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handoutMasterIdLst>
    <p:handoutMasterId r:id="rId38"/>
  </p:handoutMasterIdLst>
  <p:sldIdLst>
    <p:sldId id="271" r:id="rId2"/>
    <p:sldId id="258" r:id="rId3"/>
    <p:sldId id="259" r:id="rId4"/>
    <p:sldId id="260" r:id="rId5"/>
    <p:sldId id="272" r:id="rId6"/>
    <p:sldId id="261" r:id="rId7"/>
    <p:sldId id="262" r:id="rId8"/>
    <p:sldId id="273" r:id="rId9"/>
    <p:sldId id="269" r:id="rId10"/>
    <p:sldId id="299" r:id="rId11"/>
    <p:sldId id="263" r:id="rId12"/>
    <p:sldId id="286" r:id="rId13"/>
    <p:sldId id="264" r:id="rId14"/>
    <p:sldId id="265" r:id="rId15"/>
    <p:sldId id="274" r:id="rId16"/>
    <p:sldId id="270" r:id="rId17"/>
    <p:sldId id="275" r:id="rId18"/>
    <p:sldId id="287" r:id="rId19"/>
    <p:sldId id="266" r:id="rId20"/>
    <p:sldId id="276" r:id="rId21"/>
    <p:sldId id="278" r:id="rId22"/>
    <p:sldId id="277" r:id="rId23"/>
    <p:sldId id="288" r:id="rId24"/>
    <p:sldId id="279" r:id="rId25"/>
    <p:sldId id="280" r:id="rId26"/>
    <p:sldId id="291" r:id="rId27"/>
    <p:sldId id="295" r:id="rId28"/>
    <p:sldId id="298" r:id="rId29"/>
    <p:sldId id="296" r:id="rId30"/>
    <p:sldId id="297" r:id="rId31"/>
    <p:sldId id="281" r:id="rId32"/>
    <p:sldId id="283" r:id="rId33"/>
    <p:sldId id="284" r:id="rId34"/>
    <p:sldId id="289" r:id="rId35"/>
    <p:sldId id="290" r:id="rId36"/>
    <p:sldId id="268" r:id="rId37"/>
  </p:sldIdLst>
  <p:sldSz cx="12192000" cy="6858000"/>
  <p:notesSz cx="6797675" cy="9926638"/>
  <p:defaultTextStyle>
    <a:defPPr>
      <a:defRPr lang="nl-N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21" autoAdjust="0"/>
    <p:restoredTop sz="94660"/>
  </p:normalViewPr>
  <p:slideViewPr>
    <p:cSldViewPr snapToGrid="0">
      <p:cViewPr varScale="1">
        <p:scale>
          <a:sx n="70" d="100"/>
          <a:sy n="70" d="100"/>
        </p:scale>
        <p:origin x="942" y="72"/>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handoutMaster" Target="handoutMasters/handout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jdelijke aanduiding voor koptekst 1"/>
          <p:cNvSpPr>
            <a:spLocks noGrp="1"/>
          </p:cNvSpPr>
          <p:nvPr>
            <p:ph type="hdr" sz="quarter"/>
          </p:nvPr>
        </p:nvSpPr>
        <p:spPr>
          <a:xfrm>
            <a:off x="1" y="0"/>
            <a:ext cx="2945659" cy="498056"/>
          </a:xfrm>
          <a:prstGeom prst="rect">
            <a:avLst/>
          </a:prstGeom>
        </p:spPr>
        <p:txBody>
          <a:bodyPr vert="horz" lIns="91294" tIns="45647" rIns="91294" bIns="45647" rtlCol="0"/>
          <a:lstStyle>
            <a:lvl1pPr algn="l">
              <a:defRPr sz="1200"/>
            </a:lvl1pPr>
          </a:lstStyle>
          <a:p>
            <a:endParaRPr lang="nl-NL" dirty="0"/>
          </a:p>
        </p:txBody>
      </p:sp>
      <p:sp>
        <p:nvSpPr>
          <p:cNvPr id="3" name="Tijdelijke aanduiding voor datum 2"/>
          <p:cNvSpPr>
            <a:spLocks noGrp="1"/>
          </p:cNvSpPr>
          <p:nvPr>
            <p:ph type="dt" sz="quarter" idx="1"/>
          </p:nvPr>
        </p:nvSpPr>
        <p:spPr>
          <a:xfrm>
            <a:off x="3850443" y="0"/>
            <a:ext cx="2945659" cy="498056"/>
          </a:xfrm>
          <a:prstGeom prst="rect">
            <a:avLst/>
          </a:prstGeom>
        </p:spPr>
        <p:txBody>
          <a:bodyPr vert="horz" lIns="91294" tIns="45647" rIns="91294" bIns="45647" rtlCol="0"/>
          <a:lstStyle>
            <a:lvl1pPr algn="r">
              <a:defRPr sz="1200"/>
            </a:lvl1pPr>
          </a:lstStyle>
          <a:p>
            <a:fld id="{05CD2D32-4408-42CE-B686-C2CB94122647}" type="datetimeFigureOut">
              <a:rPr lang="nl-NL" smtClean="0"/>
              <a:t>05-02-2018</a:t>
            </a:fld>
            <a:endParaRPr lang="nl-NL" dirty="0"/>
          </a:p>
        </p:txBody>
      </p:sp>
      <p:sp>
        <p:nvSpPr>
          <p:cNvPr id="4" name="Tijdelijke aanduiding voor voettekst 3"/>
          <p:cNvSpPr>
            <a:spLocks noGrp="1"/>
          </p:cNvSpPr>
          <p:nvPr>
            <p:ph type="ftr" sz="quarter" idx="2"/>
          </p:nvPr>
        </p:nvSpPr>
        <p:spPr>
          <a:xfrm>
            <a:off x="1" y="9428585"/>
            <a:ext cx="2945659" cy="498055"/>
          </a:xfrm>
          <a:prstGeom prst="rect">
            <a:avLst/>
          </a:prstGeom>
        </p:spPr>
        <p:txBody>
          <a:bodyPr vert="horz" lIns="91294" tIns="45647" rIns="91294" bIns="45647" rtlCol="0" anchor="b"/>
          <a:lstStyle>
            <a:lvl1pPr algn="l">
              <a:defRPr sz="1200"/>
            </a:lvl1pPr>
          </a:lstStyle>
          <a:p>
            <a:endParaRPr lang="nl-NL" dirty="0"/>
          </a:p>
        </p:txBody>
      </p:sp>
      <p:sp>
        <p:nvSpPr>
          <p:cNvPr id="5" name="Tijdelijke aanduiding voor dianummer 4"/>
          <p:cNvSpPr>
            <a:spLocks noGrp="1"/>
          </p:cNvSpPr>
          <p:nvPr>
            <p:ph type="sldNum" sz="quarter" idx="3"/>
          </p:nvPr>
        </p:nvSpPr>
        <p:spPr>
          <a:xfrm>
            <a:off x="3850443" y="9428585"/>
            <a:ext cx="2945659" cy="498055"/>
          </a:xfrm>
          <a:prstGeom prst="rect">
            <a:avLst/>
          </a:prstGeom>
        </p:spPr>
        <p:txBody>
          <a:bodyPr vert="horz" lIns="91294" tIns="45647" rIns="91294" bIns="45647" rtlCol="0" anchor="b"/>
          <a:lstStyle>
            <a:lvl1pPr algn="r">
              <a:defRPr sz="1200"/>
            </a:lvl1pPr>
          </a:lstStyle>
          <a:p>
            <a:fld id="{6D5FF482-9EA4-447A-B124-1513A9F0D288}" type="slidenum">
              <a:rPr lang="nl-NL" smtClean="0"/>
              <a:t>‹nr.›</a:t>
            </a:fld>
            <a:endParaRPr lang="nl-NL" dirty="0"/>
          </a:p>
        </p:txBody>
      </p:sp>
    </p:spTree>
    <p:extLst>
      <p:ext uri="{BB962C8B-B14F-4D97-AF65-F5344CB8AC3E}">
        <p14:creationId xmlns:p14="http://schemas.microsoft.com/office/powerpoint/2010/main" val="994085350"/>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eldia">
    <p:spTree>
      <p:nvGrpSpPr>
        <p:cNvPr id="1" name=""/>
        <p:cNvGrpSpPr/>
        <p:nvPr/>
      </p:nvGrpSpPr>
      <p:grpSpPr>
        <a:xfrm>
          <a:off x="0" y="0"/>
          <a:ext cx="0" cy="0"/>
          <a:chOff x="0" y="0"/>
          <a:chExt cx="0" cy="0"/>
        </a:xfrm>
      </p:grpSpPr>
      <p:sp>
        <p:nvSpPr>
          <p:cNvPr id="2" name="Titel 1"/>
          <p:cNvSpPr>
            <a:spLocks noGrp="1"/>
          </p:cNvSpPr>
          <p:nvPr>
            <p:ph type="ctrTitle"/>
          </p:nvPr>
        </p:nvSpPr>
        <p:spPr>
          <a:xfrm>
            <a:off x="914400" y="2130426"/>
            <a:ext cx="10363200" cy="1470025"/>
          </a:xfrm>
        </p:spPr>
        <p:txBody>
          <a:bodyPr/>
          <a:lstStyle/>
          <a:p>
            <a:r>
              <a:rPr lang="nl-NL" smtClean="0"/>
              <a:t>Klik om de stijl te bewerken</a:t>
            </a:r>
            <a:endParaRPr lang="nl-NL"/>
          </a:p>
        </p:txBody>
      </p:sp>
      <p:sp>
        <p:nvSpPr>
          <p:cNvPr id="3" name="Ondertitel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nl-NL" smtClean="0"/>
              <a:t>Klik om het opmaakprofiel van de modelondertitel te bewerken</a:t>
            </a:r>
            <a:endParaRPr lang="nl-NL"/>
          </a:p>
        </p:txBody>
      </p:sp>
      <p:sp>
        <p:nvSpPr>
          <p:cNvPr id="4" name="Tijdelijke aanduiding voor datum 3"/>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11"/>
          </p:nvPr>
        </p:nvSpPr>
        <p:spPr/>
        <p:txBody>
          <a:bodyPr/>
          <a:lstStyle/>
          <a:p>
            <a:endParaRPr lang="nl-NL" dirty="0"/>
          </a:p>
        </p:txBody>
      </p:sp>
      <p:sp>
        <p:nvSpPr>
          <p:cNvPr id="6" name="Tijdelijke aanduiding voor dianummer 5"/>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54627461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en objec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lvl1pPr algn="l">
              <a:defRPr b="1">
                <a:solidFill>
                  <a:srgbClr val="003399"/>
                </a:solidFill>
              </a:defRPr>
            </a:lvl1pPr>
          </a:lstStyle>
          <a:p>
            <a:r>
              <a:rPr lang="nl-NL" dirty="0" smtClean="0"/>
              <a:t>Klik om de stijl te bewerken</a:t>
            </a:r>
            <a:endParaRPr lang="nl-NL" dirty="0"/>
          </a:p>
        </p:txBody>
      </p:sp>
      <p:sp>
        <p:nvSpPr>
          <p:cNvPr id="3" name="Tijdelijke aanduiding voor inhoud 2"/>
          <p:cNvSpPr>
            <a:spLocks noGrp="1"/>
          </p:cNvSpPr>
          <p:nvPr>
            <p:ph idx="1"/>
          </p:nvPr>
        </p:nvSpPr>
        <p:spPr/>
        <p:txBody>
          <a:bodyPr/>
          <a:lstStyle>
            <a:lvl1pPr>
              <a:defRPr sz="2800"/>
            </a:lvl1pPr>
            <a:lvl2pPr>
              <a:defRPr sz="2200"/>
            </a:lvl2pPr>
            <a:lvl3pPr>
              <a:buFont typeface="Courier New" pitchFamily="49" charset="0"/>
              <a:buChar char="o"/>
              <a:defRPr sz="1800"/>
            </a:lvl3pPr>
            <a:lvl4pPr>
              <a:buFont typeface="Wingdings" pitchFamily="2" charset="2"/>
              <a:buChar char="§"/>
              <a:defRPr sz="1400"/>
            </a:lvl4pPr>
            <a:lvl5pPr>
              <a:defRPr sz="1000"/>
            </a:lvl5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a:p>
            <a:pPr lvl="4"/>
            <a:r>
              <a:rPr lang="nl-NL" dirty="0" smtClean="0"/>
              <a:t>Vijfde niveau</a:t>
            </a:r>
            <a:endParaRPr lang="nl-NL" dirty="0"/>
          </a:p>
        </p:txBody>
      </p:sp>
      <p:sp>
        <p:nvSpPr>
          <p:cNvPr id="4" name="Tijdelijke aanduiding voor datum 3"/>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11"/>
          </p:nvPr>
        </p:nvSpPr>
        <p:spPr/>
        <p:txBody>
          <a:bodyPr/>
          <a:lstStyle/>
          <a:p>
            <a:endParaRPr lang="nl-NL" dirty="0"/>
          </a:p>
        </p:txBody>
      </p:sp>
      <p:sp>
        <p:nvSpPr>
          <p:cNvPr id="6" name="Tijdelijke aanduiding voor dianummer 5"/>
          <p:cNvSpPr>
            <a:spLocks noGrp="1"/>
          </p:cNvSpPr>
          <p:nvPr>
            <p:ph type="sldNum" sz="quarter" idx="12"/>
          </p:nvPr>
        </p:nvSpPr>
        <p:spPr/>
        <p:txBody>
          <a:bodyPr/>
          <a:lstStyle>
            <a:lvl1pPr>
              <a:defRPr/>
            </a:lvl1pPr>
          </a:lstStyle>
          <a:p>
            <a:r>
              <a:rPr lang="nl-NL" dirty="0" smtClean="0"/>
              <a:t> </a:t>
            </a:r>
            <a:endParaRPr lang="nl-NL" dirty="0"/>
          </a:p>
        </p:txBody>
      </p:sp>
    </p:spTree>
    <p:extLst>
      <p:ext uri="{BB962C8B-B14F-4D97-AF65-F5344CB8AC3E}">
        <p14:creationId xmlns:p14="http://schemas.microsoft.com/office/powerpoint/2010/main" val="152366170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ekop">
    <p:spTree>
      <p:nvGrpSpPr>
        <p:cNvPr id="1" name=""/>
        <p:cNvGrpSpPr/>
        <p:nvPr/>
      </p:nvGrpSpPr>
      <p:grpSpPr>
        <a:xfrm>
          <a:off x="0" y="0"/>
          <a:ext cx="0" cy="0"/>
          <a:chOff x="0" y="0"/>
          <a:chExt cx="0" cy="0"/>
        </a:xfrm>
      </p:grpSpPr>
      <p:sp>
        <p:nvSpPr>
          <p:cNvPr id="2" name="Titel 1"/>
          <p:cNvSpPr>
            <a:spLocks noGrp="1"/>
          </p:cNvSpPr>
          <p:nvPr>
            <p:ph type="title"/>
          </p:nvPr>
        </p:nvSpPr>
        <p:spPr>
          <a:xfrm>
            <a:off x="963084" y="4406901"/>
            <a:ext cx="10363200" cy="1362075"/>
          </a:xfrm>
        </p:spPr>
        <p:txBody>
          <a:bodyPr anchor="t"/>
          <a:lstStyle>
            <a:lvl1pPr algn="l">
              <a:defRPr sz="4000" b="1" cap="all"/>
            </a:lvl1pPr>
          </a:lstStyle>
          <a:p>
            <a:r>
              <a:rPr lang="nl-NL" smtClean="0"/>
              <a:t>Klik om de stijl te bewerken</a:t>
            </a:r>
            <a:endParaRPr lang="nl-NL"/>
          </a:p>
        </p:txBody>
      </p:sp>
      <p:sp>
        <p:nvSpPr>
          <p:cNvPr id="3" name="Tijdelijke aanduiding voor tekst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nl-NL" smtClean="0"/>
              <a:t>Klik om de modelstijlen te bewerken</a:t>
            </a:r>
          </a:p>
        </p:txBody>
      </p:sp>
      <p:sp>
        <p:nvSpPr>
          <p:cNvPr id="4" name="Tijdelijke aanduiding voor datum 3"/>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11"/>
          </p:nvPr>
        </p:nvSpPr>
        <p:spPr/>
        <p:txBody>
          <a:bodyPr/>
          <a:lstStyle/>
          <a:p>
            <a:endParaRPr lang="nl-NL" dirty="0"/>
          </a:p>
        </p:txBody>
      </p:sp>
      <p:sp>
        <p:nvSpPr>
          <p:cNvPr id="6" name="Tijdelijke aanduiding voor dianummer 5"/>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135267028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Inhoud van twe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t>Klik om de stijl te bewerken</a:t>
            </a:r>
            <a:endParaRPr lang="nl-NL" dirty="0"/>
          </a:p>
        </p:txBody>
      </p:sp>
      <p:sp>
        <p:nvSpPr>
          <p:cNvPr id="3" name="Tijdelijke aanduiding voor inhoud 2"/>
          <p:cNvSpPr>
            <a:spLocks noGrp="1"/>
          </p:cNvSpPr>
          <p:nvPr>
            <p:ph sz="half" idx="1"/>
          </p:nvPr>
        </p:nvSpPr>
        <p:spPr>
          <a:xfrm>
            <a:off x="609600" y="1600201"/>
            <a:ext cx="5384800" cy="434908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a:p>
            <a:pPr lvl="4"/>
            <a:r>
              <a:rPr lang="nl-NL" dirty="0" smtClean="0"/>
              <a:t>Vijfde niveau</a:t>
            </a:r>
            <a:endParaRPr lang="nl-NL" dirty="0"/>
          </a:p>
        </p:txBody>
      </p:sp>
      <p:sp>
        <p:nvSpPr>
          <p:cNvPr id="4" name="Tijdelijke aanduiding voor inhoud 3"/>
          <p:cNvSpPr>
            <a:spLocks noGrp="1"/>
          </p:cNvSpPr>
          <p:nvPr>
            <p:ph sz="half" idx="2"/>
          </p:nvPr>
        </p:nvSpPr>
        <p:spPr>
          <a:xfrm>
            <a:off x="6197600" y="1600201"/>
            <a:ext cx="5384800" cy="434908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5" name="Tijdelijke aanduiding voor datum 4"/>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6" name="Tijdelijke aanduiding voor voettekst 5"/>
          <p:cNvSpPr>
            <a:spLocks noGrp="1"/>
          </p:cNvSpPr>
          <p:nvPr>
            <p:ph type="ftr" sz="quarter" idx="11"/>
          </p:nvPr>
        </p:nvSpPr>
        <p:spPr/>
        <p:txBody>
          <a:bodyPr/>
          <a:lstStyle/>
          <a:p>
            <a:endParaRPr lang="nl-NL" dirty="0"/>
          </a:p>
        </p:txBody>
      </p:sp>
      <p:sp>
        <p:nvSpPr>
          <p:cNvPr id="7" name="Tijdelijke aanduiding voor dianummer 6"/>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363742505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Vergelijking">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lvl1pPr>
              <a:defRPr/>
            </a:lvl1pPr>
          </a:lstStyle>
          <a:p>
            <a:r>
              <a:rPr lang="nl-NL" smtClean="0"/>
              <a:t>Klik om de stijl te bewerken</a:t>
            </a:r>
            <a:endParaRPr lang="nl-NL"/>
          </a:p>
        </p:txBody>
      </p:sp>
      <p:sp>
        <p:nvSpPr>
          <p:cNvPr id="3" name="Tijdelijke aanduiding voor tekst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l-NL" dirty="0" smtClean="0"/>
              <a:t>Klik om de modelstijlen te bewerken</a:t>
            </a:r>
          </a:p>
        </p:txBody>
      </p:sp>
      <p:sp>
        <p:nvSpPr>
          <p:cNvPr id="4" name="Tijdelijke aanduiding voor inhoud 3"/>
          <p:cNvSpPr>
            <a:spLocks noGrp="1"/>
          </p:cNvSpPr>
          <p:nvPr>
            <p:ph sz="half" idx="2"/>
          </p:nvPr>
        </p:nvSpPr>
        <p:spPr>
          <a:xfrm>
            <a:off x="609600" y="2174876"/>
            <a:ext cx="5386917" cy="377440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5" name="Tijdelijke aanduiding voor tekst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l-NL" smtClean="0"/>
              <a:t>Klik om de modelstijlen te bewerken</a:t>
            </a:r>
          </a:p>
        </p:txBody>
      </p:sp>
      <p:sp>
        <p:nvSpPr>
          <p:cNvPr id="6" name="Tijdelijke aanduiding voor inhoud 5"/>
          <p:cNvSpPr>
            <a:spLocks noGrp="1"/>
          </p:cNvSpPr>
          <p:nvPr>
            <p:ph sz="quarter" idx="4"/>
          </p:nvPr>
        </p:nvSpPr>
        <p:spPr>
          <a:xfrm>
            <a:off x="6193368" y="2174876"/>
            <a:ext cx="5389033" cy="3774405"/>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7" name="Tijdelijke aanduiding voor datum 6"/>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8" name="Tijdelijke aanduiding voor voettekst 7"/>
          <p:cNvSpPr>
            <a:spLocks noGrp="1"/>
          </p:cNvSpPr>
          <p:nvPr>
            <p:ph type="ftr" sz="quarter" idx="11"/>
          </p:nvPr>
        </p:nvSpPr>
        <p:spPr/>
        <p:txBody>
          <a:bodyPr/>
          <a:lstStyle/>
          <a:p>
            <a:endParaRPr lang="nl-NL" dirty="0"/>
          </a:p>
        </p:txBody>
      </p:sp>
      <p:sp>
        <p:nvSpPr>
          <p:cNvPr id="9" name="Tijdelijke aanduiding voor dianummer 8"/>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14307083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Alleen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smtClean="0"/>
              <a:t>Klik om de stijl te bewerken</a:t>
            </a:r>
            <a:endParaRPr lang="nl-NL"/>
          </a:p>
        </p:txBody>
      </p:sp>
      <p:sp>
        <p:nvSpPr>
          <p:cNvPr id="3" name="Tijdelijke aanduiding voor datum 2"/>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4" name="Tijdelijke aanduiding voor voettekst 3"/>
          <p:cNvSpPr>
            <a:spLocks noGrp="1"/>
          </p:cNvSpPr>
          <p:nvPr>
            <p:ph type="ftr" sz="quarter" idx="11"/>
          </p:nvPr>
        </p:nvSpPr>
        <p:spPr/>
        <p:txBody>
          <a:bodyPr/>
          <a:lstStyle/>
          <a:p>
            <a:endParaRPr lang="nl-NL" dirty="0"/>
          </a:p>
        </p:txBody>
      </p:sp>
      <p:sp>
        <p:nvSpPr>
          <p:cNvPr id="5" name="Tijdelijke aanduiding voor dianummer 4"/>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6224844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Leeg">
    <p:spTree>
      <p:nvGrpSpPr>
        <p:cNvPr id="1" name=""/>
        <p:cNvGrpSpPr/>
        <p:nvPr/>
      </p:nvGrpSpPr>
      <p:grpSpPr>
        <a:xfrm>
          <a:off x="0" y="0"/>
          <a:ext cx="0" cy="0"/>
          <a:chOff x="0" y="0"/>
          <a:chExt cx="0" cy="0"/>
        </a:xfrm>
      </p:grpSpPr>
      <p:sp>
        <p:nvSpPr>
          <p:cNvPr id="2" name="Tijdelijke aanduiding voor datum 1"/>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3" name="Tijdelijke aanduiding voor voettekst 2"/>
          <p:cNvSpPr>
            <a:spLocks noGrp="1"/>
          </p:cNvSpPr>
          <p:nvPr>
            <p:ph type="ftr" sz="quarter" idx="11"/>
          </p:nvPr>
        </p:nvSpPr>
        <p:spPr/>
        <p:txBody>
          <a:bodyPr/>
          <a:lstStyle/>
          <a:p>
            <a:endParaRPr lang="nl-NL" dirty="0"/>
          </a:p>
        </p:txBody>
      </p:sp>
      <p:sp>
        <p:nvSpPr>
          <p:cNvPr id="4" name="Tijdelijke aanduiding voor dianummer 3"/>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180265243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houd met bijschrift">
    <p:spTree>
      <p:nvGrpSpPr>
        <p:cNvPr id="1" name=""/>
        <p:cNvGrpSpPr/>
        <p:nvPr/>
      </p:nvGrpSpPr>
      <p:grpSpPr>
        <a:xfrm>
          <a:off x="0" y="0"/>
          <a:ext cx="0" cy="0"/>
          <a:chOff x="0" y="0"/>
          <a:chExt cx="0" cy="0"/>
        </a:xfrm>
      </p:grpSpPr>
      <p:sp>
        <p:nvSpPr>
          <p:cNvPr id="2" name="Titel 1"/>
          <p:cNvSpPr>
            <a:spLocks noGrp="1"/>
          </p:cNvSpPr>
          <p:nvPr>
            <p:ph type="title"/>
          </p:nvPr>
        </p:nvSpPr>
        <p:spPr>
          <a:xfrm>
            <a:off x="609601" y="620688"/>
            <a:ext cx="4011084" cy="814412"/>
          </a:xfrm>
        </p:spPr>
        <p:txBody>
          <a:bodyPr anchor="b"/>
          <a:lstStyle>
            <a:lvl1pPr algn="l">
              <a:defRPr sz="2000" b="1"/>
            </a:lvl1pPr>
          </a:lstStyle>
          <a:p>
            <a:r>
              <a:rPr lang="nl-NL" smtClean="0"/>
              <a:t>Klik om de stijl te bewerken</a:t>
            </a:r>
            <a:endParaRPr lang="nl-NL"/>
          </a:p>
        </p:txBody>
      </p:sp>
      <p:sp>
        <p:nvSpPr>
          <p:cNvPr id="3" name="Tijdelijke aanduiding voor inhoud 2"/>
          <p:cNvSpPr>
            <a:spLocks noGrp="1"/>
          </p:cNvSpPr>
          <p:nvPr>
            <p:ph idx="1"/>
          </p:nvPr>
        </p:nvSpPr>
        <p:spPr>
          <a:xfrm>
            <a:off x="4766733" y="620689"/>
            <a:ext cx="6815667" cy="532859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4" name="Tijdelijke aanduiding voor tekst 3"/>
          <p:cNvSpPr>
            <a:spLocks noGrp="1"/>
          </p:cNvSpPr>
          <p:nvPr>
            <p:ph type="body" sz="half" idx="2"/>
          </p:nvPr>
        </p:nvSpPr>
        <p:spPr>
          <a:xfrm>
            <a:off x="609601" y="1435101"/>
            <a:ext cx="4011084" cy="4514180"/>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nl-NL" smtClean="0"/>
              <a:t>Klik om de modelstijlen te bewerken</a:t>
            </a:r>
          </a:p>
        </p:txBody>
      </p:sp>
      <p:sp>
        <p:nvSpPr>
          <p:cNvPr id="5" name="Tijdelijke aanduiding voor datum 4"/>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6" name="Tijdelijke aanduiding voor voettekst 5"/>
          <p:cNvSpPr>
            <a:spLocks noGrp="1"/>
          </p:cNvSpPr>
          <p:nvPr>
            <p:ph type="ftr" sz="quarter" idx="11"/>
          </p:nvPr>
        </p:nvSpPr>
        <p:spPr/>
        <p:txBody>
          <a:bodyPr/>
          <a:lstStyle/>
          <a:p>
            <a:endParaRPr lang="nl-NL" dirty="0"/>
          </a:p>
        </p:txBody>
      </p:sp>
      <p:sp>
        <p:nvSpPr>
          <p:cNvPr id="7" name="Tijdelijke aanduiding voor dianummer 6"/>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37651218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Afbeelding met bijschrift">
    <p:spTree>
      <p:nvGrpSpPr>
        <p:cNvPr id="1" name=""/>
        <p:cNvGrpSpPr/>
        <p:nvPr/>
      </p:nvGrpSpPr>
      <p:grpSpPr>
        <a:xfrm>
          <a:off x="0" y="0"/>
          <a:ext cx="0" cy="0"/>
          <a:chOff x="0" y="0"/>
          <a:chExt cx="0" cy="0"/>
        </a:xfrm>
      </p:grpSpPr>
      <p:sp>
        <p:nvSpPr>
          <p:cNvPr id="2" name="Titel 1"/>
          <p:cNvSpPr>
            <a:spLocks noGrp="1"/>
          </p:cNvSpPr>
          <p:nvPr>
            <p:ph type="title"/>
          </p:nvPr>
        </p:nvSpPr>
        <p:spPr>
          <a:xfrm>
            <a:off x="2389717" y="4800600"/>
            <a:ext cx="7315200" cy="566738"/>
          </a:xfrm>
        </p:spPr>
        <p:txBody>
          <a:bodyPr anchor="b"/>
          <a:lstStyle>
            <a:lvl1pPr algn="l">
              <a:defRPr sz="2000" b="1"/>
            </a:lvl1pPr>
          </a:lstStyle>
          <a:p>
            <a:r>
              <a:rPr lang="nl-NL" smtClean="0"/>
              <a:t>Klik om de stijl te bewerken</a:t>
            </a:r>
            <a:endParaRPr lang="nl-NL"/>
          </a:p>
        </p:txBody>
      </p:sp>
      <p:sp>
        <p:nvSpPr>
          <p:cNvPr id="3" name="Tijdelijke aanduiding voor afbeelding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nl-NL" dirty="0"/>
          </a:p>
        </p:txBody>
      </p:sp>
      <p:sp>
        <p:nvSpPr>
          <p:cNvPr id="4" name="Tijdelijke aanduiding voor tekst 3"/>
          <p:cNvSpPr>
            <a:spLocks noGrp="1"/>
          </p:cNvSpPr>
          <p:nvPr>
            <p:ph type="body" sz="half" idx="2"/>
          </p:nvPr>
        </p:nvSpPr>
        <p:spPr>
          <a:xfrm>
            <a:off x="2389717" y="5367338"/>
            <a:ext cx="7315200" cy="58194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nl-NL" smtClean="0"/>
              <a:t>Klik om de modelstijlen te bewerken</a:t>
            </a:r>
          </a:p>
        </p:txBody>
      </p:sp>
      <p:sp>
        <p:nvSpPr>
          <p:cNvPr id="5" name="Tijdelijke aanduiding voor datum 4"/>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6" name="Tijdelijke aanduiding voor voettekst 5"/>
          <p:cNvSpPr>
            <a:spLocks noGrp="1"/>
          </p:cNvSpPr>
          <p:nvPr>
            <p:ph type="ftr" sz="quarter" idx="11"/>
          </p:nvPr>
        </p:nvSpPr>
        <p:spPr/>
        <p:txBody>
          <a:bodyPr/>
          <a:lstStyle/>
          <a:p>
            <a:endParaRPr lang="nl-NL" dirty="0"/>
          </a:p>
        </p:txBody>
      </p:sp>
      <p:sp>
        <p:nvSpPr>
          <p:cNvPr id="7" name="Tijdelijke aanduiding voor dianummer 6"/>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26297283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el en verticale teks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smtClean="0"/>
              <a:t>Klik om de stijl te bewerken</a:t>
            </a:r>
            <a:endParaRPr lang="nl-NL"/>
          </a:p>
        </p:txBody>
      </p:sp>
      <p:sp>
        <p:nvSpPr>
          <p:cNvPr id="3" name="Tijdelijke aanduiding voor verticale tekst 2"/>
          <p:cNvSpPr>
            <a:spLocks noGrp="1"/>
          </p:cNvSpPr>
          <p:nvPr>
            <p:ph type="body" orient="vert" idx="1"/>
          </p:nvPr>
        </p:nvSpPr>
        <p:spPr/>
        <p:txBody>
          <a:bodyPr vert="eaVert"/>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4" name="Tijdelijke aanduiding voor datum 3"/>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11"/>
          </p:nvPr>
        </p:nvSpPr>
        <p:spPr/>
        <p:txBody>
          <a:bodyPr/>
          <a:lstStyle/>
          <a:p>
            <a:endParaRPr lang="nl-NL" dirty="0"/>
          </a:p>
        </p:txBody>
      </p:sp>
      <p:sp>
        <p:nvSpPr>
          <p:cNvPr id="6" name="Tijdelijke aanduiding voor dianummer 5"/>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103597052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e titel en tekst">
    <p:spTree>
      <p:nvGrpSpPr>
        <p:cNvPr id="1" name=""/>
        <p:cNvGrpSpPr/>
        <p:nvPr/>
      </p:nvGrpSpPr>
      <p:grpSpPr>
        <a:xfrm>
          <a:off x="0" y="0"/>
          <a:ext cx="0" cy="0"/>
          <a:chOff x="0" y="0"/>
          <a:chExt cx="0" cy="0"/>
        </a:xfrm>
      </p:grpSpPr>
      <p:sp>
        <p:nvSpPr>
          <p:cNvPr id="2" name="Verticale titel 1"/>
          <p:cNvSpPr>
            <a:spLocks noGrp="1"/>
          </p:cNvSpPr>
          <p:nvPr>
            <p:ph type="title" orient="vert"/>
          </p:nvPr>
        </p:nvSpPr>
        <p:spPr>
          <a:xfrm>
            <a:off x="8839200" y="274639"/>
            <a:ext cx="2743200" cy="5851525"/>
          </a:xfrm>
        </p:spPr>
        <p:txBody>
          <a:bodyPr vert="eaVert"/>
          <a:lstStyle/>
          <a:p>
            <a:r>
              <a:rPr lang="nl-NL" smtClean="0"/>
              <a:t>Klik om de stijl te bewerken</a:t>
            </a:r>
            <a:endParaRPr lang="nl-NL"/>
          </a:p>
        </p:txBody>
      </p:sp>
      <p:sp>
        <p:nvSpPr>
          <p:cNvPr id="3" name="Tijdelijke aanduiding voor verticale tekst 2"/>
          <p:cNvSpPr>
            <a:spLocks noGrp="1"/>
          </p:cNvSpPr>
          <p:nvPr>
            <p:ph type="body" orient="vert" idx="1"/>
          </p:nvPr>
        </p:nvSpPr>
        <p:spPr>
          <a:xfrm>
            <a:off x="609600" y="274639"/>
            <a:ext cx="8026400" cy="5851525"/>
          </a:xfrm>
        </p:spPr>
        <p:txBody>
          <a:bodyPr vert="eaVert"/>
          <a:lstStyle/>
          <a:p>
            <a:pPr lvl="0"/>
            <a:r>
              <a:rPr lang="nl-NL" smtClean="0"/>
              <a:t>Klik om de modelstijlen te bewerken</a:t>
            </a:r>
          </a:p>
          <a:p>
            <a:pPr lvl="1"/>
            <a:r>
              <a:rPr lang="nl-NL" smtClean="0"/>
              <a:t>Tweede niveau</a:t>
            </a:r>
          </a:p>
          <a:p>
            <a:pPr lvl="2"/>
            <a:r>
              <a:rPr lang="nl-NL" smtClean="0"/>
              <a:t>Derde niveau</a:t>
            </a:r>
          </a:p>
          <a:p>
            <a:pPr lvl="3"/>
            <a:r>
              <a:rPr lang="nl-NL" smtClean="0"/>
              <a:t>Vierde niveau</a:t>
            </a:r>
          </a:p>
          <a:p>
            <a:pPr lvl="4"/>
            <a:r>
              <a:rPr lang="nl-NL" smtClean="0"/>
              <a:t>Vijfde niveau</a:t>
            </a:r>
            <a:endParaRPr lang="nl-NL"/>
          </a:p>
        </p:txBody>
      </p:sp>
      <p:sp>
        <p:nvSpPr>
          <p:cNvPr id="4" name="Tijdelijke aanduiding voor datum 3"/>
          <p:cNvSpPr>
            <a:spLocks noGrp="1"/>
          </p:cNvSpPr>
          <p:nvPr>
            <p:ph type="dt" sz="half" idx="10"/>
          </p:nvPr>
        </p:nvSpPr>
        <p:spPr/>
        <p:txBody>
          <a:body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11"/>
          </p:nvPr>
        </p:nvSpPr>
        <p:spPr/>
        <p:txBody>
          <a:bodyPr/>
          <a:lstStyle/>
          <a:p>
            <a:endParaRPr lang="nl-NL" dirty="0"/>
          </a:p>
        </p:txBody>
      </p:sp>
      <p:sp>
        <p:nvSpPr>
          <p:cNvPr id="6" name="Tijdelijke aanduiding voor dianummer 5"/>
          <p:cNvSpPr>
            <a:spLocks noGrp="1"/>
          </p:cNvSpPr>
          <p:nvPr>
            <p:ph type="sldNum" sz="quarter" idx="12"/>
          </p:nvPr>
        </p:nvSpPr>
        <p:spPr/>
        <p:txBody>
          <a:bodyPr/>
          <a:lstStyle/>
          <a:p>
            <a:fld id="{F777BC82-62DE-4889-BA24-08FC45C08E30}" type="slidenum">
              <a:rPr lang="nl-NL" smtClean="0"/>
              <a:pPr/>
              <a:t>‹nr.›</a:t>
            </a:fld>
            <a:endParaRPr lang="nl-NL" dirty="0"/>
          </a:p>
        </p:txBody>
      </p:sp>
    </p:spTree>
    <p:extLst>
      <p:ext uri="{BB962C8B-B14F-4D97-AF65-F5344CB8AC3E}">
        <p14:creationId xmlns:p14="http://schemas.microsoft.com/office/powerpoint/2010/main" val="42924204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jdelijke aanduiding voor titel 1"/>
          <p:cNvSpPr>
            <a:spLocks noGrp="1"/>
          </p:cNvSpPr>
          <p:nvPr>
            <p:ph type="title"/>
          </p:nvPr>
        </p:nvSpPr>
        <p:spPr>
          <a:xfrm>
            <a:off x="609600" y="692696"/>
            <a:ext cx="10972800" cy="724942"/>
          </a:xfrm>
          <a:prstGeom prst="rect">
            <a:avLst/>
          </a:prstGeom>
        </p:spPr>
        <p:txBody>
          <a:bodyPr vert="horz" lIns="91440" tIns="45720" rIns="91440" bIns="45720" rtlCol="0" anchor="ctr">
            <a:normAutofit/>
          </a:bodyPr>
          <a:lstStyle/>
          <a:p>
            <a:r>
              <a:rPr lang="nl-NL" dirty="0" smtClean="0"/>
              <a:t>Klik om de stijl te bewerken</a:t>
            </a:r>
            <a:endParaRPr lang="nl-NL" dirty="0"/>
          </a:p>
        </p:txBody>
      </p:sp>
      <p:sp>
        <p:nvSpPr>
          <p:cNvPr id="3" name="Tijdelijke aanduiding voor tekst 2"/>
          <p:cNvSpPr>
            <a:spLocks noGrp="1"/>
          </p:cNvSpPr>
          <p:nvPr>
            <p:ph type="body" idx="1"/>
          </p:nvPr>
        </p:nvSpPr>
        <p:spPr>
          <a:xfrm>
            <a:off x="609600" y="1600201"/>
            <a:ext cx="10972800" cy="4349080"/>
          </a:xfrm>
          <a:prstGeom prst="rect">
            <a:avLst/>
          </a:prstGeom>
        </p:spPr>
        <p:txBody>
          <a:bodyPr vert="horz" lIns="91440" tIns="45720" rIns="91440" bIns="45720" rtlCol="0">
            <a:normAutofit/>
          </a:bodyPr>
          <a:lstStyle/>
          <a:p>
            <a:pPr lvl="0"/>
            <a:r>
              <a:rPr lang="nl-NL" dirty="0" smtClean="0"/>
              <a:t>Klik om de modelstijlen te bewerken</a:t>
            </a:r>
          </a:p>
          <a:p>
            <a:pPr lvl="1"/>
            <a:r>
              <a:rPr lang="nl-NL" dirty="0" smtClean="0"/>
              <a:t>Tweede niveau</a:t>
            </a:r>
          </a:p>
          <a:p>
            <a:pPr lvl="2"/>
            <a:r>
              <a:rPr lang="nl-NL" dirty="0" smtClean="0"/>
              <a:t>Derde niveau</a:t>
            </a:r>
          </a:p>
          <a:p>
            <a:pPr lvl="3"/>
            <a:r>
              <a:rPr lang="nl-NL" dirty="0" smtClean="0"/>
              <a:t>Vierde niveau</a:t>
            </a:r>
          </a:p>
          <a:p>
            <a:pPr lvl="4"/>
            <a:r>
              <a:rPr lang="nl-NL" dirty="0" smtClean="0"/>
              <a:t>Vijfde niveau</a:t>
            </a:r>
            <a:endParaRPr lang="nl-NL" dirty="0"/>
          </a:p>
        </p:txBody>
      </p:sp>
      <p:sp>
        <p:nvSpPr>
          <p:cNvPr id="4" name="Tijdelijke aanduiding voor datum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DDF5211-F77E-40AB-89A2-156292060451}" type="datetimeFigureOut">
              <a:rPr lang="nl-NL" smtClean="0"/>
              <a:pPr/>
              <a:t>05-02-2018</a:t>
            </a:fld>
            <a:endParaRPr lang="nl-NL" dirty="0"/>
          </a:p>
        </p:txBody>
      </p:sp>
      <p:sp>
        <p:nvSpPr>
          <p:cNvPr id="5" name="Tijdelijke aanduiding voor voettekst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nl-NL" dirty="0"/>
          </a:p>
        </p:txBody>
      </p:sp>
      <p:sp>
        <p:nvSpPr>
          <p:cNvPr id="6" name="Tijdelijke aanduiding voor dianummer 5"/>
          <p:cNvSpPr>
            <a:spLocks noGrp="1"/>
          </p:cNvSpPr>
          <p:nvPr>
            <p:ph type="sldNum" sz="quarter" idx="4"/>
          </p:nvPr>
        </p:nvSpPr>
        <p:spPr>
          <a:xfrm>
            <a:off x="8737600" y="6356351"/>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777BC82-62DE-4889-BA24-08FC45C08E30}" type="slidenum">
              <a:rPr lang="nl-NL" smtClean="0"/>
              <a:pPr/>
              <a:t>‹nr.›</a:t>
            </a:fld>
            <a:endParaRPr lang="nl-NL" dirty="0"/>
          </a:p>
        </p:txBody>
      </p:sp>
      <p:sp>
        <p:nvSpPr>
          <p:cNvPr id="7" name="Rechthoek 2"/>
          <p:cNvSpPr/>
          <p:nvPr userDrawn="1"/>
        </p:nvSpPr>
        <p:spPr>
          <a:xfrm>
            <a:off x="269600" y="546100"/>
            <a:ext cx="11643001" cy="5505450"/>
          </a:xfrm>
          <a:prstGeom prst="rect">
            <a:avLst/>
          </a:prstGeom>
          <a:noFill/>
          <a:ln w="12700" cap="rnd" cmpd="sng">
            <a:solidFill>
              <a:srgbClr val="004C99"/>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nl-NL" sz="1800" dirty="0"/>
          </a:p>
        </p:txBody>
      </p:sp>
      <p:pic>
        <p:nvPicPr>
          <p:cNvPr id="8" name="Picture 3" descr="C:\Users\rob zwiers\Desktop\stimulus.png"/>
          <p:cNvPicPr>
            <a:picLocks noChangeAspect="1" noChangeArrowheads="1"/>
          </p:cNvPicPr>
          <p:nvPr userDrawn="1"/>
        </p:nvPicPr>
        <p:blipFill>
          <a:blip r:embed="rId13" cstate="print"/>
          <a:srcRect/>
          <a:stretch>
            <a:fillRect/>
          </a:stretch>
        </p:blipFill>
        <p:spPr bwMode="auto">
          <a:xfrm>
            <a:off x="9664701" y="198482"/>
            <a:ext cx="2031999" cy="585670"/>
          </a:xfrm>
          <a:prstGeom prst="rect">
            <a:avLst/>
          </a:prstGeom>
          <a:noFill/>
        </p:spPr>
      </p:pic>
      <p:pic>
        <p:nvPicPr>
          <p:cNvPr id="1026" name="Picture 2" descr="O:\POP3 Brabant 2014-2020\Programma\Communicatie (logo's en docs)\logo's provincie Noord-Brabant\Logo provincie Noord-Brabant.jpg"/>
          <p:cNvPicPr>
            <a:picLocks noChangeAspect="1" noChangeArrowheads="1"/>
          </p:cNvPicPr>
          <p:nvPr userDrawn="1"/>
        </p:nvPicPr>
        <p:blipFill>
          <a:blip r:embed="rId14" cstate="print"/>
          <a:srcRect/>
          <a:stretch>
            <a:fillRect/>
          </a:stretch>
        </p:blipFill>
        <p:spPr bwMode="auto">
          <a:xfrm>
            <a:off x="239350" y="6381329"/>
            <a:ext cx="2208245" cy="207963"/>
          </a:xfrm>
          <a:prstGeom prst="rect">
            <a:avLst/>
          </a:prstGeom>
          <a:noFill/>
        </p:spPr>
      </p:pic>
      <p:pic>
        <p:nvPicPr>
          <p:cNvPr id="1027" name="Picture 3" descr="C:\Users\mf\AppData\Local\Microsoft\Windows\Temporary Internet Files\Content.Outlook\CVL72YK9\Eu-logo met tekst rechts Plattelandsontwikkeling.jpg"/>
          <p:cNvPicPr>
            <a:picLocks noChangeAspect="1" noChangeArrowheads="1"/>
          </p:cNvPicPr>
          <p:nvPr userDrawn="1"/>
        </p:nvPicPr>
        <p:blipFill>
          <a:blip r:embed="rId15" cstate="print"/>
          <a:srcRect r="52473"/>
          <a:stretch>
            <a:fillRect/>
          </a:stretch>
        </p:blipFill>
        <p:spPr bwMode="auto">
          <a:xfrm>
            <a:off x="9222768" y="6220984"/>
            <a:ext cx="864096" cy="427822"/>
          </a:xfrm>
          <a:prstGeom prst="rect">
            <a:avLst/>
          </a:prstGeom>
          <a:noFill/>
        </p:spPr>
      </p:pic>
      <p:sp>
        <p:nvSpPr>
          <p:cNvPr id="14" name="Tekstvak 13"/>
          <p:cNvSpPr txBox="1"/>
          <p:nvPr userDrawn="1"/>
        </p:nvSpPr>
        <p:spPr>
          <a:xfrm>
            <a:off x="10010667" y="6230616"/>
            <a:ext cx="1996411" cy="415498"/>
          </a:xfrm>
          <a:prstGeom prst="rect">
            <a:avLst/>
          </a:prstGeom>
          <a:noFill/>
        </p:spPr>
        <p:txBody>
          <a:bodyPr wrap="square" rtlCol="0">
            <a:spAutoFit/>
          </a:bodyPr>
          <a:lstStyle/>
          <a:p>
            <a:r>
              <a:rPr lang="nl-NL" sz="700" b="1" dirty="0" smtClean="0"/>
              <a:t>Europees Landbouwfonds</a:t>
            </a:r>
            <a:r>
              <a:rPr lang="nl-NL" sz="700" b="1" baseline="0" dirty="0" smtClean="0"/>
              <a:t> </a:t>
            </a:r>
          </a:p>
          <a:p>
            <a:r>
              <a:rPr lang="nl-NL" sz="700" b="1" baseline="0" dirty="0" smtClean="0"/>
              <a:t>voor Plattelandsontwikkeling: </a:t>
            </a:r>
          </a:p>
          <a:p>
            <a:r>
              <a:rPr lang="nl-NL" sz="700" b="1" baseline="0" dirty="0" smtClean="0"/>
              <a:t>Europa investeert in zijn platteland</a:t>
            </a:r>
            <a:endParaRPr lang="nl-NL" sz="700" b="1" dirty="0"/>
          </a:p>
        </p:txBody>
      </p:sp>
    </p:spTree>
    <p:extLst>
      <p:ext uri="{BB962C8B-B14F-4D97-AF65-F5344CB8AC3E}">
        <p14:creationId xmlns:p14="http://schemas.microsoft.com/office/powerpoint/2010/main" val="171493985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spcBef>
          <a:spcPct val="0"/>
        </a:spcBef>
        <a:buNone/>
        <a:defRPr sz="3400" b="1" kern="1200">
          <a:solidFill>
            <a:srgbClr val="003399"/>
          </a:solidFill>
          <a:latin typeface="+mj-lt"/>
          <a:ea typeface="Verdana" pitchFamily="34" charset="0"/>
          <a:cs typeface="Verdana" pitchFamily="34" charset="0"/>
        </a:defRPr>
      </a:lvl1pPr>
    </p:titleStyle>
    <p:bodyStyle>
      <a:lvl1pPr marL="342900" indent="-34290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200" kern="1200">
          <a:solidFill>
            <a:schemeClr val="tx1"/>
          </a:solidFill>
          <a:latin typeface="+mn-lt"/>
          <a:ea typeface="+mn-ea"/>
          <a:cs typeface="+mn-cs"/>
        </a:defRPr>
      </a:lvl2pPr>
      <a:lvl3pPr marL="1143000" indent="-228600" algn="l" defTabSz="914400" rtl="0" eaLnBrk="1" latinLnBrk="0" hangingPunct="1">
        <a:spcBef>
          <a:spcPct val="20000"/>
        </a:spcBef>
        <a:buFont typeface="Courier New" pitchFamily="49" charset="0"/>
        <a:buChar char="o"/>
        <a:defRPr sz="1800" kern="1200">
          <a:solidFill>
            <a:schemeClr val="tx1"/>
          </a:solidFill>
          <a:latin typeface="+mn-lt"/>
          <a:ea typeface="+mn-ea"/>
          <a:cs typeface="+mn-cs"/>
        </a:defRPr>
      </a:lvl3pPr>
      <a:lvl4pPr marL="1600200" indent="-228600" algn="l" defTabSz="914400" rtl="0" eaLnBrk="1" latinLnBrk="0" hangingPunct="1">
        <a:spcBef>
          <a:spcPct val="20000"/>
        </a:spcBef>
        <a:buFont typeface="Wingdings" pitchFamily="2" charset="2"/>
        <a:buChar char="§"/>
        <a:defRPr sz="14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1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nl-NL"/>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8" Type="http://schemas.openxmlformats.org/officeDocument/2006/relationships/image" Target="../media/image12.emf"/><Relationship Id="rId13" Type="http://schemas.openxmlformats.org/officeDocument/2006/relationships/image" Target="../media/image16.emf"/><Relationship Id="rId3" Type="http://schemas.openxmlformats.org/officeDocument/2006/relationships/image" Target="../media/image7.emf"/><Relationship Id="rId7" Type="http://schemas.openxmlformats.org/officeDocument/2006/relationships/image" Target="../media/image11.emf"/><Relationship Id="rId12" Type="http://schemas.openxmlformats.org/officeDocument/2006/relationships/image" Target="../media/image15.emf"/><Relationship Id="rId2" Type="http://schemas.openxmlformats.org/officeDocument/2006/relationships/image" Target="../media/image6.emf"/><Relationship Id="rId1" Type="http://schemas.openxmlformats.org/officeDocument/2006/relationships/slideLayout" Target="../slideLayouts/slideLayout1.xml"/><Relationship Id="rId6" Type="http://schemas.openxmlformats.org/officeDocument/2006/relationships/image" Target="../media/image10.emf"/><Relationship Id="rId11" Type="http://schemas.openxmlformats.org/officeDocument/2006/relationships/image" Target="../media/image14.emf"/><Relationship Id="rId5" Type="http://schemas.openxmlformats.org/officeDocument/2006/relationships/image" Target="../media/image9.emf"/><Relationship Id="rId15" Type="http://schemas.openxmlformats.org/officeDocument/2006/relationships/image" Target="../media/image18.emf"/><Relationship Id="rId10" Type="http://schemas.openxmlformats.org/officeDocument/2006/relationships/hyperlink" Target="http://www.stimulus.nl/" TargetMode="External"/><Relationship Id="rId4" Type="http://schemas.openxmlformats.org/officeDocument/2006/relationships/image" Target="../media/image8.emf"/><Relationship Id="rId9" Type="http://schemas.openxmlformats.org/officeDocument/2006/relationships/image" Target="../media/image13.emf"/><Relationship Id="rId14" Type="http://schemas.openxmlformats.org/officeDocument/2006/relationships/image" Target="../media/image17.emf"/></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8" Type="http://schemas.openxmlformats.org/officeDocument/2006/relationships/image" Target="../media/image24.emf"/><Relationship Id="rId13" Type="http://schemas.openxmlformats.org/officeDocument/2006/relationships/image" Target="../media/image29.emf"/><Relationship Id="rId3" Type="http://schemas.openxmlformats.org/officeDocument/2006/relationships/image" Target="../media/image19.emf"/><Relationship Id="rId7" Type="http://schemas.openxmlformats.org/officeDocument/2006/relationships/image" Target="../media/image23.emf"/><Relationship Id="rId12" Type="http://schemas.openxmlformats.org/officeDocument/2006/relationships/image" Target="../media/image28.emf"/><Relationship Id="rId2" Type="http://schemas.openxmlformats.org/officeDocument/2006/relationships/image" Target="../media/image8.emf"/><Relationship Id="rId1" Type="http://schemas.openxmlformats.org/officeDocument/2006/relationships/slideLayout" Target="../slideLayouts/slideLayout1.xml"/><Relationship Id="rId6" Type="http://schemas.openxmlformats.org/officeDocument/2006/relationships/image" Target="../media/image22.emf"/><Relationship Id="rId11" Type="http://schemas.openxmlformats.org/officeDocument/2006/relationships/image" Target="../media/image27.emf"/><Relationship Id="rId5" Type="http://schemas.openxmlformats.org/officeDocument/2006/relationships/image" Target="../media/image21.emf"/><Relationship Id="rId10" Type="http://schemas.openxmlformats.org/officeDocument/2006/relationships/image" Target="../media/image26.emf"/><Relationship Id="rId4" Type="http://schemas.openxmlformats.org/officeDocument/2006/relationships/image" Target="../media/image20.emf"/><Relationship Id="rId9" Type="http://schemas.openxmlformats.org/officeDocument/2006/relationships/image" Target="../media/image25.emf"/><Relationship Id="rId14" Type="http://schemas.openxmlformats.org/officeDocument/2006/relationships/image" Target="../media/image30.emf"/></Relationships>
</file>

<file path=ppt/slides/_rels/slide30.xml.rels><?xml version="1.0" encoding="UTF-8" standalone="yes"?>
<Relationships xmlns="http://schemas.openxmlformats.org/package/2006/relationships"><Relationship Id="rId8" Type="http://schemas.openxmlformats.org/officeDocument/2006/relationships/image" Target="../media/image36.emf"/><Relationship Id="rId3" Type="http://schemas.openxmlformats.org/officeDocument/2006/relationships/image" Target="../media/image31.emf"/><Relationship Id="rId7" Type="http://schemas.openxmlformats.org/officeDocument/2006/relationships/image" Target="../media/image35.emf"/><Relationship Id="rId2" Type="http://schemas.openxmlformats.org/officeDocument/2006/relationships/image" Target="../media/image8.emf"/><Relationship Id="rId1" Type="http://schemas.openxmlformats.org/officeDocument/2006/relationships/slideLayout" Target="../slideLayouts/slideLayout1.xml"/><Relationship Id="rId6" Type="http://schemas.openxmlformats.org/officeDocument/2006/relationships/image" Target="../media/image34.emf"/><Relationship Id="rId5" Type="http://schemas.openxmlformats.org/officeDocument/2006/relationships/image" Target="../media/image33.emf"/><Relationship Id="rId4" Type="http://schemas.openxmlformats.org/officeDocument/2006/relationships/image" Target="../media/image32.emf"/><Relationship Id="rId9" Type="http://schemas.openxmlformats.org/officeDocument/2006/relationships/image" Target="../media/image37.emf"/></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hyperlink" Target="http://www.stimulus.nl/" TargetMode="External"/><Relationship Id="rId2" Type="http://schemas.openxmlformats.org/officeDocument/2006/relationships/hyperlink" Target="http://www.stimulus.nl/pop-brabant" TargetMode="External"/><Relationship Id="rId1" Type="http://schemas.openxmlformats.org/officeDocument/2006/relationships/slideLayout" Target="../slideLayouts/slideLayout2.xml"/><Relationship Id="rId4" Type="http://schemas.openxmlformats.org/officeDocument/2006/relationships/hyperlink" Target="mailto:pop3@stimulus.nl" TargetMode="Externa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hyperlink" Target="http://www.stimulus.nl/" TargetMode="External"/><Relationship Id="rId2" Type="http://schemas.openxmlformats.org/officeDocument/2006/relationships/hyperlink" Target="http://www.stimulus.nl/pop-brabant" TargetMode="External"/><Relationship Id="rId1" Type="http://schemas.openxmlformats.org/officeDocument/2006/relationships/slideLayout" Target="../slideLayouts/slideLayout2.xml"/><Relationship Id="rId4" Type="http://schemas.openxmlformats.org/officeDocument/2006/relationships/hyperlink" Target="mailto:pop3@stimulus.nl" TargetMode="Externa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537328" y="1303994"/>
            <a:ext cx="10321172" cy="1914694"/>
          </a:xfrm>
        </p:spPr>
        <p:txBody>
          <a:bodyPr>
            <a:noAutofit/>
          </a:bodyPr>
          <a:lstStyle/>
          <a:p>
            <a:pPr algn="ctr"/>
            <a:r>
              <a:rPr lang="nl-NL" sz="4000" dirty="0">
                <a:solidFill>
                  <a:srgbClr val="FF0000"/>
                </a:solidFill>
              </a:rPr>
              <a:t>Informatiebijeenkomst </a:t>
            </a:r>
            <a:r>
              <a:rPr lang="nl-NL" sz="4000" dirty="0" smtClean="0">
                <a:solidFill>
                  <a:srgbClr val="FF0000"/>
                </a:solidFill>
              </a:rPr>
              <a:t>Innovatieopenstellingen POP3-Brabant Agrofood</a:t>
            </a:r>
            <a:endParaRPr lang="nl-NL" sz="4000" dirty="0">
              <a:solidFill>
                <a:srgbClr val="FF0000"/>
              </a:solidFill>
            </a:endParaRPr>
          </a:p>
        </p:txBody>
      </p:sp>
      <p:sp>
        <p:nvSpPr>
          <p:cNvPr id="3" name="Ondertitel 2"/>
          <p:cNvSpPr>
            <a:spLocks noGrp="1"/>
          </p:cNvSpPr>
          <p:nvPr>
            <p:ph type="subTitle" idx="1"/>
          </p:nvPr>
        </p:nvSpPr>
        <p:spPr>
          <a:xfrm>
            <a:off x="1828800" y="3506638"/>
            <a:ext cx="8534400" cy="2026896"/>
          </a:xfrm>
        </p:spPr>
        <p:txBody>
          <a:bodyPr>
            <a:noAutofit/>
          </a:bodyPr>
          <a:lstStyle/>
          <a:p>
            <a:endParaRPr lang="en-US" sz="1050" dirty="0" smtClean="0">
              <a:solidFill>
                <a:schemeClr val="tx1"/>
              </a:solidFill>
            </a:endParaRPr>
          </a:p>
          <a:p>
            <a:endParaRPr lang="en-US" sz="1050" dirty="0">
              <a:solidFill>
                <a:schemeClr val="tx1"/>
              </a:solidFill>
            </a:endParaRPr>
          </a:p>
          <a:p>
            <a:endParaRPr lang="en-US" sz="1050" dirty="0" smtClean="0">
              <a:solidFill>
                <a:schemeClr val="tx1"/>
              </a:solidFill>
            </a:endParaRPr>
          </a:p>
          <a:p>
            <a:endParaRPr lang="en-US" sz="1050" dirty="0">
              <a:solidFill>
                <a:schemeClr val="tx1"/>
              </a:solidFill>
            </a:endParaRPr>
          </a:p>
          <a:p>
            <a:endParaRPr lang="nl-NL" sz="1050" dirty="0">
              <a:solidFill>
                <a:schemeClr val="tx1"/>
              </a:solidFill>
            </a:endParaRPr>
          </a:p>
          <a:p>
            <a:r>
              <a:rPr lang="nl-NL" sz="2400" dirty="0" smtClean="0">
                <a:solidFill>
                  <a:schemeClr val="tx1"/>
                </a:solidFill>
              </a:rPr>
              <a:t>Paul van Enckevort</a:t>
            </a:r>
          </a:p>
          <a:p>
            <a:r>
              <a:rPr lang="nl-NL" sz="2400" dirty="0" smtClean="0">
                <a:solidFill>
                  <a:schemeClr val="tx1"/>
                </a:solidFill>
              </a:rPr>
              <a:t>Joyce Sponselee</a:t>
            </a:r>
          </a:p>
        </p:txBody>
      </p:sp>
    </p:spTree>
    <p:extLst>
      <p:ext uri="{BB962C8B-B14F-4D97-AF65-F5344CB8AC3E}">
        <p14:creationId xmlns:p14="http://schemas.microsoft.com/office/powerpoint/2010/main" val="228031500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69675" y="621102"/>
            <a:ext cx="7772400" cy="876207"/>
          </a:xfrm>
        </p:spPr>
        <p:txBody>
          <a:bodyPr>
            <a:normAutofit/>
          </a:bodyPr>
          <a:lstStyle/>
          <a:p>
            <a:r>
              <a:rPr lang="nl-NL" sz="3200" dirty="0">
                <a:solidFill>
                  <a:srgbClr val="FF0000"/>
                </a:solidFill>
              </a:rPr>
              <a:t>Onderdelen</a:t>
            </a:r>
          </a:p>
        </p:txBody>
      </p:sp>
      <p:sp>
        <p:nvSpPr>
          <p:cNvPr id="3" name="Ondertitel 2"/>
          <p:cNvSpPr>
            <a:spLocks noGrp="1"/>
          </p:cNvSpPr>
          <p:nvPr>
            <p:ph type="subTitle" idx="1"/>
          </p:nvPr>
        </p:nvSpPr>
        <p:spPr>
          <a:xfrm>
            <a:off x="1069675" y="1997639"/>
            <a:ext cx="9592573" cy="2988427"/>
          </a:xfrm>
        </p:spPr>
        <p:txBody>
          <a:bodyPr>
            <a:noAutofit/>
          </a:bodyPr>
          <a:lstStyle/>
          <a:p>
            <a:pPr marL="609585" lvl="0" indent="-609585" algn="l" defTabSz="609585" fontAlgn="base">
              <a:spcAft>
                <a:spcPct val="0"/>
              </a:spcAft>
              <a:buClr>
                <a:srgbClr val="404040"/>
              </a:buClr>
              <a:buFont typeface="+mj-lt"/>
              <a:buAutoNum type="arabicPeriod"/>
            </a:pPr>
            <a:r>
              <a:rPr lang="nl-NL" sz="3200" dirty="0">
                <a:solidFill>
                  <a:schemeClr val="tx1"/>
                </a:solidFill>
                <a:latin typeface="Arial"/>
                <a:ea typeface="ＭＳ Ｐゴシック" charset="-128"/>
                <a:cs typeface="Arial"/>
              </a:rPr>
              <a:t>POP3-programma algemeen</a:t>
            </a:r>
          </a:p>
          <a:p>
            <a:pPr marL="609585" lvl="0" indent="-609585" algn="l" defTabSz="609585" fontAlgn="base">
              <a:spcAft>
                <a:spcPct val="0"/>
              </a:spcAft>
              <a:buClr>
                <a:srgbClr val="404040"/>
              </a:buClr>
              <a:buFont typeface="+mj-lt"/>
              <a:buAutoNum type="arabicPeriod" startAt="2"/>
            </a:pPr>
            <a:r>
              <a:rPr lang="nl-NL" sz="3200" dirty="0">
                <a:solidFill>
                  <a:schemeClr val="tx1"/>
                </a:solidFill>
                <a:latin typeface="Arial"/>
                <a:ea typeface="ＭＳ Ｐゴシック" charset="-128"/>
                <a:cs typeface="Arial"/>
              </a:rPr>
              <a:t>POP3-openstellingen Innovatie Agrofood</a:t>
            </a:r>
          </a:p>
          <a:p>
            <a:pPr marL="609585" lvl="0" indent="-609585" algn="l" defTabSz="609585" fontAlgn="base">
              <a:spcAft>
                <a:spcPct val="0"/>
              </a:spcAft>
              <a:buClr>
                <a:srgbClr val="404040"/>
              </a:buClr>
              <a:buFont typeface="+mj-lt"/>
              <a:buAutoNum type="arabicPeriod" startAt="2"/>
            </a:pPr>
            <a:r>
              <a:rPr lang="nl-NL" sz="3200" dirty="0" smtClean="0">
                <a:solidFill>
                  <a:schemeClr val="tx1"/>
                </a:solidFill>
                <a:latin typeface="Arial"/>
                <a:ea typeface="ＭＳ Ｐゴシック" charset="-128"/>
                <a:cs typeface="Arial"/>
              </a:rPr>
              <a:t>Wijze </a:t>
            </a:r>
            <a:r>
              <a:rPr lang="nl-NL" sz="3200" dirty="0">
                <a:solidFill>
                  <a:schemeClr val="tx1"/>
                </a:solidFill>
                <a:latin typeface="Arial"/>
                <a:ea typeface="ＭＳ Ｐゴシック" charset="-128"/>
                <a:cs typeface="Arial"/>
              </a:rPr>
              <a:t>van aanvragen en de behandeling ervan</a:t>
            </a:r>
          </a:p>
          <a:p>
            <a:pPr marL="609585" lvl="0" indent="-609585" algn="l" defTabSz="609585" fontAlgn="base">
              <a:spcAft>
                <a:spcPct val="0"/>
              </a:spcAft>
              <a:buClr>
                <a:srgbClr val="404040"/>
              </a:buClr>
              <a:buFont typeface="+mj-lt"/>
              <a:buAutoNum type="arabicPeriod" startAt="2"/>
            </a:pPr>
            <a:r>
              <a:rPr lang="nl-NL" sz="3200" dirty="0">
                <a:solidFill>
                  <a:schemeClr val="tx1"/>
                </a:solidFill>
                <a:latin typeface="Arial"/>
                <a:ea typeface="ＭＳ Ｐゴシック" charset="-128"/>
                <a:cs typeface="Arial"/>
              </a:rPr>
              <a:t>Vragen</a:t>
            </a:r>
          </a:p>
        </p:txBody>
      </p:sp>
    </p:spTree>
    <p:extLst>
      <p:ext uri="{BB962C8B-B14F-4D97-AF65-F5344CB8AC3E}">
        <p14:creationId xmlns:p14="http://schemas.microsoft.com/office/powerpoint/2010/main" val="193461244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52423" y="672861"/>
            <a:ext cx="7772400" cy="789944"/>
          </a:xfrm>
        </p:spPr>
        <p:txBody>
          <a:bodyPr>
            <a:normAutofit/>
          </a:bodyPr>
          <a:lstStyle/>
          <a:p>
            <a:r>
              <a:rPr lang="nl-NL" sz="3200" dirty="0">
                <a:solidFill>
                  <a:srgbClr val="FF0000"/>
                </a:solidFill>
                <a:latin typeface="Arial"/>
                <a:ea typeface="ＭＳ Ｐゴシック" charset="-128"/>
                <a:cs typeface="Arial"/>
              </a:rPr>
              <a:t>POP3-programma algemeen</a:t>
            </a:r>
            <a:endParaRPr lang="nl-NL" sz="3200" dirty="0"/>
          </a:p>
        </p:txBody>
      </p:sp>
      <p:sp>
        <p:nvSpPr>
          <p:cNvPr id="3" name="Ondertitel 2"/>
          <p:cNvSpPr>
            <a:spLocks noGrp="1"/>
          </p:cNvSpPr>
          <p:nvPr>
            <p:ph type="subTitle" idx="1"/>
          </p:nvPr>
        </p:nvSpPr>
        <p:spPr>
          <a:xfrm>
            <a:off x="1052423" y="1997642"/>
            <a:ext cx="10282686" cy="2988425"/>
          </a:xfrm>
        </p:spPr>
        <p:txBody>
          <a:bodyPr>
            <a:normAutofit lnSpcReduction="10000"/>
          </a:bodyPr>
          <a:lstStyle/>
          <a:p>
            <a:pPr lvl="0" algn="l" defTabSz="609585" fontAlgn="base">
              <a:spcAft>
                <a:spcPct val="0"/>
              </a:spcAft>
              <a:buClr>
                <a:srgbClr val="404040"/>
              </a:buClr>
            </a:pPr>
            <a:r>
              <a:rPr lang="nl-NL" sz="3000" b="1" dirty="0">
                <a:solidFill>
                  <a:schemeClr val="tx1"/>
                </a:solidFill>
                <a:latin typeface="Arial"/>
                <a:ea typeface="ＭＳ Ｐゴシック" charset="-128"/>
                <a:cs typeface="Arial"/>
              </a:rPr>
              <a:t>Kaders:</a:t>
            </a:r>
          </a:p>
          <a:p>
            <a:pPr marL="478355" lvl="0" indent="-478355" algn="l" defTabSz="609585" fontAlgn="base">
              <a:spcAft>
                <a:spcPct val="0"/>
              </a:spcAft>
              <a:buClr>
                <a:srgbClr val="404040"/>
              </a:buClr>
              <a:buFont typeface="Arial" pitchFamily="34" charset="0"/>
              <a:buChar char="–"/>
            </a:pPr>
            <a:r>
              <a:rPr lang="nl-NL" sz="3000" dirty="0">
                <a:solidFill>
                  <a:schemeClr val="tx1"/>
                </a:solidFill>
                <a:latin typeface="Arial"/>
                <a:ea typeface="ＭＳ Ｐゴシック" charset="-128"/>
                <a:cs typeface="Arial"/>
              </a:rPr>
              <a:t>Europees Landbouwfonds voor Plattelandsontwikkeling (ELFPO)</a:t>
            </a:r>
          </a:p>
          <a:p>
            <a:pPr marL="935555" lvl="1" indent="-478355" algn="l" defTabSz="609585" fontAlgn="base">
              <a:spcAft>
                <a:spcPct val="0"/>
              </a:spcAft>
              <a:buClr>
                <a:srgbClr val="404040"/>
              </a:buClr>
              <a:buFont typeface="Arial" pitchFamily="34" charset="0"/>
              <a:buChar char="–"/>
            </a:pPr>
            <a:r>
              <a:rPr lang="nl-NL" sz="2800" i="1" dirty="0">
                <a:solidFill>
                  <a:schemeClr val="tx1"/>
                </a:solidFill>
                <a:latin typeface="Arial"/>
                <a:ea typeface="ＭＳ Ｐゴシック" charset="-128"/>
                <a:cs typeface="Arial"/>
              </a:rPr>
              <a:t>PlattelandsOntwikkelingsProgramma (POP3)</a:t>
            </a:r>
          </a:p>
          <a:p>
            <a:pPr marL="478355" indent="-478355" algn="l" defTabSz="609585" fontAlgn="base">
              <a:spcAft>
                <a:spcPct val="0"/>
              </a:spcAft>
              <a:buClr>
                <a:srgbClr val="404040"/>
              </a:buClr>
              <a:buFont typeface="Arial" pitchFamily="34" charset="0"/>
              <a:buChar char="–"/>
            </a:pPr>
            <a:r>
              <a:rPr lang="nl-NL" sz="3000" dirty="0">
                <a:solidFill>
                  <a:schemeClr val="tx1"/>
                </a:solidFill>
                <a:latin typeface="Arial"/>
                <a:ea typeface="ＭＳ Ｐゴシック" charset="-128"/>
                <a:cs typeface="Arial"/>
              </a:rPr>
              <a:t>Algemene wet bestuursrecht (</a:t>
            </a:r>
            <a:r>
              <a:rPr lang="nl-NL" sz="3000" dirty="0" err="1">
                <a:solidFill>
                  <a:schemeClr val="tx1"/>
                </a:solidFill>
                <a:latin typeface="Arial"/>
                <a:ea typeface="ＭＳ Ｐゴシック" charset="-128"/>
                <a:cs typeface="Arial"/>
              </a:rPr>
              <a:t>Awb</a:t>
            </a:r>
            <a:r>
              <a:rPr lang="nl-NL" sz="3000" dirty="0">
                <a:solidFill>
                  <a:schemeClr val="tx1"/>
                </a:solidFill>
                <a:latin typeface="Arial"/>
                <a:ea typeface="ＭＳ Ｐゴシック" charset="-128"/>
                <a:cs typeface="Arial"/>
              </a:rPr>
              <a:t>)</a:t>
            </a:r>
          </a:p>
          <a:p>
            <a:pPr marL="935555" lvl="1" indent="-478355" algn="l" defTabSz="609585" fontAlgn="base">
              <a:spcAft>
                <a:spcPct val="0"/>
              </a:spcAft>
              <a:buClr>
                <a:srgbClr val="404040"/>
              </a:buClr>
              <a:buFont typeface="Arial" pitchFamily="34" charset="0"/>
              <a:buChar char="–"/>
            </a:pPr>
            <a:r>
              <a:rPr lang="nl-NL" sz="2800" i="1" dirty="0" smtClean="0">
                <a:solidFill>
                  <a:schemeClr val="tx1"/>
                </a:solidFill>
                <a:latin typeface="Arial"/>
                <a:ea typeface="ＭＳ Ｐゴシック" charset="-128"/>
                <a:cs typeface="Arial"/>
              </a:rPr>
              <a:t>Algemene </a:t>
            </a:r>
            <a:r>
              <a:rPr lang="nl-NL" sz="2800" i="1" dirty="0">
                <a:solidFill>
                  <a:schemeClr val="tx1"/>
                </a:solidFill>
                <a:latin typeface="Arial"/>
                <a:ea typeface="ＭＳ Ｐゴシック" charset="-128"/>
                <a:cs typeface="Arial"/>
              </a:rPr>
              <a:t>subsidieverordening Noord-Brabant (Asv)</a:t>
            </a:r>
          </a:p>
          <a:p>
            <a:endParaRPr lang="nl-NL" dirty="0" smtClean="0">
              <a:solidFill>
                <a:schemeClr val="tx1"/>
              </a:solidFill>
            </a:endParaRPr>
          </a:p>
        </p:txBody>
      </p:sp>
    </p:spTree>
    <p:extLst>
      <p:ext uri="{BB962C8B-B14F-4D97-AF65-F5344CB8AC3E}">
        <p14:creationId xmlns:p14="http://schemas.microsoft.com/office/powerpoint/2010/main" val="250458668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36608" y="621102"/>
            <a:ext cx="7772400" cy="841702"/>
          </a:xfrm>
        </p:spPr>
        <p:txBody>
          <a:bodyPr>
            <a:normAutofit/>
          </a:bodyPr>
          <a:lstStyle/>
          <a:p>
            <a:r>
              <a:rPr lang="nl-NL" sz="3200" dirty="0">
                <a:solidFill>
                  <a:srgbClr val="FF0000"/>
                </a:solidFill>
                <a:latin typeface="Arial"/>
                <a:ea typeface="ＭＳ Ｐゴシック" charset="-128"/>
                <a:cs typeface="Arial"/>
              </a:rPr>
              <a:t>POP3-programma algemeen</a:t>
            </a:r>
            <a:endParaRPr lang="nl-NL" sz="3200" dirty="0"/>
          </a:p>
        </p:txBody>
      </p:sp>
      <p:sp>
        <p:nvSpPr>
          <p:cNvPr id="3" name="Ondertitel 2"/>
          <p:cNvSpPr>
            <a:spLocks noGrp="1"/>
          </p:cNvSpPr>
          <p:nvPr>
            <p:ph type="subTitle" idx="1"/>
          </p:nvPr>
        </p:nvSpPr>
        <p:spPr>
          <a:xfrm>
            <a:off x="1036608" y="1462803"/>
            <a:ext cx="10050492" cy="4454917"/>
          </a:xfrm>
        </p:spPr>
        <p:txBody>
          <a:bodyPr>
            <a:normAutofit/>
          </a:bodyPr>
          <a:lstStyle/>
          <a:p>
            <a:pPr lvl="0" algn="l" defTabSz="609585" fontAlgn="base">
              <a:spcAft>
                <a:spcPct val="0"/>
              </a:spcAft>
              <a:buClr>
                <a:srgbClr val="404040"/>
              </a:buClr>
            </a:pPr>
            <a:r>
              <a:rPr lang="nl-NL" sz="2400" dirty="0">
                <a:solidFill>
                  <a:schemeClr val="tx1"/>
                </a:solidFill>
                <a:latin typeface="Arial"/>
                <a:ea typeface="ＭＳ Ｐゴシック" charset="-128"/>
                <a:cs typeface="Arial"/>
              </a:rPr>
              <a:t>Looptijd </a:t>
            </a:r>
            <a:r>
              <a:rPr lang="nl-NL" sz="2400" dirty="0" smtClean="0">
                <a:solidFill>
                  <a:schemeClr val="tx1"/>
                </a:solidFill>
                <a:latin typeface="Arial"/>
                <a:ea typeface="ＭＳ Ｐゴシック" charset="-128"/>
                <a:cs typeface="Arial"/>
              </a:rPr>
              <a:t>2014 - </a:t>
            </a:r>
            <a:r>
              <a:rPr lang="nl-NL" sz="2400" dirty="0">
                <a:solidFill>
                  <a:schemeClr val="tx1"/>
                </a:solidFill>
                <a:latin typeface="Arial"/>
                <a:ea typeface="ＭＳ Ｐゴシック" charset="-128"/>
                <a:cs typeface="Arial"/>
              </a:rPr>
              <a:t>2020</a:t>
            </a:r>
          </a:p>
          <a:p>
            <a:pPr lvl="0" algn="l" defTabSz="609585" fontAlgn="base">
              <a:spcAft>
                <a:spcPct val="0"/>
              </a:spcAft>
              <a:buClr>
                <a:srgbClr val="404040"/>
              </a:buClr>
            </a:pPr>
            <a:endParaRPr lang="nl-NL" sz="2000" dirty="0">
              <a:solidFill>
                <a:schemeClr val="tx1"/>
              </a:solidFill>
              <a:latin typeface="Arial"/>
              <a:ea typeface="ＭＳ Ｐゴシック" charset="-128"/>
              <a:cs typeface="Arial"/>
            </a:endParaRPr>
          </a:p>
          <a:p>
            <a:pPr lvl="0" algn="l" defTabSz="609585" fontAlgn="base">
              <a:spcAft>
                <a:spcPct val="0"/>
              </a:spcAft>
              <a:buClr>
                <a:srgbClr val="404040"/>
              </a:buClr>
            </a:pPr>
            <a:r>
              <a:rPr lang="nl-NL" sz="2400" dirty="0">
                <a:solidFill>
                  <a:schemeClr val="tx1"/>
                </a:solidFill>
                <a:latin typeface="Arial"/>
                <a:ea typeface="ＭＳ Ｐゴシック" charset="-128"/>
                <a:cs typeface="Arial"/>
              </a:rPr>
              <a:t>POP3 is een Nederlands programma met invulling vnl. door provincies </a:t>
            </a:r>
            <a:r>
              <a:rPr lang="nl-NL" sz="2400" dirty="0" smtClean="0">
                <a:solidFill>
                  <a:schemeClr val="tx1"/>
                </a:solidFill>
                <a:latin typeface="Arial"/>
                <a:ea typeface="ＭＳ Ｐゴシック" charset="-128"/>
                <a:cs typeface="Arial"/>
              </a:rPr>
              <a:t>i.s.m. </a:t>
            </a:r>
            <a:r>
              <a:rPr lang="nl-NL" sz="2400" dirty="0">
                <a:solidFill>
                  <a:schemeClr val="tx1"/>
                </a:solidFill>
                <a:latin typeface="Arial"/>
                <a:ea typeface="ＭＳ Ｐゴシック" charset="-128"/>
                <a:cs typeface="Arial"/>
              </a:rPr>
              <a:t>waterschappen </a:t>
            </a:r>
            <a:r>
              <a:rPr lang="nl-NL" sz="2400" dirty="0" smtClean="0">
                <a:solidFill>
                  <a:schemeClr val="tx1"/>
                </a:solidFill>
                <a:latin typeface="Arial"/>
                <a:ea typeface="ＭＳ Ｐゴシック" charset="-128"/>
                <a:cs typeface="Arial"/>
              </a:rPr>
              <a:t>en met </a:t>
            </a:r>
            <a:r>
              <a:rPr lang="nl-NL" sz="2400" dirty="0">
                <a:solidFill>
                  <a:schemeClr val="tx1"/>
                </a:solidFill>
                <a:latin typeface="Arial"/>
                <a:ea typeface="ＭＳ Ｐゴシック" charset="-128"/>
                <a:cs typeface="Arial"/>
              </a:rPr>
              <a:t>de prov. maatregelen/thema’s:</a:t>
            </a:r>
          </a:p>
          <a:p>
            <a:pPr marL="1081590" lvl="1" indent="-609585" algn="l" defTabSz="609585" fontAlgn="base">
              <a:spcAft>
                <a:spcPct val="0"/>
              </a:spcAft>
              <a:buClr>
                <a:srgbClr val="404040"/>
              </a:buClr>
              <a:buSzPct val="90000"/>
              <a:buFont typeface="+mj-lt"/>
              <a:buAutoNum type="arabicPeriod"/>
              <a:tabLst>
                <a:tab pos="950360" algn="l"/>
              </a:tabLst>
            </a:pPr>
            <a:r>
              <a:rPr lang="nl-NL" sz="2133" b="1" dirty="0">
                <a:solidFill>
                  <a:srgbClr val="FF0000"/>
                </a:solidFill>
                <a:latin typeface="Arial"/>
                <a:ea typeface="ＭＳ Ｐゴシック" charset="-128"/>
                <a:cs typeface="Arial"/>
              </a:rPr>
              <a:t>Samenwerking voor innovatie </a:t>
            </a:r>
            <a:r>
              <a:rPr lang="nl-NL" sz="2133" b="1" dirty="0" smtClean="0">
                <a:solidFill>
                  <a:srgbClr val="FF0000"/>
                </a:solidFill>
                <a:latin typeface="Arial"/>
                <a:ea typeface="ＭＳ Ｐゴシック" charset="-128"/>
                <a:cs typeface="Arial"/>
              </a:rPr>
              <a:t>i.h.k.v. </a:t>
            </a:r>
            <a:r>
              <a:rPr lang="nl-NL" sz="2133" b="1" dirty="0">
                <a:solidFill>
                  <a:srgbClr val="FF0000"/>
                </a:solidFill>
                <a:latin typeface="Arial"/>
                <a:ea typeface="ＭＳ Ｐゴシック" charset="-128"/>
                <a:cs typeface="Arial"/>
              </a:rPr>
              <a:t>EIP</a:t>
            </a:r>
          </a:p>
          <a:p>
            <a:pPr marL="1081590" lvl="1" indent="-609585" algn="l" defTabSz="609585" fontAlgn="base">
              <a:spcAft>
                <a:spcPct val="0"/>
              </a:spcAft>
              <a:buClr>
                <a:srgbClr val="404040"/>
              </a:buClr>
              <a:buSzPct val="90000"/>
              <a:buFont typeface="+mj-lt"/>
              <a:buAutoNum type="arabicPeriod"/>
              <a:tabLst>
                <a:tab pos="950360" algn="l"/>
              </a:tabLst>
            </a:pPr>
            <a:r>
              <a:rPr lang="nl-NL" sz="2133" b="1" dirty="0">
                <a:solidFill>
                  <a:srgbClr val="FF0000"/>
                </a:solidFill>
                <a:latin typeface="Arial"/>
                <a:ea typeface="ＭＳ Ｐゴシック" charset="-128"/>
                <a:cs typeface="Arial"/>
              </a:rPr>
              <a:t>Innovatieve bedrijfsinvesteringen</a:t>
            </a:r>
          </a:p>
          <a:p>
            <a:pPr marL="1081590" lvl="1" indent="-609585" algn="l" defTabSz="609585" fontAlgn="base">
              <a:spcAft>
                <a:spcPct val="0"/>
              </a:spcAft>
              <a:buClr>
                <a:srgbClr val="404040"/>
              </a:buClr>
              <a:buSzPct val="90000"/>
              <a:buFont typeface="+mj-lt"/>
              <a:buAutoNum type="arabicPeriod"/>
              <a:tabLst>
                <a:tab pos="950360" algn="l"/>
              </a:tabLst>
            </a:pPr>
            <a:r>
              <a:rPr lang="nl-NL" sz="2133" b="1" dirty="0">
                <a:solidFill>
                  <a:srgbClr val="FF0000"/>
                </a:solidFill>
                <a:latin typeface="Arial"/>
                <a:ea typeface="ＭＳ Ｐゴシック" charset="-128"/>
                <a:cs typeface="Arial"/>
              </a:rPr>
              <a:t>Kennisuitwisseling en innovatie</a:t>
            </a:r>
          </a:p>
          <a:p>
            <a:pPr marL="1081590" lvl="1" indent="-609585" algn="l" defTabSz="609585" fontAlgn="base">
              <a:spcAft>
                <a:spcPct val="0"/>
              </a:spcAft>
              <a:buClr>
                <a:srgbClr val="404040"/>
              </a:buClr>
              <a:buSzPct val="90000"/>
              <a:buFont typeface="+mj-lt"/>
              <a:buAutoNum type="arabicPeriod"/>
              <a:tabLst>
                <a:tab pos="950360" algn="l"/>
              </a:tabLst>
            </a:pPr>
            <a:r>
              <a:rPr lang="nl-NL" sz="2133" dirty="0">
                <a:solidFill>
                  <a:schemeClr val="tx1"/>
                </a:solidFill>
                <a:latin typeface="Arial"/>
                <a:ea typeface="ＭＳ Ｐゴシック" charset="-128"/>
                <a:cs typeface="Arial"/>
              </a:rPr>
              <a:t>Landbouwstructuurversterking</a:t>
            </a:r>
          </a:p>
          <a:p>
            <a:pPr marL="1081590" lvl="1" indent="-609585" algn="l" defTabSz="609585" fontAlgn="base">
              <a:spcAft>
                <a:spcPct val="0"/>
              </a:spcAft>
              <a:buClr>
                <a:srgbClr val="404040"/>
              </a:buClr>
              <a:buSzPct val="90000"/>
              <a:buFont typeface="+mj-lt"/>
              <a:buAutoNum type="arabicPeriod"/>
              <a:tabLst>
                <a:tab pos="950360" algn="l"/>
              </a:tabLst>
            </a:pPr>
            <a:r>
              <a:rPr lang="nl-NL" sz="2133" dirty="0">
                <a:solidFill>
                  <a:schemeClr val="tx1"/>
                </a:solidFill>
                <a:latin typeface="Arial"/>
                <a:ea typeface="ＭＳ Ｐゴシック" charset="-128"/>
                <a:cs typeface="Arial"/>
              </a:rPr>
              <a:t>Niet productieve investeringen: biodiversiteit, water en landschap</a:t>
            </a:r>
          </a:p>
          <a:p>
            <a:pPr marL="1081590" lvl="1" indent="-609585" algn="l" defTabSz="609585" fontAlgn="base">
              <a:spcAft>
                <a:spcPct val="0"/>
              </a:spcAft>
              <a:buClr>
                <a:srgbClr val="404040"/>
              </a:buClr>
              <a:buSzPct val="90000"/>
              <a:buFont typeface="+mj-lt"/>
              <a:buAutoNum type="arabicPeriod"/>
              <a:tabLst>
                <a:tab pos="950360" algn="l"/>
              </a:tabLst>
            </a:pPr>
            <a:r>
              <a:rPr lang="nl-NL" sz="2133" i="1" dirty="0">
                <a:solidFill>
                  <a:schemeClr val="tx1"/>
                </a:solidFill>
                <a:latin typeface="Arial"/>
                <a:ea typeface="ＭＳ Ｐゴシック" charset="-128"/>
                <a:cs typeface="Arial"/>
              </a:rPr>
              <a:t>Jonge </a:t>
            </a:r>
            <a:r>
              <a:rPr lang="nl-NL" sz="2133" i="1" dirty="0" smtClean="0">
                <a:solidFill>
                  <a:schemeClr val="tx1"/>
                </a:solidFill>
                <a:latin typeface="Arial"/>
                <a:ea typeface="ＭＳ Ｐゴシック" charset="-128"/>
                <a:cs typeface="Arial"/>
              </a:rPr>
              <a:t>landbouwers regeling</a:t>
            </a:r>
            <a:endParaRPr lang="nl-NL" sz="2133" i="1" dirty="0">
              <a:solidFill>
                <a:schemeClr val="tx1"/>
              </a:solidFill>
              <a:latin typeface="Arial"/>
              <a:ea typeface="ＭＳ Ｐゴシック" charset="-128"/>
              <a:cs typeface="Arial"/>
            </a:endParaRPr>
          </a:p>
          <a:p>
            <a:pPr marL="1081590" lvl="1" indent="-609585" algn="l" defTabSz="609585" fontAlgn="base">
              <a:spcAft>
                <a:spcPct val="0"/>
              </a:spcAft>
              <a:buClr>
                <a:srgbClr val="404040"/>
              </a:buClr>
              <a:buSzPct val="90000"/>
              <a:buFont typeface="+mj-lt"/>
              <a:buAutoNum type="arabicPeriod"/>
              <a:tabLst>
                <a:tab pos="950360" algn="l"/>
              </a:tabLst>
            </a:pPr>
            <a:r>
              <a:rPr lang="nl-NL" sz="2133" dirty="0">
                <a:solidFill>
                  <a:schemeClr val="tx1"/>
                </a:solidFill>
                <a:latin typeface="Arial"/>
                <a:ea typeface="ＭＳ Ｐゴシック" charset="-128"/>
                <a:cs typeface="Arial"/>
              </a:rPr>
              <a:t>Brede plattelandsontwikkeling (Leader)</a:t>
            </a:r>
          </a:p>
          <a:p>
            <a:endParaRPr lang="nl-NL" dirty="0" smtClean="0"/>
          </a:p>
        </p:txBody>
      </p:sp>
    </p:spTree>
    <p:extLst>
      <p:ext uri="{BB962C8B-B14F-4D97-AF65-F5344CB8AC3E}">
        <p14:creationId xmlns:p14="http://schemas.microsoft.com/office/powerpoint/2010/main" val="300519932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52423" y="339633"/>
            <a:ext cx="11024559" cy="1470025"/>
          </a:xfrm>
        </p:spPr>
        <p:txBody>
          <a:bodyPr>
            <a:normAutofit/>
          </a:bodyPr>
          <a:lstStyle/>
          <a:p>
            <a:r>
              <a:rPr lang="nl-NL" sz="3200" dirty="0">
                <a:solidFill>
                  <a:srgbClr val="FF0000"/>
                </a:solidFill>
                <a:latin typeface="Arial"/>
                <a:ea typeface="ＭＳ Ｐゴシック" charset="-128"/>
                <a:cs typeface="Arial"/>
              </a:rPr>
              <a:t>POP3-openstellingen Innovatie Agrofood</a:t>
            </a:r>
            <a:endParaRPr lang="nl-NL" sz="3200" dirty="0"/>
          </a:p>
        </p:txBody>
      </p:sp>
      <p:sp>
        <p:nvSpPr>
          <p:cNvPr id="3" name="Ondertitel 2"/>
          <p:cNvSpPr>
            <a:spLocks noGrp="1"/>
          </p:cNvSpPr>
          <p:nvPr>
            <p:ph type="subTitle" idx="1"/>
          </p:nvPr>
        </p:nvSpPr>
        <p:spPr>
          <a:xfrm>
            <a:off x="1052423" y="1535501"/>
            <a:ext cx="10403455" cy="4433977"/>
          </a:xfrm>
        </p:spPr>
        <p:txBody>
          <a:bodyPr>
            <a:normAutofit lnSpcReduction="10000"/>
          </a:bodyPr>
          <a:lstStyle/>
          <a:p>
            <a:pPr lvl="0" algn="l" defTabSz="609585" fontAlgn="base">
              <a:spcAft>
                <a:spcPct val="0"/>
              </a:spcAft>
              <a:buClr>
                <a:srgbClr val="404040"/>
              </a:buClr>
            </a:pPr>
            <a:r>
              <a:rPr lang="nl-NL" sz="3200" dirty="0">
                <a:solidFill>
                  <a:schemeClr val="tx1"/>
                </a:solidFill>
                <a:latin typeface="Arial"/>
                <a:ea typeface="ＭＳ Ｐゴシック" charset="-128"/>
                <a:cs typeface="Arial"/>
              </a:rPr>
              <a:t>POP3 en Brabants beleid agrofood:</a:t>
            </a:r>
          </a:p>
          <a:p>
            <a:pPr marL="478355" indent="-478355" algn="l" defTabSz="609585" fontAlgn="base">
              <a:spcAft>
                <a:spcPct val="0"/>
              </a:spcAft>
              <a:buClr>
                <a:srgbClr val="404040"/>
              </a:buClr>
              <a:buFontTx/>
              <a:buChar char="-"/>
            </a:pPr>
            <a:r>
              <a:rPr lang="nl-NL" sz="2667" dirty="0">
                <a:solidFill>
                  <a:schemeClr val="tx1"/>
                </a:solidFill>
                <a:latin typeface="Arial"/>
                <a:ea typeface="ＭＳ Ｐゴシック" charset="-128"/>
                <a:cs typeface="Arial"/>
              </a:rPr>
              <a:t>Transitie van kostenreductie- naar meerwaardestrategie</a:t>
            </a:r>
          </a:p>
          <a:p>
            <a:pPr marL="478355" lvl="0" indent="-478355" algn="l" defTabSz="609585" fontAlgn="base">
              <a:spcAft>
                <a:spcPct val="0"/>
              </a:spcAft>
              <a:buClr>
                <a:srgbClr val="404040"/>
              </a:buClr>
              <a:buFontTx/>
              <a:buChar char="-"/>
            </a:pPr>
            <a:r>
              <a:rPr lang="nl-NL" sz="2667" dirty="0" smtClean="0">
                <a:solidFill>
                  <a:schemeClr val="tx1"/>
                </a:solidFill>
                <a:latin typeface="Arial"/>
                <a:ea typeface="ＭＳ Ｐゴシック" charset="-128"/>
                <a:cs typeface="Arial"/>
              </a:rPr>
              <a:t>Innovatie </a:t>
            </a:r>
            <a:r>
              <a:rPr lang="nl-NL" sz="2667" dirty="0">
                <a:solidFill>
                  <a:schemeClr val="tx1"/>
                </a:solidFill>
                <a:latin typeface="Arial"/>
                <a:ea typeface="ＭＳ Ｐゴシック" charset="-128"/>
                <a:cs typeface="Arial"/>
              </a:rPr>
              <a:t>als motor voor systeemverandering</a:t>
            </a:r>
          </a:p>
          <a:p>
            <a:pPr marL="478355" lvl="0" indent="-478355" algn="l" defTabSz="609585" fontAlgn="base">
              <a:spcAft>
                <a:spcPct val="0"/>
              </a:spcAft>
              <a:buClr>
                <a:srgbClr val="404040"/>
              </a:buClr>
              <a:buFontTx/>
              <a:buChar char="-"/>
            </a:pPr>
            <a:r>
              <a:rPr lang="nl-NL" sz="2667" dirty="0" smtClean="0">
                <a:solidFill>
                  <a:schemeClr val="tx1"/>
                </a:solidFill>
                <a:latin typeface="Arial"/>
                <a:ea typeface="ＭＳ Ｐゴシック" charset="-128"/>
                <a:cs typeface="Arial"/>
              </a:rPr>
              <a:t>Inzet </a:t>
            </a:r>
            <a:r>
              <a:rPr lang="nl-NL" sz="2667" dirty="0">
                <a:solidFill>
                  <a:schemeClr val="tx1"/>
                </a:solidFill>
                <a:latin typeface="Arial"/>
                <a:ea typeface="ＭＳ Ｐゴシック" charset="-128"/>
                <a:cs typeface="Arial"/>
              </a:rPr>
              <a:t>op meerdere duurzaamheidsthema’s tegelijk</a:t>
            </a:r>
          </a:p>
          <a:p>
            <a:pPr marL="478355" lvl="0" indent="-478355" algn="l" defTabSz="609585" fontAlgn="base">
              <a:spcAft>
                <a:spcPct val="0"/>
              </a:spcAft>
              <a:buClr>
                <a:srgbClr val="404040"/>
              </a:buClr>
              <a:buFontTx/>
              <a:buChar char="-"/>
            </a:pPr>
            <a:r>
              <a:rPr lang="nl-NL" sz="2667" dirty="0">
                <a:solidFill>
                  <a:schemeClr val="tx1"/>
                </a:solidFill>
                <a:latin typeface="Arial"/>
                <a:ea typeface="ＭＳ Ｐゴシック" charset="-128"/>
                <a:cs typeface="Arial"/>
              </a:rPr>
              <a:t>Inzet op drie kritische fasen van het innovatie- en vernieuwingsproces met:</a:t>
            </a:r>
          </a:p>
          <a:p>
            <a:pPr marL="950360" lvl="1" indent="-476239" algn="l" defTabSz="609585" fontAlgn="base">
              <a:spcAft>
                <a:spcPct val="0"/>
              </a:spcAft>
              <a:buClr>
                <a:srgbClr val="404040"/>
              </a:buClr>
              <a:buSzPct val="90000"/>
              <a:buFont typeface="Wingdings" panose="05000000000000000000" pitchFamily="2" charset="2"/>
              <a:buChar char="Ø"/>
              <a:tabLst>
                <a:tab pos="950360" algn="l"/>
              </a:tabLst>
            </a:pPr>
            <a:r>
              <a:rPr lang="nl-NL" sz="2267" dirty="0">
                <a:solidFill>
                  <a:schemeClr val="tx1"/>
                </a:solidFill>
                <a:latin typeface="Arial"/>
                <a:ea typeface="ＭＳ Ｐゴシック" charset="-128"/>
                <a:cs typeface="Arial"/>
              </a:rPr>
              <a:t>Samenwerking voor innovatie </a:t>
            </a:r>
            <a:r>
              <a:rPr lang="nl-NL" sz="2267" dirty="0" smtClean="0">
                <a:solidFill>
                  <a:schemeClr val="tx1"/>
                </a:solidFill>
                <a:latin typeface="Arial"/>
                <a:ea typeface="ＭＳ Ｐゴシック" charset="-128"/>
                <a:cs typeface="Arial"/>
              </a:rPr>
              <a:t>i.h.k.v. </a:t>
            </a:r>
            <a:r>
              <a:rPr lang="nl-NL" sz="2267" dirty="0">
                <a:solidFill>
                  <a:schemeClr val="tx1"/>
                </a:solidFill>
                <a:latin typeface="Arial"/>
                <a:ea typeface="ＭＳ Ｐゴシック" charset="-128"/>
                <a:cs typeface="Arial"/>
              </a:rPr>
              <a:t>EIP (ontwikkeling)</a:t>
            </a:r>
          </a:p>
          <a:p>
            <a:pPr marL="950360" lvl="1" indent="-476239" algn="l" defTabSz="609585" fontAlgn="base">
              <a:spcAft>
                <a:spcPct val="0"/>
              </a:spcAft>
              <a:buClr>
                <a:srgbClr val="404040"/>
              </a:buClr>
              <a:buSzPct val="90000"/>
              <a:buFont typeface="Wingdings" panose="05000000000000000000" pitchFamily="2" charset="2"/>
              <a:buChar char="Ø"/>
              <a:tabLst>
                <a:tab pos="950360" algn="l"/>
              </a:tabLst>
            </a:pPr>
            <a:r>
              <a:rPr lang="nl-NL" sz="2267" dirty="0">
                <a:solidFill>
                  <a:schemeClr val="tx1"/>
                </a:solidFill>
                <a:latin typeface="Arial"/>
                <a:ea typeface="ＭＳ Ｐゴシック" charset="-128"/>
                <a:cs typeface="Arial"/>
              </a:rPr>
              <a:t>Innovatieve bedrijfsinvesteringen (koplopers)</a:t>
            </a:r>
          </a:p>
          <a:p>
            <a:pPr marL="950360" lvl="1" indent="-476239" algn="l" defTabSz="609585" fontAlgn="base">
              <a:spcAft>
                <a:spcPct val="0"/>
              </a:spcAft>
              <a:buClr>
                <a:srgbClr val="404040"/>
              </a:buClr>
              <a:buSzPct val="90000"/>
              <a:buFont typeface="Wingdings" panose="05000000000000000000" pitchFamily="2" charset="2"/>
              <a:buChar char="Ø"/>
              <a:tabLst>
                <a:tab pos="950360" algn="l"/>
              </a:tabLst>
            </a:pPr>
            <a:r>
              <a:rPr lang="nl-NL" sz="2267" dirty="0">
                <a:solidFill>
                  <a:schemeClr val="tx1"/>
                </a:solidFill>
                <a:latin typeface="Arial"/>
                <a:ea typeface="ＭＳ Ｐゴシック" charset="-128"/>
                <a:cs typeface="Arial"/>
              </a:rPr>
              <a:t>Kennisuitwisseling en innovatie (brede toepassing</a:t>
            </a:r>
            <a:r>
              <a:rPr lang="nl-NL" sz="2267" dirty="0" smtClean="0">
                <a:solidFill>
                  <a:schemeClr val="tx1"/>
                </a:solidFill>
                <a:latin typeface="Arial"/>
                <a:ea typeface="ＭＳ Ｐゴシック" charset="-128"/>
                <a:cs typeface="Arial"/>
              </a:rPr>
              <a:t>)</a:t>
            </a:r>
          </a:p>
          <a:p>
            <a:pPr marL="493160" indent="-476239" algn="l" defTabSz="609585" fontAlgn="base">
              <a:spcAft>
                <a:spcPct val="0"/>
              </a:spcAft>
              <a:buClr>
                <a:srgbClr val="404040"/>
              </a:buClr>
              <a:buSzPct val="90000"/>
              <a:buFont typeface="Wingdings" panose="05000000000000000000" pitchFamily="2" charset="2"/>
              <a:buChar char="Ø"/>
              <a:tabLst>
                <a:tab pos="950360" algn="l"/>
              </a:tabLst>
            </a:pPr>
            <a:r>
              <a:rPr lang="nl-NL" dirty="0" smtClean="0">
                <a:solidFill>
                  <a:schemeClr val="tx1"/>
                </a:solidFill>
                <a:latin typeface="Arial"/>
                <a:ea typeface="ＭＳ Ｐゴシック" charset="-128"/>
                <a:cs typeface="Arial"/>
              </a:rPr>
              <a:t>Regeling kent een uitgebreide toelichting</a:t>
            </a:r>
            <a:endParaRPr lang="nl-NL" dirty="0">
              <a:solidFill>
                <a:schemeClr val="tx1"/>
              </a:solidFill>
              <a:latin typeface="Arial"/>
              <a:ea typeface="ＭＳ Ｐゴシック" charset="-128"/>
              <a:cs typeface="Arial"/>
            </a:endParaRPr>
          </a:p>
        </p:txBody>
      </p:sp>
    </p:spTree>
    <p:extLst>
      <p:ext uri="{BB962C8B-B14F-4D97-AF65-F5344CB8AC3E}">
        <p14:creationId xmlns:p14="http://schemas.microsoft.com/office/powerpoint/2010/main" val="266234741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552090" y="334662"/>
            <a:ext cx="11783683" cy="1470025"/>
          </a:xfrm>
        </p:spPr>
        <p:txBody>
          <a:bodyPr>
            <a:normAutofit/>
          </a:bodyPr>
          <a:lstStyle/>
          <a:p>
            <a:r>
              <a:rPr lang="nl-NL" sz="3200" dirty="0">
                <a:solidFill>
                  <a:srgbClr val="FF0000"/>
                </a:solidFill>
                <a:latin typeface="Arial"/>
                <a:ea typeface="ＭＳ Ｐゴシック" charset="-128"/>
                <a:cs typeface="Arial"/>
              </a:rPr>
              <a:t>Radicale verandering landbouw en agrofoodsysteem</a:t>
            </a:r>
            <a:endParaRPr lang="nl-NL" sz="3200" dirty="0"/>
          </a:p>
        </p:txBody>
      </p:sp>
      <p:pic>
        <p:nvPicPr>
          <p:cNvPr id="4" name="Tijdelijke aanduiding voor inhoud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bwMode="auto">
          <a:xfrm>
            <a:off x="2018581" y="1429310"/>
            <a:ext cx="7453223" cy="440565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16477644"/>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57656" y="658393"/>
            <a:ext cx="9457944" cy="841223"/>
          </a:xfrm>
        </p:spPr>
        <p:txBody>
          <a:bodyPr>
            <a:normAutofit/>
          </a:bodyPr>
          <a:lstStyle/>
          <a:p>
            <a:r>
              <a:rPr lang="nl-NL" sz="3200" dirty="0" smtClean="0">
                <a:solidFill>
                  <a:srgbClr val="FF0000"/>
                </a:solidFill>
                <a:latin typeface="Arial"/>
                <a:ea typeface="ＭＳ Ｐゴシック" charset="-128"/>
                <a:cs typeface="Arial"/>
              </a:rPr>
              <a:t>I. Samenwerking </a:t>
            </a:r>
            <a:r>
              <a:rPr lang="nl-NL" sz="3200" dirty="0">
                <a:solidFill>
                  <a:srgbClr val="FF0000"/>
                </a:solidFill>
                <a:latin typeface="Arial"/>
                <a:ea typeface="ＭＳ Ｐゴシック" charset="-128"/>
                <a:cs typeface="Arial"/>
              </a:rPr>
              <a:t>in het kader van </a:t>
            </a:r>
            <a:r>
              <a:rPr lang="nl-NL" sz="3200" dirty="0" smtClean="0">
                <a:solidFill>
                  <a:srgbClr val="FF0000"/>
                </a:solidFill>
                <a:latin typeface="Arial"/>
                <a:ea typeface="ＭＳ Ｐゴシック" charset="-128"/>
                <a:cs typeface="Arial"/>
              </a:rPr>
              <a:t>het EIP</a:t>
            </a:r>
            <a:endParaRPr lang="nl-NL" sz="3200" dirty="0"/>
          </a:p>
        </p:txBody>
      </p:sp>
      <p:sp>
        <p:nvSpPr>
          <p:cNvPr id="3" name="Ondertitel 2"/>
          <p:cNvSpPr>
            <a:spLocks noGrp="1"/>
          </p:cNvSpPr>
          <p:nvPr>
            <p:ph type="subTitle" idx="1"/>
          </p:nvPr>
        </p:nvSpPr>
        <p:spPr>
          <a:xfrm>
            <a:off x="1057656" y="1499616"/>
            <a:ext cx="10372344" cy="4645152"/>
          </a:xfrm>
        </p:spPr>
        <p:txBody>
          <a:bodyPr>
            <a:noAutofit/>
          </a:bodyPr>
          <a:lstStyle/>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Openstellingsperiode</a:t>
            </a:r>
            <a:r>
              <a:rPr lang="nl-NL" sz="2000" dirty="0">
                <a:solidFill>
                  <a:schemeClr val="tx1"/>
                </a:solidFill>
                <a:latin typeface="Arial"/>
                <a:ea typeface="ＭＳ Ｐゴシック" charset="-128"/>
                <a:cs typeface="Arial"/>
              </a:rPr>
              <a:t>: </a:t>
            </a:r>
            <a:r>
              <a:rPr lang="nl-NL" sz="2000" dirty="0" smtClean="0">
                <a:solidFill>
                  <a:schemeClr val="tx1"/>
                </a:solidFill>
                <a:latin typeface="Arial"/>
                <a:ea typeface="ＭＳ Ｐゴシック" charset="-128"/>
                <a:cs typeface="Arial"/>
              </a:rPr>
              <a:t>5 </a:t>
            </a:r>
            <a:r>
              <a:rPr lang="nl-NL" sz="2000" dirty="0">
                <a:solidFill>
                  <a:schemeClr val="tx1"/>
                </a:solidFill>
                <a:latin typeface="Arial"/>
                <a:ea typeface="ＭＳ Ｐゴシック" charset="-128"/>
                <a:cs typeface="Arial"/>
              </a:rPr>
              <a:t>mrt </a:t>
            </a:r>
            <a:r>
              <a:rPr lang="nl-NL" sz="2000" dirty="0" smtClean="0">
                <a:solidFill>
                  <a:schemeClr val="tx1"/>
                </a:solidFill>
                <a:latin typeface="Arial"/>
                <a:ea typeface="ＭＳ Ｐゴシック" charset="-128"/>
                <a:cs typeface="Arial"/>
              </a:rPr>
              <a:t>t/m 16 </a:t>
            </a:r>
            <a:r>
              <a:rPr lang="nl-NL" sz="2000" dirty="0">
                <a:solidFill>
                  <a:schemeClr val="tx1"/>
                </a:solidFill>
                <a:latin typeface="Arial"/>
                <a:ea typeface="ＭＳ Ｐゴシック" charset="-128"/>
                <a:cs typeface="Arial"/>
              </a:rPr>
              <a:t>april </a:t>
            </a:r>
            <a:r>
              <a:rPr lang="nl-NL" sz="2000" dirty="0" smtClean="0">
                <a:solidFill>
                  <a:schemeClr val="tx1"/>
                </a:solidFill>
                <a:latin typeface="Arial"/>
                <a:ea typeface="ＭＳ Ｐゴシック" charset="-128"/>
                <a:cs typeface="Arial"/>
              </a:rPr>
              <a:t>2018 - 17.00 uur</a:t>
            </a:r>
            <a:endParaRPr lang="nl-NL" sz="2000" dirty="0">
              <a:solidFill>
                <a:schemeClr val="tx1"/>
              </a:solidFill>
              <a:latin typeface="Arial"/>
              <a:ea typeface="ＭＳ Ｐゴシック" charset="-128"/>
              <a:cs typeface="Arial"/>
            </a:endParaRP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Budget</a:t>
            </a:r>
            <a:r>
              <a:rPr lang="nl-NL" sz="2000" dirty="0">
                <a:solidFill>
                  <a:schemeClr val="tx1"/>
                </a:solidFill>
                <a:latin typeface="Arial"/>
                <a:ea typeface="ＭＳ Ｐゴシック" charset="-128"/>
                <a:cs typeface="Arial"/>
              </a:rPr>
              <a:t>: € </a:t>
            </a:r>
            <a:r>
              <a:rPr lang="nl-NL" sz="2000" dirty="0" smtClean="0">
                <a:solidFill>
                  <a:schemeClr val="tx1"/>
                </a:solidFill>
                <a:latin typeface="Arial"/>
                <a:ea typeface="ＭＳ Ｐゴシック" charset="-128"/>
                <a:cs typeface="Arial"/>
              </a:rPr>
              <a:t>3.404.000</a:t>
            </a:r>
            <a:r>
              <a:rPr lang="nl-NL" sz="2000" dirty="0">
                <a:solidFill>
                  <a:schemeClr val="tx1"/>
                </a:solidFill>
                <a:latin typeface="Arial"/>
                <a:ea typeface="ＭＳ Ｐゴシック" charset="-128"/>
                <a:cs typeface="Arial"/>
              </a:rPr>
              <a:t>,-</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Subsidiepercentage</a:t>
            </a:r>
            <a:r>
              <a:rPr lang="nl-NL" sz="2000" dirty="0">
                <a:solidFill>
                  <a:schemeClr val="tx1"/>
                </a:solidFill>
                <a:latin typeface="Arial"/>
                <a:ea typeface="ＭＳ Ｐゴシック" charset="-128"/>
                <a:cs typeface="Arial"/>
              </a:rPr>
              <a:t>: afhankelijk van de kostensoort 40% of 70%</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Min. subsidie</a:t>
            </a:r>
            <a:r>
              <a:rPr lang="nl-NL" sz="2000" dirty="0">
                <a:solidFill>
                  <a:schemeClr val="tx1"/>
                </a:solidFill>
                <a:latin typeface="Arial"/>
                <a:ea typeface="ＭＳ Ｐゴシック" charset="-128"/>
                <a:cs typeface="Arial"/>
              </a:rPr>
              <a:t>: € </a:t>
            </a:r>
            <a:r>
              <a:rPr lang="nl-NL" sz="2000" dirty="0" smtClean="0">
                <a:solidFill>
                  <a:schemeClr val="tx1"/>
                </a:solidFill>
                <a:latin typeface="Arial"/>
                <a:ea typeface="ＭＳ Ｐゴシック" charset="-128"/>
                <a:cs typeface="Arial"/>
              </a:rPr>
              <a:t>100.000</a:t>
            </a:r>
            <a:r>
              <a:rPr lang="nl-NL" sz="2000" dirty="0">
                <a:solidFill>
                  <a:schemeClr val="tx1"/>
                </a:solidFill>
                <a:latin typeface="Arial"/>
                <a:ea typeface="ＭＳ Ｐゴシック" charset="-128"/>
                <a:cs typeface="Arial"/>
              </a:rPr>
              <a:t>,-</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Max. subsidie</a:t>
            </a:r>
            <a:r>
              <a:rPr lang="nl-NL" sz="2000" dirty="0">
                <a:solidFill>
                  <a:schemeClr val="tx1"/>
                </a:solidFill>
                <a:latin typeface="Arial"/>
                <a:ea typeface="ＭＳ Ｐゴシック" charset="-128"/>
                <a:cs typeface="Arial"/>
              </a:rPr>
              <a:t>: € 750.000,-</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Doel</a:t>
            </a:r>
            <a:r>
              <a:rPr lang="nl-NL" sz="2000" dirty="0">
                <a:solidFill>
                  <a:schemeClr val="tx1"/>
                </a:solidFill>
                <a:latin typeface="Arial"/>
                <a:ea typeface="ＭＳ Ｐゴシック" charset="-128"/>
                <a:cs typeface="Arial"/>
              </a:rPr>
              <a:t>: ontwikkelen, valideren en verfijnen van innovaties </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Doelgroep</a:t>
            </a:r>
            <a:r>
              <a:rPr lang="nl-NL" sz="2000" dirty="0">
                <a:solidFill>
                  <a:schemeClr val="tx1"/>
                </a:solidFill>
                <a:latin typeface="Arial"/>
                <a:ea typeface="ＭＳ Ｐゴシック" charset="-128"/>
                <a:cs typeface="Arial"/>
              </a:rPr>
              <a:t>: Operationele groep in wording of een operationele </a:t>
            </a:r>
            <a:r>
              <a:rPr lang="nl-NL" sz="2000" dirty="0" smtClean="0">
                <a:solidFill>
                  <a:schemeClr val="tx1"/>
                </a:solidFill>
                <a:latin typeface="Arial"/>
                <a:ea typeface="ＭＳ Ｐゴシック" charset="-128"/>
                <a:cs typeface="Arial"/>
              </a:rPr>
              <a:t>groep (min. 1 </a:t>
            </a:r>
            <a:r>
              <a:rPr lang="nl-NL" sz="2000" dirty="0" err="1" smtClean="0">
                <a:solidFill>
                  <a:schemeClr val="tx1"/>
                </a:solidFill>
                <a:latin typeface="Arial"/>
                <a:ea typeface="ＭＳ Ｐゴシック" charset="-128"/>
                <a:cs typeface="Arial"/>
              </a:rPr>
              <a:t>landb</a:t>
            </a:r>
            <a:r>
              <a:rPr lang="nl-NL" sz="2000" dirty="0" smtClean="0">
                <a:solidFill>
                  <a:schemeClr val="tx1"/>
                </a:solidFill>
                <a:latin typeface="Arial"/>
                <a:ea typeface="ＭＳ Ｐゴシック" charset="-128"/>
                <a:cs typeface="Arial"/>
              </a:rPr>
              <a:t>)</a:t>
            </a:r>
            <a:endParaRPr lang="nl-NL" sz="2000" dirty="0">
              <a:solidFill>
                <a:schemeClr val="tx1"/>
              </a:solidFill>
              <a:latin typeface="Arial"/>
              <a:ea typeface="ＭＳ Ｐゴシック" charset="-128"/>
              <a:cs typeface="Arial"/>
            </a:endParaRP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EIP</a:t>
            </a:r>
            <a:r>
              <a:rPr lang="nl-NL" sz="2000" dirty="0">
                <a:solidFill>
                  <a:schemeClr val="tx1"/>
                </a:solidFill>
                <a:latin typeface="Arial"/>
                <a:ea typeface="ＭＳ Ｐゴシック" charset="-128"/>
                <a:cs typeface="Arial"/>
              </a:rPr>
              <a:t>: Europees Partnerschap voor innovatie, voor de productiviteit en duurzaamheid in de landbouwsector </a:t>
            </a:r>
          </a:p>
          <a:p>
            <a:pPr marL="478355" lvl="0" indent="-478355" algn="l" defTabSz="609585" fontAlgn="base">
              <a:spcAft>
                <a:spcPct val="0"/>
              </a:spcAft>
              <a:buClr>
                <a:srgbClr val="404040"/>
              </a:buClr>
              <a:buFont typeface="Arial" pitchFamily="34" charset="0"/>
              <a:buChar char="–"/>
            </a:pPr>
            <a:r>
              <a:rPr lang="nl-NL" sz="2000" i="1" dirty="0">
                <a:solidFill>
                  <a:schemeClr val="tx1"/>
                </a:solidFill>
                <a:latin typeface="Arial"/>
                <a:ea typeface="ＭＳ Ｐゴシック" charset="-128"/>
                <a:cs typeface="Arial"/>
              </a:rPr>
              <a:t>Beoogde projecten</a:t>
            </a:r>
            <a:r>
              <a:rPr lang="nl-NL" sz="2000" dirty="0">
                <a:solidFill>
                  <a:schemeClr val="tx1"/>
                </a:solidFill>
                <a:latin typeface="Arial"/>
                <a:ea typeface="ＭＳ Ｐゴシック" charset="-128"/>
                <a:cs typeface="Arial"/>
              </a:rPr>
              <a:t>: bv doorontwikkeling nieuwe technologie, ICT, samenwerkingsvormen </a:t>
            </a:r>
            <a:r>
              <a:rPr lang="nl-NL" sz="2000" dirty="0" smtClean="0">
                <a:solidFill>
                  <a:schemeClr val="tx1"/>
                </a:solidFill>
                <a:latin typeface="Arial"/>
                <a:ea typeface="ＭＳ Ｐゴシック" charset="-128"/>
                <a:cs typeface="Arial"/>
              </a:rPr>
              <a:t>t.b.v. </a:t>
            </a:r>
            <a:r>
              <a:rPr lang="nl-NL" sz="2000" dirty="0">
                <a:solidFill>
                  <a:schemeClr val="tx1"/>
                </a:solidFill>
                <a:latin typeface="Arial"/>
                <a:ea typeface="ＭＳ Ｐゴシック" charset="-128"/>
                <a:cs typeface="Arial"/>
              </a:rPr>
              <a:t>precisielandbouw, stallen, producten verbonden met marktgerichte duurzaamheidsconcepten, </a:t>
            </a:r>
            <a:r>
              <a:rPr lang="nl-NL" sz="2000" dirty="0" smtClean="0">
                <a:solidFill>
                  <a:schemeClr val="tx1"/>
                </a:solidFill>
                <a:latin typeface="Arial"/>
                <a:ea typeface="ＭＳ Ｐゴシック" charset="-128"/>
                <a:cs typeface="Arial"/>
              </a:rPr>
              <a:t>voor max. </a:t>
            </a:r>
            <a:r>
              <a:rPr lang="nl-NL" sz="2000" dirty="0">
                <a:solidFill>
                  <a:schemeClr val="tx1"/>
                </a:solidFill>
                <a:latin typeface="Arial"/>
                <a:ea typeface="ＭＳ Ｐゴシック" charset="-128"/>
                <a:cs typeface="Arial"/>
              </a:rPr>
              <a:t>3 jaar waaraan de daarvoor benodigde partijen samenwerken</a:t>
            </a:r>
            <a:r>
              <a:rPr lang="nl-NL" sz="2100" dirty="0" smtClean="0">
                <a:solidFill>
                  <a:schemeClr val="tx1"/>
                </a:solidFill>
                <a:latin typeface="Arial"/>
                <a:ea typeface="ＭＳ Ｐゴシック" charset="-128"/>
                <a:cs typeface="Arial"/>
              </a:rPr>
              <a:t>.</a:t>
            </a:r>
            <a:endParaRPr lang="nl-NL" sz="2100" dirty="0" smtClean="0">
              <a:solidFill>
                <a:schemeClr val="tx1"/>
              </a:solidFill>
            </a:endParaRPr>
          </a:p>
        </p:txBody>
      </p:sp>
    </p:spTree>
    <p:extLst>
      <p:ext uri="{BB962C8B-B14F-4D97-AF65-F5344CB8AC3E}">
        <p14:creationId xmlns:p14="http://schemas.microsoft.com/office/powerpoint/2010/main" val="10085441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66800" y="605094"/>
            <a:ext cx="10972800" cy="724942"/>
          </a:xfrm>
        </p:spPr>
        <p:txBody>
          <a:bodyPr>
            <a:normAutofit/>
          </a:bodyPr>
          <a:lstStyle/>
          <a:p>
            <a:pPr lvl="0">
              <a:spcBef>
                <a:spcPct val="20000"/>
              </a:spcBef>
            </a:pPr>
            <a:r>
              <a:rPr lang="nl-NL" sz="3200" dirty="0" smtClean="0">
                <a:solidFill>
                  <a:srgbClr val="FF0000"/>
                </a:solidFill>
                <a:latin typeface="Arial"/>
                <a:ea typeface="ＭＳ Ｐゴシック" charset="-128"/>
                <a:cs typeface="Arial"/>
              </a:rPr>
              <a:t>Subsidievereisten</a:t>
            </a:r>
            <a:r>
              <a:rPr lang="nl-NL" sz="4000" dirty="0" smtClean="0">
                <a:solidFill>
                  <a:srgbClr val="FF0000"/>
                </a:solidFill>
                <a:latin typeface="Arial"/>
                <a:ea typeface="ＭＳ Ｐゴシック" charset="-128"/>
                <a:cs typeface="Arial"/>
              </a:rPr>
              <a:t> </a:t>
            </a:r>
            <a:r>
              <a:rPr lang="nl-NL" sz="2200" i="1" dirty="0" smtClean="0">
                <a:solidFill>
                  <a:prstClr val="black"/>
                </a:solidFill>
                <a:latin typeface="Arial" panose="020B0604020202020204" pitchFamily="34" charset="0"/>
                <a:ea typeface="+mn-ea"/>
                <a:cs typeface="Arial" panose="020B0604020202020204" pitchFamily="34" charset="0"/>
              </a:rPr>
              <a:t>Art</a:t>
            </a:r>
            <a:r>
              <a:rPr lang="nl-NL" sz="2200" i="1" dirty="0">
                <a:solidFill>
                  <a:prstClr val="black"/>
                </a:solidFill>
                <a:latin typeface="Arial" panose="020B0604020202020204" pitchFamily="34" charset="0"/>
                <a:ea typeface="+mn-ea"/>
                <a:cs typeface="Arial" panose="020B0604020202020204" pitchFamily="34" charset="0"/>
              </a:rPr>
              <a:t>. </a:t>
            </a:r>
            <a:r>
              <a:rPr lang="nl-NL" sz="2200" i="1" dirty="0" smtClean="0">
                <a:solidFill>
                  <a:prstClr val="black"/>
                </a:solidFill>
                <a:latin typeface="Arial" panose="020B0604020202020204" pitchFamily="34" charset="0"/>
                <a:ea typeface="+mn-ea"/>
                <a:cs typeface="Arial" panose="020B0604020202020204" pitchFamily="34" charset="0"/>
              </a:rPr>
              <a:t>2.5.5</a:t>
            </a:r>
            <a:endParaRPr lang="nl-NL" dirty="0"/>
          </a:p>
        </p:txBody>
      </p:sp>
      <p:sp>
        <p:nvSpPr>
          <p:cNvPr id="3" name="Tijdelijke aanduiding voor inhoud 2"/>
          <p:cNvSpPr>
            <a:spLocks noGrp="1"/>
          </p:cNvSpPr>
          <p:nvPr>
            <p:ph idx="1"/>
          </p:nvPr>
        </p:nvSpPr>
        <p:spPr>
          <a:xfrm>
            <a:off x="1066800" y="1330036"/>
            <a:ext cx="10765536" cy="4804757"/>
          </a:xfrm>
        </p:spPr>
        <p:txBody>
          <a:bodyPr>
            <a:normAutofit fontScale="85000" lnSpcReduction="20000"/>
          </a:bodyPr>
          <a:lstStyle/>
          <a:p>
            <a:pPr>
              <a:buFontTx/>
              <a:buChar char="-"/>
            </a:pPr>
            <a:r>
              <a:rPr lang="nl-NL" dirty="0" smtClean="0">
                <a:latin typeface="Arial" panose="020B0604020202020204" pitchFamily="34" charset="0"/>
                <a:cs typeface="Arial" panose="020B0604020202020204" pitchFamily="34" charset="0"/>
              </a:rPr>
              <a:t>Project wordt geheel of grotendeels uitgevoerd in de provincie Noord-Brabant</a:t>
            </a:r>
          </a:p>
          <a:p>
            <a:pPr>
              <a:buFontTx/>
              <a:buChar char="-"/>
            </a:pPr>
            <a:r>
              <a:rPr lang="nl-NL" dirty="0" smtClean="0">
                <a:latin typeface="Arial" panose="020B0604020202020204" pitchFamily="34" charset="0"/>
                <a:cs typeface="Arial" panose="020B0604020202020204" pitchFamily="34" charset="0"/>
              </a:rPr>
              <a:t>Het project komt ten goede aan het platteland of de agrarische sector</a:t>
            </a:r>
          </a:p>
          <a:p>
            <a:pPr>
              <a:buFontTx/>
              <a:buChar char="-"/>
            </a:pPr>
            <a:r>
              <a:rPr lang="nl-NL" dirty="0" smtClean="0">
                <a:latin typeface="Arial" panose="020B0604020202020204" pitchFamily="34" charset="0"/>
                <a:cs typeface="Arial" panose="020B0604020202020204" pitchFamily="34" charset="0"/>
              </a:rPr>
              <a:t>Aan de operationele groep (in wording) neemt ten minste één landbouwer deel</a:t>
            </a:r>
          </a:p>
          <a:p>
            <a:pPr>
              <a:buFontTx/>
              <a:buChar char="-"/>
            </a:pPr>
            <a:r>
              <a:rPr lang="nl-NL" dirty="0" smtClean="0">
                <a:latin typeface="Arial" panose="020B0604020202020204" pitchFamily="34" charset="0"/>
                <a:cs typeface="Arial" panose="020B0604020202020204" pitchFamily="34" charset="0"/>
              </a:rPr>
              <a:t>De operationele groep (in wording) heeft interne procedures vastgesteld ten behoeve van:</a:t>
            </a:r>
          </a:p>
          <a:p>
            <a:pPr marL="0" indent="0">
              <a:buNone/>
            </a:pPr>
            <a:r>
              <a:rPr lang="nl-NL" dirty="0" smtClean="0">
                <a:latin typeface="Arial" panose="020B0604020202020204" pitchFamily="34" charset="0"/>
                <a:cs typeface="Arial" panose="020B0604020202020204" pitchFamily="34" charset="0"/>
              </a:rPr>
              <a:t>	* het garanderen van transparante werking en besluitvorming van de 	operationele groep    </a:t>
            </a:r>
          </a:p>
          <a:p>
            <a:pPr marL="0" indent="0">
              <a:buNone/>
            </a:pPr>
            <a:r>
              <a:rPr lang="nl-NL" dirty="0">
                <a:latin typeface="Arial" panose="020B0604020202020204" pitchFamily="34" charset="0"/>
                <a:cs typeface="Arial" panose="020B0604020202020204" pitchFamily="34" charset="0"/>
              </a:rPr>
              <a:t> </a:t>
            </a:r>
            <a:r>
              <a:rPr lang="nl-NL" dirty="0" smtClean="0">
                <a:latin typeface="Arial" panose="020B0604020202020204" pitchFamily="34" charset="0"/>
                <a:cs typeface="Arial" panose="020B0604020202020204" pitchFamily="34" charset="0"/>
              </a:rPr>
              <a:t>    	* het voorkomen van belangenconflicten </a:t>
            </a:r>
          </a:p>
          <a:p>
            <a:pPr>
              <a:buFontTx/>
              <a:buChar char="-"/>
            </a:pPr>
            <a:r>
              <a:rPr lang="nl-NL" dirty="0" smtClean="0">
                <a:latin typeface="Arial" panose="020B0604020202020204" pitchFamily="34" charset="0"/>
                <a:cs typeface="Arial" panose="020B0604020202020204" pitchFamily="34" charset="0"/>
              </a:rPr>
              <a:t>Projectplan, begroting en sluitende financiering</a:t>
            </a:r>
          </a:p>
          <a:p>
            <a:pPr>
              <a:buFontTx/>
              <a:buChar char="-"/>
            </a:pPr>
            <a:r>
              <a:rPr lang="nl-NL" dirty="0" smtClean="0">
                <a:latin typeface="Arial" panose="020B0604020202020204" pitchFamily="34" charset="0"/>
                <a:cs typeface="Arial" panose="020B0604020202020204" pitchFamily="34" charset="0"/>
              </a:rPr>
              <a:t>Bij waarschijnlijke negatieve omgevingseffecten bevat de aanvraag een </a:t>
            </a:r>
            <a:r>
              <a:rPr lang="nl-NL" dirty="0">
                <a:latin typeface="Arial" panose="020B0604020202020204" pitchFamily="34" charset="0"/>
                <a:cs typeface="Arial" panose="020B0604020202020204" pitchFamily="34" charset="0"/>
              </a:rPr>
              <a:t>verkenning naar </a:t>
            </a:r>
            <a:r>
              <a:rPr lang="nl-NL" dirty="0" smtClean="0">
                <a:latin typeface="Arial" panose="020B0604020202020204" pitchFamily="34" charset="0"/>
                <a:cs typeface="Arial" panose="020B0604020202020204" pitchFamily="34" charset="0"/>
              </a:rPr>
              <a:t>deze negatieve omgevingseffecten</a:t>
            </a:r>
          </a:p>
          <a:p>
            <a:pPr>
              <a:buFontTx/>
              <a:buChar char="-"/>
            </a:pPr>
            <a:r>
              <a:rPr lang="nl-NL" dirty="0" smtClean="0">
                <a:latin typeface="Arial" panose="020B0604020202020204" pitchFamily="34" charset="0"/>
                <a:cs typeface="Arial" panose="020B0604020202020204" pitchFamily="34" charset="0"/>
              </a:rPr>
              <a:t>Het </a:t>
            </a:r>
            <a:r>
              <a:rPr lang="nl-NL" dirty="0">
                <a:latin typeface="Arial" panose="020B0604020202020204" pitchFamily="34" charset="0"/>
                <a:cs typeface="Arial" panose="020B0604020202020204" pitchFamily="34" charset="0"/>
              </a:rPr>
              <a:t>project scoort bij de afweging op de selectiecriteria </a:t>
            </a:r>
            <a:r>
              <a:rPr lang="nl-NL" dirty="0" smtClean="0">
                <a:latin typeface="Arial" panose="020B0604020202020204" pitchFamily="34" charset="0"/>
                <a:cs typeface="Arial" panose="020B0604020202020204" pitchFamily="34" charset="0"/>
              </a:rPr>
              <a:t>24 pnt. </a:t>
            </a:r>
            <a:r>
              <a:rPr lang="nl-NL" dirty="0">
                <a:latin typeface="Arial" panose="020B0604020202020204" pitchFamily="34" charset="0"/>
                <a:cs typeface="Arial" panose="020B0604020202020204" pitchFamily="34" charset="0"/>
              </a:rPr>
              <a:t>of meer</a:t>
            </a:r>
            <a:r>
              <a:rPr lang="nl-NL" dirty="0" smtClean="0">
                <a:latin typeface="Arial" panose="020B0604020202020204" pitchFamily="34" charset="0"/>
                <a:cs typeface="Arial" panose="020B0604020202020204" pitchFamily="34" charset="0"/>
              </a:rPr>
              <a:t>.</a:t>
            </a:r>
          </a:p>
          <a:p>
            <a:pPr>
              <a:buFontTx/>
              <a:buChar char="-"/>
            </a:pPr>
            <a:endParaRPr lang="nl-NL" dirty="0" smtClean="0">
              <a:latin typeface="Arial" panose="020B0604020202020204" pitchFamily="34" charset="0"/>
              <a:cs typeface="Arial" panose="020B0604020202020204" pitchFamily="34" charset="0"/>
            </a:endParaRPr>
          </a:p>
          <a:p>
            <a:pPr marL="0" indent="0">
              <a:buNone/>
            </a:pPr>
            <a:endParaRPr lang="nl-NL" dirty="0" smtClean="0"/>
          </a:p>
          <a:p>
            <a:pPr marL="0" indent="0">
              <a:buNone/>
            </a:pPr>
            <a:endParaRPr lang="nl-NL" dirty="0"/>
          </a:p>
        </p:txBody>
      </p:sp>
    </p:spTree>
    <p:extLst>
      <p:ext uri="{BB962C8B-B14F-4D97-AF65-F5344CB8AC3E}">
        <p14:creationId xmlns:p14="http://schemas.microsoft.com/office/powerpoint/2010/main" val="96219109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ndertitel 2"/>
          <p:cNvSpPr>
            <a:spLocks noGrp="1"/>
          </p:cNvSpPr>
          <p:nvPr>
            <p:ph type="subTitle" idx="1"/>
          </p:nvPr>
        </p:nvSpPr>
        <p:spPr>
          <a:xfrm>
            <a:off x="1014152" y="897774"/>
            <a:ext cx="10680192" cy="5486400"/>
          </a:xfrm>
        </p:spPr>
        <p:txBody>
          <a:bodyPr>
            <a:normAutofit fontScale="70000" lnSpcReduction="20000"/>
          </a:bodyPr>
          <a:lstStyle/>
          <a:p>
            <a:pPr marL="457200" indent="-457200" algn="l">
              <a:buFontTx/>
              <a:buChar char="-"/>
            </a:pPr>
            <a:r>
              <a:rPr lang="nl-NL" dirty="0" smtClean="0">
                <a:solidFill>
                  <a:schemeClr val="tx1"/>
                </a:solidFill>
                <a:latin typeface="Arial" panose="020B0604020202020204" pitchFamily="34" charset="0"/>
                <a:cs typeface="Arial" panose="020B0604020202020204" pitchFamily="34" charset="0"/>
              </a:rPr>
              <a:t>het project heeft als doel het ontwikkelen, valideren en verfijnen van innovaties met betrekking tot minimaal drie van de onderstaande thema’s, waaronder in ieder geval het eerste thema:</a:t>
            </a:r>
          </a:p>
          <a:p>
            <a:pPr algn="l"/>
            <a:r>
              <a:rPr lang="nl-NL" dirty="0" smtClean="0">
                <a:solidFill>
                  <a:schemeClr val="tx1"/>
                </a:solidFill>
                <a:latin typeface="Arial" panose="020B0604020202020204" pitchFamily="34" charset="0"/>
                <a:cs typeface="Arial" panose="020B0604020202020204" pitchFamily="34" charset="0"/>
              </a:rPr>
              <a:t>	</a:t>
            </a:r>
            <a:r>
              <a:rPr lang="nl-NL" sz="2900" dirty="0" smtClean="0">
                <a:solidFill>
                  <a:schemeClr val="tx1"/>
                </a:solidFill>
                <a:latin typeface="Arial" panose="020B0604020202020204" pitchFamily="34" charset="0"/>
                <a:cs typeface="Arial" panose="020B0604020202020204" pitchFamily="34" charset="0"/>
              </a:rPr>
              <a:t>1. verschuiving van de bestaande kostenreductiestrategie naar een meerwaarde- 	strategie door middel van marktconcepten en verdienmodellen waarbij verbeterde 	duurzaamheidsprestaties op het vlak van ecologie, maatschappij en economie 	integraal onderdeelvormen van de productie, verwerking en </a:t>
            </a:r>
            <a:r>
              <a:rPr lang="nl-NL" sz="2900" dirty="0" err="1" smtClean="0">
                <a:solidFill>
                  <a:schemeClr val="tx1"/>
                </a:solidFill>
                <a:latin typeface="Arial" panose="020B0604020202020204" pitchFamily="34" charset="0"/>
                <a:cs typeface="Arial" panose="020B0604020202020204" pitchFamily="34" charset="0"/>
              </a:rPr>
              <a:t>vermarkting</a:t>
            </a:r>
            <a:r>
              <a:rPr lang="nl-NL" sz="2900" dirty="0" smtClean="0">
                <a:solidFill>
                  <a:schemeClr val="tx1"/>
                </a:solidFill>
                <a:latin typeface="Arial" panose="020B0604020202020204" pitchFamily="34" charset="0"/>
                <a:cs typeface="Arial" panose="020B0604020202020204" pitchFamily="34" charset="0"/>
              </a:rPr>
              <a:t>.</a:t>
            </a:r>
          </a:p>
          <a:p>
            <a:pPr algn="l"/>
            <a:r>
              <a:rPr lang="nl-NL" dirty="0" smtClean="0">
                <a:solidFill>
                  <a:schemeClr val="tx1"/>
                </a:solidFill>
                <a:latin typeface="Arial" panose="020B0604020202020204" pitchFamily="34" charset="0"/>
                <a:cs typeface="Arial" panose="020B0604020202020204" pitchFamily="34" charset="0"/>
              </a:rPr>
              <a:t>	2. beter beheer van productierisico’s, klimaatadaptatie, versterking van de positie 	van de primaire producent in de handelsketen of het verminderen van </a:t>
            </a:r>
            <a:r>
              <a:rPr lang="nl-NL" dirty="0" err="1" smtClean="0">
                <a:solidFill>
                  <a:schemeClr val="tx1"/>
                </a:solidFill>
                <a:latin typeface="Arial" panose="020B0604020202020204" pitchFamily="34" charset="0"/>
                <a:cs typeface="Arial" panose="020B0604020202020204" pitchFamily="34" charset="0"/>
              </a:rPr>
              <a:t>marktfalen</a:t>
            </a:r>
            <a:r>
              <a:rPr lang="nl-NL" dirty="0" smtClean="0">
                <a:solidFill>
                  <a:schemeClr val="tx1"/>
                </a:solidFill>
                <a:latin typeface="Arial" panose="020B0604020202020204" pitchFamily="34" charset="0"/>
                <a:cs typeface="Arial" panose="020B0604020202020204" pitchFamily="34" charset="0"/>
              </a:rPr>
              <a:t>.</a:t>
            </a:r>
          </a:p>
          <a:p>
            <a:pPr algn="l"/>
            <a:r>
              <a:rPr lang="nl-NL" dirty="0" smtClean="0">
                <a:solidFill>
                  <a:schemeClr val="tx1"/>
                </a:solidFill>
                <a:latin typeface="Arial" panose="020B0604020202020204" pitchFamily="34" charset="0"/>
                <a:cs typeface="Arial" panose="020B0604020202020204" pitchFamily="34" charset="0"/>
              </a:rPr>
              <a:t>	3. maatregelen die leiden tot een geringer grondstoffengebruik, een meer 	gesloten kringloop, minder emissie van milieubelastende stoffen en 	klimaatmitigatie.</a:t>
            </a:r>
          </a:p>
          <a:p>
            <a:pPr algn="l"/>
            <a:r>
              <a:rPr lang="nl-NL" dirty="0" smtClean="0">
                <a:solidFill>
                  <a:schemeClr val="tx1"/>
                </a:solidFill>
                <a:latin typeface="Arial" panose="020B0604020202020204" pitchFamily="34" charset="0"/>
                <a:cs typeface="Arial" panose="020B0604020202020204" pitchFamily="34" charset="0"/>
              </a:rPr>
              <a:t>	4. verbetering van dierenwelzijn, diergezondheid en verminderd risico voor de 	volksgezondheid bij de interactie tussen mens en dier.</a:t>
            </a:r>
          </a:p>
          <a:p>
            <a:pPr algn="l"/>
            <a:r>
              <a:rPr lang="nl-NL" dirty="0" smtClean="0">
                <a:solidFill>
                  <a:schemeClr val="tx1"/>
                </a:solidFill>
                <a:latin typeface="Arial" panose="020B0604020202020204" pitchFamily="34" charset="0"/>
                <a:cs typeface="Arial" panose="020B0604020202020204" pitchFamily="34" charset="0"/>
              </a:rPr>
              <a:t>	5. behoud en versterking van de biodiversiteit en de omgevingskwaliteit.</a:t>
            </a:r>
          </a:p>
          <a:p>
            <a:pPr marL="457200" indent="-457200" algn="l">
              <a:buFontTx/>
              <a:buChar char="-"/>
            </a:pPr>
            <a:r>
              <a:rPr lang="nl-NL" dirty="0" smtClean="0">
                <a:solidFill>
                  <a:schemeClr val="tx1"/>
                </a:solidFill>
                <a:latin typeface="Arial" panose="020B0604020202020204" pitchFamily="34" charset="0"/>
                <a:cs typeface="Arial" panose="020B0604020202020204" pitchFamily="34" charset="0"/>
              </a:rPr>
              <a:t>indien het project geen betrekking heeft op handel in en voortbrenging van landbouwproducten is het project grotendeels gericht op experimentele ontwikkeling of haalbaarheidsstudies als bedoeld in art. 25 2</a:t>
            </a:r>
            <a:r>
              <a:rPr lang="nl-NL" baseline="30000" dirty="0" smtClean="0">
                <a:solidFill>
                  <a:schemeClr val="tx1"/>
                </a:solidFill>
                <a:latin typeface="Arial" panose="020B0604020202020204" pitchFamily="34" charset="0"/>
                <a:cs typeface="Arial" panose="020B0604020202020204" pitchFamily="34" charset="0"/>
              </a:rPr>
              <a:t>e</a:t>
            </a:r>
            <a:r>
              <a:rPr lang="nl-NL" dirty="0" smtClean="0">
                <a:solidFill>
                  <a:schemeClr val="tx1"/>
                </a:solidFill>
                <a:latin typeface="Arial" panose="020B0604020202020204" pitchFamily="34" charset="0"/>
                <a:cs typeface="Arial" panose="020B0604020202020204" pitchFamily="34" charset="0"/>
              </a:rPr>
              <a:t> lid van de algemene groepsvrijstellingsverordening.</a:t>
            </a:r>
          </a:p>
          <a:p>
            <a:pPr algn="l"/>
            <a:endParaRPr lang="nl-NL" dirty="0">
              <a:solidFill>
                <a:schemeClr val="tx1"/>
              </a:solidFill>
              <a:latin typeface="Arial" panose="020B0604020202020204" pitchFamily="34" charset="0"/>
              <a:cs typeface="Arial" panose="020B0604020202020204" pitchFamily="34" charset="0"/>
            </a:endParaRPr>
          </a:p>
          <a:p>
            <a:pPr algn="l"/>
            <a:endParaRPr lang="nl-NL" dirty="0" smtClean="0">
              <a:solidFill>
                <a:schemeClr val="tx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0080633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solidFill>
                  <a:srgbClr val="FF0000"/>
                </a:solidFill>
              </a:rPr>
              <a:t>Selectiecriteria</a:t>
            </a:r>
            <a:endParaRPr lang="nl-NL" dirty="0">
              <a:solidFill>
                <a:srgbClr val="FF0000"/>
              </a:solidFill>
            </a:endParaRPr>
          </a:p>
        </p:txBody>
      </p:sp>
      <p:sp>
        <p:nvSpPr>
          <p:cNvPr id="3" name="Tijdelijke aanduiding voor inhoud 2"/>
          <p:cNvSpPr>
            <a:spLocks noGrp="1"/>
          </p:cNvSpPr>
          <p:nvPr>
            <p:ph idx="1"/>
          </p:nvPr>
        </p:nvSpPr>
        <p:spPr/>
        <p:txBody>
          <a:bodyPr/>
          <a:lstStyle/>
          <a:p>
            <a:r>
              <a:rPr lang="nl-NL" sz="2400" dirty="0" smtClean="0">
                <a:latin typeface="Arial" panose="020B0604020202020204" pitchFamily="34" charset="0"/>
                <a:cs typeface="Arial" panose="020B0604020202020204" pitchFamily="34" charset="0"/>
              </a:rPr>
              <a:t>Vier selectiecriteria:</a:t>
            </a:r>
          </a:p>
          <a:p>
            <a:pPr lvl="1">
              <a:buFont typeface="Wingdings" panose="05000000000000000000" pitchFamily="2" charset="2"/>
              <a:buChar char="ü"/>
            </a:pPr>
            <a:r>
              <a:rPr lang="nl-NL" sz="2300" dirty="0" smtClean="0">
                <a:latin typeface="Arial" panose="020B0604020202020204" pitchFamily="34" charset="0"/>
                <a:cs typeface="Arial" panose="020B0604020202020204" pitchFamily="34" charset="0"/>
              </a:rPr>
              <a:t>Effectiviteit: bijdrage aan beleidsdoel openstelling</a:t>
            </a:r>
          </a:p>
          <a:p>
            <a:pPr lvl="1">
              <a:buFont typeface="Wingdings" panose="05000000000000000000" pitchFamily="2" charset="2"/>
              <a:buChar char="ü"/>
            </a:pPr>
            <a:r>
              <a:rPr lang="nl-NL" sz="2300" dirty="0" smtClean="0">
                <a:latin typeface="Arial" panose="020B0604020202020204" pitchFamily="34" charset="0"/>
                <a:cs typeface="Arial" panose="020B0604020202020204" pitchFamily="34" charset="0"/>
              </a:rPr>
              <a:t>Kans op succes: haalbaarheid</a:t>
            </a:r>
          </a:p>
          <a:p>
            <a:pPr lvl="1">
              <a:buFont typeface="Wingdings" panose="05000000000000000000" pitchFamily="2" charset="2"/>
              <a:buChar char="ü"/>
            </a:pPr>
            <a:r>
              <a:rPr lang="nl-NL" sz="2300" dirty="0" err="1" smtClean="0">
                <a:latin typeface="Arial" panose="020B0604020202020204" pitchFamily="34" charset="0"/>
                <a:cs typeface="Arial" panose="020B0604020202020204" pitchFamily="34" charset="0"/>
              </a:rPr>
              <a:t>Innovativiteit</a:t>
            </a:r>
            <a:r>
              <a:rPr lang="nl-NL" sz="2300" dirty="0" smtClean="0">
                <a:latin typeface="Arial" panose="020B0604020202020204" pitchFamily="34" charset="0"/>
                <a:cs typeface="Arial" panose="020B0604020202020204" pitchFamily="34" charset="0"/>
              </a:rPr>
              <a:t>: vernieuwend en afwijkend </a:t>
            </a:r>
            <a:r>
              <a:rPr lang="nl-NL" sz="2300" dirty="0" err="1" smtClean="0">
                <a:latin typeface="Arial" panose="020B0604020202020204" pitchFamily="34" charset="0"/>
                <a:cs typeface="Arial" panose="020B0604020202020204" pitchFamily="34" charset="0"/>
              </a:rPr>
              <a:t>tov</a:t>
            </a:r>
            <a:r>
              <a:rPr lang="nl-NL" sz="2300" dirty="0" smtClean="0">
                <a:latin typeface="Arial" panose="020B0604020202020204" pitchFamily="34" charset="0"/>
                <a:cs typeface="Arial" panose="020B0604020202020204" pitchFamily="34" charset="0"/>
              </a:rPr>
              <a:t> het bestaande</a:t>
            </a:r>
          </a:p>
          <a:p>
            <a:pPr lvl="1">
              <a:buFont typeface="Wingdings" panose="05000000000000000000" pitchFamily="2" charset="2"/>
              <a:buChar char="ü"/>
            </a:pPr>
            <a:r>
              <a:rPr lang="nl-NL" sz="2300" dirty="0" smtClean="0">
                <a:latin typeface="Arial" panose="020B0604020202020204" pitchFamily="34" charset="0"/>
                <a:cs typeface="Arial" panose="020B0604020202020204" pitchFamily="34" charset="0"/>
              </a:rPr>
              <a:t>Efficiëntie: redelijkheid van de kosten, input/output</a:t>
            </a:r>
          </a:p>
          <a:p>
            <a:r>
              <a:rPr lang="nl-NL" sz="2400" dirty="0" smtClean="0">
                <a:latin typeface="Arial" panose="020B0604020202020204" pitchFamily="34" charset="0"/>
                <a:cs typeface="Arial" panose="020B0604020202020204" pitchFamily="34" charset="0"/>
              </a:rPr>
              <a:t>Niveaus: 0 – 5 punten</a:t>
            </a:r>
          </a:p>
          <a:p>
            <a:r>
              <a:rPr lang="nl-NL" sz="2400" dirty="0" smtClean="0">
                <a:latin typeface="Arial" panose="020B0604020202020204" pitchFamily="34" charset="0"/>
                <a:cs typeface="Arial" panose="020B0604020202020204" pitchFamily="34" charset="0"/>
              </a:rPr>
              <a:t>Wegingsfactoren: 1 - 4</a:t>
            </a:r>
            <a:endParaRPr lang="nl-NL" sz="2400" dirty="0">
              <a:latin typeface="Arial" panose="020B0604020202020204" pitchFamily="34" charset="0"/>
              <a:cs typeface="Arial" panose="020B0604020202020204" pitchFamily="34" charset="0"/>
            </a:endParaRPr>
          </a:p>
          <a:p>
            <a:r>
              <a:rPr lang="nl-NL" sz="2400" dirty="0" smtClean="0">
                <a:latin typeface="Arial" panose="020B0604020202020204" pitchFamily="34" charset="0"/>
                <a:cs typeface="Arial" panose="020B0604020202020204" pitchFamily="34" charset="0"/>
              </a:rPr>
              <a:t>Benedengrens: 60% van max aantal punten</a:t>
            </a:r>
          </a:p>
          <a:p>
            <a:endParaRPr lang="nl-NL" dirty="0"/>
          </a:p>
        </p:txBody>
      </p:sp>
    </p:spTree>
    <p:extLst>
      <p:ext uri="{BB962C8B-B14F-4D97-AF65-F5344CB8AC3E}">
        <p14:creationId xmlns:p14="http://schemas.microsoft.com/office/powerpoint/2010/main" val="414677115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a:solidFill>
                  <a:srgbClr val="FF0000"/>
                </a:solidFill>
                <a:latin typeface="Arial"/>
                <a:ea typeface="ＭＳ Ｐゴシック" charset="-128"/>
                <a:cs typeface="Arial"/>
              </a:rPr>
              <a:t>Subsidiabele </a:t>
            </a:r>
            <a:r>
              <a:rPr lang="nl-NL" sz="3200" dirty="0" smtClean="0">
                <a:solidFill>
                  <a:srgbClr val="FF0000"/>
                </a:solidFill>
                <a:latin typeface="Arial"/>
                <a:ea typeface="ＭＳ Ｐゴシック" charset="-128"/>
                <a:cs typeface="Arial"/>
              </a:rPr>
              <a:t>kosten </a:t>
            </a:r>
            <a:r>
              <a:rPr lang="nl-NL" sz="2400" i="1" dirty="0">
                <a:solidFill>
                  <a:prstClr val="black"/>
                </a:solidFill>
                <a:latin typeface="Arial" panose="020B0604020202020204" pitchFamily="34" charset="0"/>
                <a:cs typeface="Arial" panose="020B0604020202020204" pitchFamily="34" charset="0"/>
              </a:rPr>
              <a:t>Art. 2.5.6</a:t>
            </a:r>
            <a:endParaRPr lang="nl-NL" dirty="0"/>
          </a:p>
        </p:txBody>
      </p:sp>
      <p:sp>
        <p:nvSpPr>
          <p:cNvPr id="3" name="Ondertitel 2"/>
          <p:cNvSpPr>
            <a:spLocks noGrp="1"/>
          </p:cNvSpPr>
          <p:nvPr>
            <p:ph type="subTitle" idx="1"/>
          </p:nvPr>
        </p:nvSpPr>
        <p:spPr>
          <a:xfrm>
            <a:off x="1075944" y="1378610"/>
            <a:ext cx="10719816" cy="4663440"/>
          </a:xfrm>
        </p:spPr>
        <p:txBody>
          <a:bodyPr>
            <a:normAutofit fontScale="62500" lnSpcReduction="20000"/>
          </a:bodyPr>
          <a:lstStyle/>
          <a:p>
            <a:pPr algn="l"/>
            <a:r>
              <a:rPr lang="nl-NL" dirty="0" smtClean="0">
                <a:solidFill>
                  <a:schemeClr val="tx1"/>
                </a:solidFill>
                <a:latin typeface="Arial" panose="020B0604020202020204" pitchFamily="34" charset="0"/>
                <a:cs typeface="Arial" panose="020B0604020202020204" pitchFamily="34" charset="0"/>
              </a:rPr>
              <a:t>- Kosten, waaronder </a:t>
            </a:r>
            <a:r>
              <a:rPr lang="nl-NL" dirty="0">
                <a:solidFill>
                  <a:schemeClr val="tx1"/>
                </a:solidFill>
                <a:latin typeface="Arial" panose="020B0604020202020204" pitchFamily="34" charset="0"/>
                <a:cs typeface="Arial" panose="020B0604020202020204" pitchFamily="34" charset="0"/>
              </a:rPr>
              <a:t>personeelskosten, voor coördinatie van de operationele groep gericht op een </a:t>
            </a:r>
            <a:r>
              <a:rPr lang="nl-NL" dirty="0" smtClean="0">
                <a:solidFill>
                  <a:schemeClr val="tx1"/>
                </a:solidFill>
                <a:latin typeface="Arial" panose="020B0604020202020204" pitchFamily="34" charset="0"/>
                <a:cs typeface="Arial" panose="020B0604020202020204" pitchFamily="34" charset="0"/>
              </a:rPr>
              <a:t>   </a:t>
            </a:r>
          </a:p>
          <a:p>
            <a:pPr algn="l"/>
            <a:r>
              <a:rPr lang="nl-NL" dirty="0" smtClean="0">
                <a:solidFill>
                  <a:schemeClr val="tx1"/>
                </a:solidFill>
                <a:latin typeface="Arial" panose="020B0604020202020204" pitchFamily="34" charset="0"/>
                <a:cs typeface="Arial" panose="020B0604020202020204" pitchFamily="34" charset="0"/>
              </a:rPr>
              <a:t>  goede </a:t>
            </a:r>
            <a:r>
              <a:rPr lang="nl-NL" dirty="0">
                <a:solidFill>
                  <a:schemeClr val="tx1"/>
                </a:solidFill>
                <a:latin typeface="Arial" panose="020B0604020202020204" pitchFamily="34" charset="0"/>
                <a:cs typeface="Arial" panose="020B0604020202020204" pitchFamily="34" charset="0"/>
              </a:rPr>
              <a:t>samenwerking; </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waaronder personeelskosten, voor verspreiding van de resultaten van het project;</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bouw, verbetering, verwerving of leasing van onroerende </a:t>
            </a:r>
            <a:r>
              <a:rPr lang="nl-NL" dirty="0" smtClean="0">
                <a:solidFill>
                  <a:schemeClr val="tx1"/>
                </a:solidFill>
                <a:latin typeface="Arial" panose="020B0604020202020204" pitchFamily="34" charset="0"/>
                <a:cs typeface="Arial" panose="020B0604020202020204" pitchFamily="34" charset="0"/>
              </a:rPr>
              <a:t>zaken;</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koop of huurkoop van nieuwe machines en installaties tot maximaal de </a:t>
            </a:r>
            <a:r>
              <a:rPr lang="nl-NL" dirty="0" smtClean="0">
                <a:solidFill>
                  <a:schemeClr val="tx1"/>
                </a:solidFill>
                <a:latin typeface="Arial" panose="020B0604020202020204" pitchFamily="34" charset="0"/>
                <a:cs typeface="Arial" panose="020B0604020202020204" pitchFamily="34" charset="0"/>
              </a:rPr>
              <a:t>   </a:t>
            </a:r>
          </a:p>
          <a:p>
            <a:pPr algn="l"/>
            <a:r>
              <a:rPr lang="nl-NL" dirty="0" smtClean="0">
                <a:solidFill>
                  <a:schemeClr val="tx1"/>
                </a:solidFill>
                <a:latin typeface="Arial" panose="020B0604020202020204" pitchFamily="34" charset="0"/>
                <a:cs typeface="Arial" panose="020B0604020202020204" pitchFamily="34" charset="0"/>
              </a:rPr>
              <a:t>  marktwaarde </a:t>
            </a:r>
            <a:r>
              <a:rPr lang="nl-NL" dirty="0">
                <a:solidFill>
                  <a:schemeClr val="tx1"/>
                </a:solidFill>
                <a:latin typeface="Arial" panose="020B0604020202020204" pitchFamily="34" charset="0"/>
                <a:cs typeface="Arial" panose="020B0604020202020204" pitchFamily="34" charset="0"/>
              </a:rPr>
              <a:t>van de activa;</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tweedehands goederen tot maximaal de marktwaarde van de activa;</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adviseurs, architecten en ingenieurs;</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adviezen duurzaamheid op milieu en economisch gebied;</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voor haalbaarheidsstudies;</a:t>
            </a:r>
          </a:p>
          <a:p>
            <a:pPr algn="l"/>
            <a:r>
              <a:rPr lang="nl-NL" dirty="0" smtClean="0">
                <a:solidFill>
                  <a:schemeClr val="tx1"/>
                </a:solidFill>
                <a:latin typeface="Arial" panose="020B0604020202020204" pitchFamily="34" charset="0"/>
                <a:cs typeface="Arial" panose="020B0604020202020204" pitchFamily="34" charset="0"/>
              </a:rPr>
              <a:t>- Operationele </a:t>
            </a:r>
            <a:r>
              <a:rPr lang="nl-NL" dirty="0">
                <a:solidFill>
                  <a:schemeClr val="tx1"/>
                </a:solidFill>
                <a:latin typeface="Arial" panose="020B0604020202020204" pitchFamily="34" charset="0"/>
                <a:cs typeface="Arial" panose="020B0604020202020204" pitchFamily="34" charset="0"/>
              </a:rPr>
              <a:t>kosten voor het testen en ontwikkelen van een innovatie in de praktijk;</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verwerving of ontwikkeling van computersoftware;</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verwerving van octrooien, licenties, auteursrecht en merken;</a:t>
            </a:r>
          </a:p>
          <a:p>
            <a:pPr algn="l"/>
            <a:r>
              <a:rPr lang="nl-NL" dirty="0" smtClean="0">
                <a:solidFill>
                  <a:schemeClr val="tx1"/>
                </a:solidFill>
                <a:latin typeface="Arial" panose="020B0604020202020204" pitchFamily="34" charset="0"/>
                <a:cs typeface="Arial" panose="020B0604020202020204" pitchFamily="34" charset="0"/>
              </a:rPr>
              <a:t>- Bijdragen </a:t>
            </a:r>
            <a:r>
              <a:rPr lang="nl-NL" dirty="0">
                <a:solidFill>
                  <a:schemeClr val="tx1"/>
                </a:solidFill>
                <a:latin typeface="Arial" panose="020B0604020202020204" pitchFamily="34" charset="0"/>
                <a:cs typeface="Arial" panose="020B0604020202020204" pitchFamily="34" charset="0"/>
              </a:rPr>
              <a:t>in natura in de vorm van kosten van onbetaalde eigen arbeid;</a:t>
            </a:r>
          </a:p>
          <a:p>
            <a:pPr algn="l"/>
            <a:r>
              <a:rPr lang="nl-NL" dirty="0" smtClean="0">
                <a:solidFill>
                  <a:schemeClr val="tx1"/>
                </a:solidFill>
                <a:latin typeface="Arial" panose="020B0604020202020204" pitchFamily="34" charset="0"/>
                <a:cs typeface="Arial" panose="020B0604020202020204" pitchFamily="34" charset="0"/>
              </a:rPr>
              <a:t>- Personeelskosten</a:t>
            </a:r>
            <a:r>
              <a:rPr lang="nl-NL" dirty="0">
                <a:solidFill>
                  <a:schemeClr val="tx1"/>
                </a:solidFill>
                <a:latin typeface="Arial" panose="020B0604020202020204" pitchFamily="34" charset="0"/>
                <a:cs typeface="Arial" panose="020B0604020202020204" pitchFamily="34" charset="0"/>
              </a:rPr>
              <a:t>;</a:t>
            </a:r>
          </a:p>
          <a:p>
            <a:pPr algn="l"/>
            <a:r>
              <a:rPr lang="nl-NL" dirty="0" smtClean="0">
                <a:solidFill>
                  <a:schemeClr val="tx1"/>
                </a:solidFill>
                <a:latin typeface="Arial" panose="020B0604020202020204" pitchFamily="34" charset="0"/>
                <a:cs typeface="Arial" panose="020B0604020202020204" pitchFamily="34" charset="0"/>
              </a:rPr>
              <a:t>- </a:t>
            </a:r>
            <a:r>
              <a:rPr lang="nl-NL" dirty="0">
                <a:solidFill>
                  <a:schemeClr val="tx1"/>
                </a:solidFill>
                <a:latin typeface="Arial" panose="020B0604020202020204" pitchFamily="34" charset="0"/>
                <a:cs typeface="Arial" panose="020B0604020202020204" pitchFamily="34" charset="0"/>
              </a:rPr>
              <a:t>A</a:t>
            </a:r>
            <a:r>
              <a:rPr lang="nl-NL" dirty="0" smtClean="0">
                <a:solidFill>
                  <a:schemeClr val="tx1"/>
                </a:solidFill>
                <a:latin typeface="Arial" panose="020B0604020202020204" pitchFamily="34" charset="0"/>
                <a:cs typeface="Arial" panose="020B0604020202020204" pitchFamily="34" charset="0"/>
              </a:rPr>
              <a:t>fschrijvingskosten.</a:t>
            </a:r>
            <a:endParaRPr lang="nl-NL" dirty="0">
              <a:solidFill>
                <a:schemeClr val="tx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23989470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smtClean="0">
                <a:solidFill>
                  <a:srgbClr val="FF0000"/>
                </a:solidFill>
                <a:latin typeface="Arial"/>
                <a:ea typeface="ＭＳ Ｐゴシック" charset="-128"/>
                <a:cs typeface="Arial"/>
              </a:rPr>
              <a:t>Aandachtspunten</a:t>
            </a:r>
            <a:endParaRPr lang="nl-NL" dirty="0"/>
          </a:p>
        </p:txBody>
      </p:sp>
      <p:sp>
        <p:nvSpPr>
          <p:cNvPr id="3" name="Ondertitel 2"/>
          <p:cNvSpPr>
            <a:spLocks noGrp="1"/>
          </p:cNvSpPr>
          <p:nvPr>
            <p:ph type="subTitle" idx="1"/>
          </p:nvPr>
        </p:nvSpPr>
        <p:spPr>
          <a:xfrm>
            <a:off x="1075944" y="1378610"/>
            <a:ext cx="10719816" cy="4663440"/>
          </a:xfrm>
        </p:spPr>
        <p:txBody>
          <a:bodyPr>
            <a:normAutofit lnSpcReduction="10000"/>
          </a:bodyPr>
          <a:lstStyle/>
          <a:p>
            <a:pPr marL="457200" indent="-457200" algn="l">
              <a:buFontTx/>
              <a:buChar char="-"/>
            </a:pPr>
            <a:r>
              <a:rPr lang="nl-NL" dirty="0">
                <a:solidFill>
                  <a:schemeClr val="tx1"/>
                </a:solidFill>
                <a:latin typeface="Arial" panose="020B0604020202020204" pitchFamily="34" charset="0"/>
                <a:cs typeface="Arial" panose="020B0604020202020204" pitchFamily="34" charset="0"/>
              </a:rPr>
              <a:t>N</a:t>
            </a:r>
            <a:r>
              <a:rPr lang="nl-NL" dirty="0" smtClean="0">
                <a:solidFill>
                  <a:schemeClr val="tx1"/>
                </a:solidFill>
                <a:latin typeface="Arial" panose="020B0604020202020204" pitchFamily="34" charset="0"/>
                <a:cs typeface="Arial" panose="020B0604020202020204" pitchFamily="34" charset="0"/>
              </a:rPr>
              <a:t>iet starten (verplichtingen aangaan) voor het indienen van de aanvraag</a:t>
            </a:r>
          </a:p>
          <a:p>
            <a:pPr marL="457200" indent="-457200" algn="l">
              <a:buFontTx/>
              <a:buChar char="-"/>
            </a:pPr>
            <a:r>
              <a:rPr lang="en-US" dirty="0" err="1">
                <a:solidFill>
                  <a:schemeClr val="tx1"/>
                </a:solidFill>
                <a:latin typeface="Arial" panose="020B0604020202020204" pitchFamily="34" charset="0"/>
                <a:cs typeface="Arial" panose="020B0604020202020204" pitchFamily="34" charset="0"/>
              </a:rPr>
              <a:t>B</a:t>
            </a:r>
            <a:r>
              <a:rPr lang="en-US" dirty="0" err="1" smtClean="0">
                <a:solidFill>
                  <a:schemeClr val="tx1"/>
                </a:solidFill>
                <a:latin typeface="Arial" panose="020B0604020202020204" pitchFamily="34" charset="0"/>
                <a:cs typeface="Arial" panose="020B0604020202020204" pitchFamily="34" charset="0"/>
              </a:rPr>
              <a:t>usinesscase</a:t>
            </a:r>
            <a:r>
              <a:rPr lang="en-US" dirty="0" smtClean="0">
                <a:solidFill>
                  <a:schemeClr val="tx1"/>
                </a:solidFill>
                <a:latin typeface="Arial" panose="020B0604020202020204" pitchFamily="34" charset="0"/>
                <a:cs typeface="Arial" panose="020B0604020202020204" pitchFamily="34" charset="0"/>
              </a:rPr>
              <a:t> van </a:t>
            </a:r>
            <a:r>
              <a:rPr lang="en-US" dirty="0" err="1" smtClean="0">
                <a:solidFill>
                  <a:schemeClr val="tx1"/>
                </a:solidFill>
                <a:latin typeface="Arial" panose="020B0604020202020204" pitchFamily="34" charset="0"/>
                <a:cs typeface="Arial" panose="020B0604020202020204" pitchFamily="34" charset="0"/>
              </a:rPr>
              <a:t>belang</a:t>
            </a:r>
            <a:endParaRPr lang="en-US" dirty="0" smtClean="0">
              <a:solidFill>
                <a:schemeClr val="tx1"/>
              </a:solidFill>
              <a:latin typeface="Arial" panose="020B0604020202020204" pitchFamily="34" charset="0"/>
              <a:cs typeface="Arial" panose="020B0604020202020204" pitchFamily="34" charset="0"/>
            </a:endParaRPr>
          </a:p>
          <a:p>
            <a:pPr marL="457200" indent="-457200" algn="l">
              <a:buFontTx/>
              <a:buChar char="-"/>
            </a:pPr>
            <a:r>
              <a:rPr lang="nl-NL" dirty="0">
                <a:solidFill>
                  <a:schemeClr val="tx1"/>
                </a:solidFill>
                <a:latin typeface="Arial" panose="020B0604020202020204" pitchFamily="34" charset="0"/>
                <a:cs typeface="Arial" panose="020B0604020202020204" pitchFamily="34" charset="0"/>
              </a:rPr>
              <a:t>Aanvraag moet worden gedaan door een samenwerkingsverband. Dit betekent meerdere verschillende juridische entiteiten. Een aanvraag van een verbonden dochter en moeder BV geldt dus niet als een samenwerkingsverband</a:t>
            </a:r>
            <a:r>
              <a:rPr lang="nl-NL" dirty="0" smtClean="0">
                <a:solidFill>
                  <a:schemeClr val="tx1"/>
                </a:solidFill>
                <a:latin typeface="Arial" panose="020B0604020202020204" pitchFamily="34" charset="0"/>
                <a:cs typeface="Arial" panose="020B0604020202020204" pitchFamily="34" charset="0"/>
              </a:rPr>
              <a:t>.</a:t>
            </a:r>
            <a:endParaRPr lang="en-US" dirty="0" smtClean="0">
              <a:solidFill>
                <a:schemeClr val="tx1"/>
              </a:solidFill>
              <a:latin typeface="Arial" panose="020B0604020202020204" pitchFamily="34" charset="0"/>
              <a:cs typeface="Arial" panose="020B0604020202020204" pitchFamily="34" charset="0"/>
            </a:endParaRPr>
          </a:p>
          <a:p>
            <a:pPr marL="457200" indent="-457200" algn="l">
              <a:buFontTx/>
              <a:buChar char="-"/>
            </a:pPr>
            <a:r>
              <a:rPr lang="en-US" dirty="0" err="1">
                <a:solidFill>
                  <a:schemeClr val="tx1"/>
                </a:solidFill>
                <a:latin typeface="Arial" panose="020B0604020202020204" pitchFamily="34" charset="0"/>
                <a:cs typeface="Arial" panose="020B0604020202020204" pitchFamily="34" charset="0"/>
              </a:rPr>
              <a:t>I</a:t>
            </a:r>
            <a:r>
              <a:rPr lang="en-US" dirty="0" err="1" smtClean="0">
                <a:solidFill>
                  <a:schemeClr val="tx1"/>
                </a:solidFill>
                <a:latin typeface="Arial" panose="020B0604020202020204" pitchFamily="34" charset="0"/>
                <a:cs typeface="Arial" panose="020B0604020202020204" pitchFamily="34" charset="0"/>
              </a:rPr>
              <a:t>nvesteringen</a:t>
            </a:r>
            <a:r>
              <a:rPr lang="en-US" dirty="0" smtClean="0">
                <a:solidFill>
                  <a:schemeClr val="tx1"/>
                </a:solidFill>
                <a:latin typeface="Arial" panose="020B0604020202020204" pitchFamily="34" charset="0"/>
                <a:cs typeface="Arial" panose="020B0604020202020204" pitchFamily="34" charset="0"/>
              </a:rPr>
              <a:t> op </a:t>
            </a:r>
            <a:r>
              <a:rPr lang="en-US" dirty="0" err="1" smtClean="0">
                <a:solidFill>
                  <a:schemeClr val="tx1"/>
                </a:solidFill>
                <a:latin typeface="Arial" panose="020B0604020202020204" pitchFamily="34" charset="0"/>
                <a:cs typeface="Arial" panose="020B0604020202020204" pitchFamily="34" charset="0"/>
              </a:rPr>
              <a:t>aanschaf</a:t>
            </a:r>
            <a:r>
              <a:rPr lang="en-US" dirty="0" smtClean="0">
                <a:solidFill>
                  <a:schemeClr val="tx1"/>
                </a:solidFill>
                <a:latin typeface="Arial" panose="020B0604020202020204" pitchFamily="34" charset="0"/>
                <a:cs typeface="Arial" panose="020B0604020202020204" pitchFamily="34" charset="0"/>
              </a:rPr>
              <a:t>- of </a:t>
            </a:r>
            <a:r>
              <a:rPr lang="en-US" dirty="0" err="1" smtClean="0">
                <a:solidFill>
                  <a:schemeClr val="tx1"/>
                </a:solidFill>
                <a:latin typeface="Arial" panose="020B0604020202020204" pitchFamily="34" charset="0"/>
                <a:cs typeface="Arial" panose="020B0604020202020204" pitchFamily="34" charset="0"/>
              </a:rPr>
              <a:t>afschrijvingsbasis</a:t>
            </a:r>
            <a:endParaRPr lang="en-US" dirty="0" smtClean="0">
              <a:solidFill>
                <a:schemeClr val="tx1"/>
              </a:solidFill>
              <a:latin typeface="Arial" panose="020B0604020202020204" pitchFamily="34" charset="0"/>
              <a:cs typeface="Arial" panose="020B0604020202020204" pitchFamily="34" charset="0"/>
            </a:endParaRPr>
          </a:p>
          <a:p>
            <a:pPr marL="457200" indent="-457200" algn="l">
              <a:buFontTx/>
              <a:buChar char="-"/>
            </a:pPr>
            <a:r>
              <a:rPr lang="en-US" dirty="0" err="1" smtClean="0">
                <a:solidFill>
                  <a:schemeClr val="tx1"/>
                </a:solidFill>
                <a:latin typeface="Arial" panose="020B0604020202020204" pitchFamily="34" charset="0"/>
                <a:cs typeface="Arial" panose="020B0604020202020204" pitchFamily="34" charset="0"/>
              </a:rPr>
              <a:t>Inkomsten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kunnen</a:t>
            </a:r>
            <a:r>
              <a:rPr lang="en-US" dirty="0" smtClean="0">
                <a:solidFill>
                  <a:schemeClr val="tx1"/>
                </a:solidFill>
                <a:latin typeface="Arial" panose="020B0604020202020204" pitchFamily="34" charset="0"/>
                <a:cs typeface="Arial" panose="020B0604020202020204" pitchFamily="34" charset="0"/>
              </a:rPr>
              <a:t> in </a:t>
            </a:r>
            <a:r>
              <a:rPr lang="en-US" dirty="0" err="1" smtClean="0">
                <a:solidFill>
                  <a:schemeClr val="tx1"/>
                </a:solidFill>
                <a:latin typeface="Arial" panose="020B0604020202020204" pitchFamily="34" charset="0"/>
                <a:cs typeface="Arial" panose="020B0604020202020204" pitchFamily="34" charset="0"/>
              </a:rPr>
              <a:t>eerste</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instantie</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gebruikt</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worden</a:t>
            </a:r>
            <a:r>
              <a:rPr lang="en-US" dirty="0" smtClean="0">
                <a:solidFill>
                  <a:schemeClr val="tx1"/>
                </a:solidFill>
                <a:latin typeface="Arial" panose="020B0604020202020204" pitchFamily="34" charset="0"/>
                <a:cs typeface="Arial" panose="020B0604020202020204" pitchFamily="34" charset="0"/>
              </a:rPr>
              <a:t> om het </a:t>
            </a:r>
            <a:r>
              <a:rPr lang="en-US" dirty="0" err="1" smtClean="0">
                <a:solidFill>
                  <a:schemeClr val="tx1"/>
                </a:solidFill>
                <a:latin typeface="Arial" panose="020B0604020202020204" pitchFamily="34" charset="0"/>
                <a:cs typeface="Arial" panose="020B0604020202020204" pitchFamily="34" charset="0"/>
              </a:rPr>
              <a:t>financieringsgat</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te</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dichten</a:t>
            </a:r>
            <a:endParaRPr lang="nl-NL" dirty="0">
              <a:solidFill>
                <a:schemeClr val="tx1"/>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778570083"/>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94232" y="585241"/>
            <a:ext cx="10372344" cy="1470025"/>
          </a:xfrm>
        </p:spPr>
        <p:txBody>
          <a:bodyPr>
            <a:normAutofit/>
          </a:bodyPr>
          <a:lstStyle/>
          <a:p>
            <a:r>
              <a:rPr lang="nl-NL" sz="3200" dirty="0" smtClean="0">
                <a:solidFill>
                  <a:srgbClr val="FF0000"/>
                </a:solidFill>
                <a:latin typeface="Arial"/>
                <a:ea typeface="ＭＳ Ｐゴシック" charset="-128"/>
                <a:cs typeface="Arial"/>
              </a:rPr>
              <a:t>II Fysieke </a:t>
            </a:r>
            <a:r>
              <a:rPr lang="nl-NL" sz="3200" dirty="0">
                <a:solidFill>
                  <a:srgbClr val="FF0000"/>
                </a:solidFill>
                <a:latin typeface="Arial"/>
                <a:ea typeface="ＭＳ Ｐゴシック" charset="-128"/>
                <a:cs typeface="Arial"/>
              </a:rPr>
              <a:t>investeringen voor innovatie en modernisering van agrarische ondernemingen</a:t>
            </a:r>
            <a:endParaRPr lang="nl-NL" dirty="0"/>
          </a:p>
        </p:txBody>
      </p:sp>
      <p:sp>
        <p:nvSpPr>
          <p:cNvPr id="3" name="Ondertitel 2"/>
          <p:cNvSpPr>
            <a:spLocks noGrp="1"/>
          </p:cNvSpPr>
          <p:nvPr>
            <p:ph type="subTitle" idx="1"/>
          </p:nvPr>
        </p:nvSpPr>
        <p:spPr>
          <a:xfrm>
            <a:off x="1094232" y="1872386"/>
            <a:ext cx="9268968" cy="4217518"/>
          </a:xfrm>
        </p:spPr>
        <p:txBody>
          <a:bodyPr>
            <a:normAutofit fontScale="92500" lnSpcReduction="10000"/>
          </a:bodyPr>
          <a:lstStyle/>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Openstellingsperiode: </a:t>
            </a:r>
            <a:r>
              <a:rPr lang="nl-NL" sz="2400" dirty="0" smtClean="0">
                <a:solidFill>
                  <a:schemeClr val="tx1"/>
                </a:solidFill>
                <a:latin typeface="Arial"/>
                <a:ea typeface="ＭＳ Ｐゴシック" charset="-128"/>
                <a:cs typeface="Arial"/>
              </a:rPr>
              <a:t>5 mrt t/m 16 apr 2018 17.00u</a:t>
            </a:r>
            <a:endParaRPr lang="nl-NL" sz="2400" dirty="0">
              <a:solidFill>
                <a:schemeClr val="tx1"/>
              </a:solidFill>
              <a:latin typeface="Arial"/>
              <a:ea typeface="ＭＳ Ｐゴシック" charset="-128"/>
              <a:cs typeface="Arial"/>
            </a:endParaRP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Budget: € </a:t>
            </a:r>
            <a:r>
              <a:rPr lang="nl-NL" sz="2400" dirty="0" smtClean="0">
                <a:solidFill>
                  <a:schemeClr val="tx1"/>
                </a:solidFill>
                <a:latin typeface="Arial"/>
                <a:ea typeface="ＭＳ Ｐゴシック" charset="-128"/>
                <a:cs typeface="Arial"/>
              </a:rPr>
              <a:t>4.480.000</a:t>
            </a:r>
            <a:r>
              <a:rPr lang="nl-NL" sz="2400" dirty="0">
                <a:solidFill>
                  <a:schemeClr val="tx1"/>
                </a:solidFill>
                <a:latin typeface="Arial"/>
                <a:ea typeface="ＭＳ Ｐゴシック" charset="-128"/>
                <a:cs typeface="Arial"/>
              </a:rPr>
              <a:t>,-</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Subsidiepercentage: 40%</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Min. subsidie: € 30.000,-</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Max. subsidie: € 250.000,-</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Doel: Fysieke investeringen (bij voorlopers) voor de bredere uitrol van innovaties binnen de agrarische sector. Dient grootschalige </a:t>
            </a:r>
            <a:r>
              <a:rPr lang="nl-NL" sz="2400" dirty="0" smtClean="0">
                <a:solidFill>
                  <a:schemeClr val="tx1"/>
                </a:solidFill>
                <a:latin typeface="Arial"/>
                <a:ea typeface="ＭＳ Ｐゴシック" charset="-128"/>
                <a:cs typeface="Arial"/>
              </a:rPr>
              <a:t>marktgedreven </a:t>
            </a:r>
            <a:r>
              <a:rPr lang="nl-NL" sz="2400" dirty="0">
                <a:solidFill>
                  <a:schemeClr val="tx1"/>
                </a:solidFill>
                <a:latin typeface="Arial"/>
                <a:ea typeface="ＭＳ Ｐゴシック" charset="-128"/>
                <a:cs typeface="Arial"/>
              </a:rPr>
              <a:t>uitrol van innovaties te versnellen. </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Doelgroep: Landbouwers en samenwerkingsverbanden van landbouwers</a:t>
            </a:r>
          </a:p>
          <a:p>
            <a:pPr marL="478355" lvl="0" indent="-478355" algn="l" defTabSz="609585" fontAlgn="base">
              <a:spcAft>
                <a:spcPct val="0"/>
              </a:spcAft>
              <a:buClr>
                <a:srgbClr val="404040"/>
              </a:buClr>
              <a:buFont typeface="Arial" pitchFamily="34" charset="0"/>
              <a:buChar char="–"/>
            </a:pPr>
            <a:r>
              <a:rPr lang="nl-NL" sz="2400" dirty="0">
                <a:solidFill>
                  <a:schemeClr val="tx1"/>
                </a:solidFill>
                <a:latin typeface="Arial"/>
                <a:ea typeface="ＭＳ Ｐゴシック" charset="-128"/>
                <a:cs typeface="Arial"/>
              </a:rPr>
              <a:t>Beoogde projecten: Innovatieve investeringen op het agrarische bedrijf (inspiratielijst).</a:t>
            </a:r>
          </a:p>
          <a:p>
            <a:endParaRPr lang="nl-NL" dirty="0" smtClean="0">
              <a:solidFill>
                <a:schemeClr val="tx1"/>
              </a:solidFill>
            </a:endParaRPr>
          </a:p>
        </p:txBody>
      </p:sp>
    </p:spTree>
    <p:extLst>
      <p:ext uri="{BB962C8B-B14F-4D97-AF65-F5344CB8AC3E}">
        <p14:creationId xmlns:p14="http://schemas.microsoft.com/office/powerpoint/2010/main" val="183009154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104900" y="786384"/>
            <a:ext cx="9982200" cy="683666"/>
          </a:xfrm>
        </p:spPr>
        <p:txBody>
          <a:bodyPr>
            <a:normAutofit/>
          </a:bodyPr>
          <a:lstStyle/>
          <a:p>
            <a:r>
              <a:rPr lang="nl-NL" sz="3200" dirty="0">
                <a:solidFill>
                  <a:srgbClr val="FF0000"/>
                </a:solidFill>
                <a:latin typeface="Arial"/>
                <a:ea typeface="ＭＳ Ｐゴシック" charset="-128"/>
                <a:cs typeface="Arial"/>
              </a:rPr>
              <a:t>Inspiratielijst fysieke investeringen voor innovatie</a:t>
            </a:r>
            <a:endParaRPr lang="nl-NL" dirty="0"/>
          </a:p>
        </p:txBody>
      </p:sp>
      <p:sp>
        <p:nvSpPr>
          <p:cNvPr id="3" name="Ondertitel 2"/>
          <p:cNvSpPr>
            <a:spLocks noGrp="1"/>
          </p:cNvSpPr>
          <p:nvPr>
            <p:ph type="subTitle" idx="1"/>
          </p:nvPr>
        </p:nvSpPr>
        <p:spPr>
          <a:xfrm>
            <a:off x="1104900" y="1458772"/>
            <a:ext cx="10369296" cy="4491838"/>
          </a:xfrm>
        </p:spPr>
        <p:txBody>
          <a:bodyPr>
            <a:normAutofit/>
          </a:bodyPr>
          <a:lstStyle/>
          <a:p>
            <a:pPr marL="478355" lvl="0" indent="-478355" algn="l" defTabSz="609585" fontAlgn="base">
              <a:spcAft>
                <a:spcPct val="0"/>
              </a:spcAft>
              <a:buClr>
                <a:srgbClr val="404040"/>
              </a:buClr>
              <a:buFont typeface="Wingdings" panose="05000000000000000000" pitchFamily="2" charset="2"/>
              <a:buChar char="ü"/>
            </a:pPr>
            <a:r>
              <a:rPr lang="nl-NL" sz="2400" i="1" u="sng" dirty="0">
                <a:solidFill>
                  <a:schemeClr val="tx1"/>
                </a:solidFill>
                <a:latin typeface="Arial"/>
                <a:ea typeface="ＭＳ Ｐゴシック" charset="-128"/>
                <a:cs typeface="Arial"/>
              </a:rPr>
              <a:t>Precisielandbouw</a:t>
            </a:r>
            <a:r>
              <a:rPr lang="nl-NL" sz="2400" dirty="0">
                <a:solidFill>
                  <a:schemeClr val="tx1"/>
                </a:solidFill>
                <a:latin typeface="Arial"/>
                <a:ea typeface="ＭＳ Ｐゴシック" charset="-128"/>
                <a:cs typeface="Arial"/>
              </a:rPr>
              <a:t>: irrigatie, mest en </a:t>
            </a:r>
            <a:r>
              <a:rPr lang="nl-NL" sz="2400" dirty="0" smtClean="0">
                <a:solidFill>
                  <a:schemeClr val="tx1"/>
                </a:solidFill>
                <a:latin typeface="Arial"/>
                <a:ea typeface="ＭＳ Ｐゴシック" charset="-128"/>
                <a:cs typeface="Arial"/>
              </a:rPr>
              <a:t>bestrijdingsmiddelen, </a:t>
            </a:r>
            <a:r>
              <a:rPr lang="nl-NL" sz="2400" dirty="0">
                <a:solidFill>
                  <a:schemeClr val="tx1"/>
                </a:solidFill>
                <a:latin typeface="Arial"/>
                <a:ea typeface="ＭＳ Ｐゴシック" charset="-128"/>
                <a:cs typeface="Arial"/>
              </a:rPr>
              <a:t>grondbewerking, </a:t>
            </a:r>
            <a:r>
              <a:rPr lang="nl-NL" sz="2400" dirty="0" smtClean="0">
                <a:solidFill>
                  <a:schemeClr val="tx1"/>
                </a:solidFill>
                <a:latin typeface="Arial"/>
                <a:ea typeface="ＭＳ Ｐゴシック" charset="-128"/>
                <a:cs typeface="Arial"/>
              </a:rPr>
              <a:t>gewasbescherming met </a:t>
            </a:r>
            <a:r>
              <a:rPr lang="nl-NL" sz="2400" dirty="0" err="1" smtClean="0">
                <a:solidFill>
                  <a:schemeClr val="tx1"/>
                </a:solidFill>
                <a:latin typeface="Arial"/>
                <a:ea typeface="ＭＳ Ｐゴシック" charset="-128"/>
                <a:cs typeface="Arial"/>
              </a:rPr>
              <a:t>visiontechnologie</a:t>
            </a:r>
            <a:r>
              <a:rPr lang="nl-NL" sz="2400" dirty="0" smtClean="0">
                <a:solidFill>
                  <a:schemeClr val="tx1"/>
                </a:solidFill>
                <a:latin typeface="Arial"/>
                <a:ea typeface="ＭＳ Ｐゴシック" charset="-128"/>
                <a:cs typeface="Arial"/>
              </a:rPr>
              <a:t>, etc. </a:t>
            </a:r>
            <a:r>
              <a:rPr lang="nl-NL" sz="2400" dirty="0">
                <a:solidFill>
                  <a:schemeClr val="tx1"/>
                </a:solidFill>
                <a:latin typeface="Arial"/>
                <a:ea typeface="ＭＳ Ｐゴシック" charset="-128"/>
                <a:cs typeface="Arial"/>
              </a:rPr>
              <a:t>met bijbehorende software, bodemkaarten en randapparatuur</a:t>
            </a:r>
          </a:p>
          <a:p>
            <a:pPr marL="478355" indent="-478355" algn="l" defTabSz="609585" fontAlgn="base">
              <a:spcAft>
                <a:spcPct val="0"/>
              </a:spcAft>
              <a:buClr>
                <a:srgbClr val="404040"/>
              </a:buClr>
              <a:buFont typeface="Wingdings" panose="05000000000000000000" pitchFamily="2" charset="2"/>
              <a:buChar char="ü"/>
            </a:pPr>
            <a:r>
              <a:rPr lang="nl-NL" sz="2400" i="1" u="sng" dirty="0" err="1" smtClean="0">
                <a:solidFill>
                  <a:schemeClr val="tx1"/>
                </a:solidFill>
                <a:latin typeface="Arial"/>
                <a:ea typeface="ＭＳ Ｐゴシック" charset="-128"/>
                <a:cs typeface="Arial"/>
              </a:rPr>
              <a:t>Monovergisters</a:t>
            </a:r>
            <a:r>
              <a:rPr lang="nl-NL" sz="2400" i="1" dirty="0" smtClean="0">
                <a:solidFill>
                  <a:schemeClr val="tx1"/>
                </a:solidFill>
                <a:latin typeface="Arial"/>
                <a:ea typeface="ＭＳ Ｐゴシック" charset="-128"/>
                <a:cs typeface="Arial"/>
              </a:rPr>
              <a:t>: </a:t>
            </a:r>
            <a:r>
              <a:rPr lang="nl-NL" sz="2400" dirty="0">
                <a:solidFill>
                  <a:schemeClr val="tx1"/>
                </a:solidFill>
                <a:latin typeface="Arial"/>
                <a:ea typeface="ＭＳ Ｐゴシック" charset="-128"/>
                <a:cs typeface="Arial"/>
              </a:rPr>
              <a:t>in combinatie met totaaloplossingen duurzame mest afzet</a:t>
            </a:r>
          </a:p>
          <a:p>
            <a:pPr marL="478355" lvl="0" indent="-478355" algn="l" defTabSz="609585" fontAlgn="base">
              <a:spcAft>
                <a:spcPct val="0"/>
              </a:spcAft>
              <a:buClr>
                <a:srgbClr val="404040"/>
              </a:buClr>
              <a:buFont typeface="Wingdings" panose="05000000000000000000" pitchFamily="2" charset="2"/>
              <a:buChar char="ü"/>
            </a:pPr>
            <a:r>
              <a:rPr lang="nl-NL" sz="2400" i="1" u="sng" dirty="0">
                <a:solidFill>
                  <a:schemeClr val="tx1"/>
                </a:solidFill>
                <a:latin typeface="Arial"/>
                <a:ea typeface="ＭＳ Ｐゴシック" charset="-128"/>
                <a:cs typeface="Arial"/>
              </a:rPr>
              <a:t>Verduurzaming stallen</a:t>
            </a:r>
            <a:r>
              <a:rPr lang="nl-NL" sz="2400" dirty="0">
                <a:solidFill>
                  <a:schemeClr val="tx1"/>
                </a:solidFill>
                <a:latin typeface="Arial"/>
                <a:ea typeface="ＭＳ Ｐゴシック" charset="-128"/>
                <a:cs typeface="Arial"/>
              </a:rPr>
              <a:t>: Innovatieve stalsystemen die emissie bij de bron aanpakken</a:t>
            </a:r>
          </a:p>
          <a:p>
            <a:pPr marL="478355" lvl="0" indent="-478355" algn="l" defTabSz="609585" fontAlgn="base">
              <a:spcAft>
                <a:spcPct val="0"/>
              </a:spcAft>
              <a:buClr>
                <a:srgbClr val="404040"/>
              </a:buClr>
              <a:buFont typeface="Wingdings" panose="05000000000000000000" pitchFamily="2" charset="2"/>
              <a:buChar char="ü"/>
            </a:pPr>
            <a:r>
              <a:rPr lang="nl-NL" sz="2400" i="1" u="sng" dirty="0" smtClean="0">
                <a:solidFill>
                  <a:schemeClr val="tx1"/>
                </a:solidFill>
                <a:latin typeface="Arial"/>
                <a:ea typeface="ＭＳ Ｐゴシック" charset="-128"/>
                <a:cs typeface="Arial"/>
              </a:rPr>
              <a:t>Algemeen:</a:t>
            </a:r>
            <a:r>
              <a:rPr lang="nl-NL" sz="2400" dirty="0" smtClean="0">
                <a:solidFill>
                  <a:schemeClr val="tx1"/>
                </a:solidFill>
                <a:latin typeface="Arial"/>
                <a:ea typeface="ＭＳ Ｐゴシック" charset="-128"/>
                <a:cs typeface="Arial"/>
              </a:rPr>
              <a:t> investeringen </a:t>
            </a:r>
            <a:r>
              <a:rPr lang="nl-NL" sz="2400" dirty="0">
                <a:solidFill>
                  <a:schemeClr val="tx1"/>
                </a:solidFill>
                <a:latin typeface="Arial"/>
                <a:ea typeface="ＭＳ Ｐゴシック" charset="-128"/>
                <a:cs typeface="Arial"/>
              </a:rPr>
              <a:t>voor innovatieve bedrijfsconcepten in combinatie met </a:t>
            </a:r>
            <a:r>
              <a:rPr lang="nl-NL" sz="2400" dirty="0" smtClean="0">
                <a:solidFill>
                  <a:schemeClr val="tx1"/>
                </a:solidFill>
                <a:latin typeface="Arial"/>
                <a:ea typeface="ＭＳ Ｐゴシック" charset="-128"/>
                <a:cs typeface="Arial"/>
              </a:rPr>
              <a:t>markt; </a:t>
            </a:r>
            <a:r>
              <a:rPr lang="nl-NL" sz="2400" dirty="0">
                <a:solidFill>
                  <a:schemeClr val="tx1"/>
                </a:solidFill>
                <a:latin typeface="Arial"/>
                <a:ea typeface="ＭＳ Ｐゴシック" charset="-128"/>
                <a:cs typeface="Arial"/>
              </a:rPr>
              <a:t>innovatieve technologie; (eerste)bewerking </a:t>
            </a:r>
            <a:r>
              <a:rPr lang="nl-NL" sz="2400" dirty="0" smtClean="0">
                <a:solidFill>
                  <a:schemeClr val="tx1"/>
                </a:solidFill>
                <a:latin typeface="Arial"/>
                <a:ea typeface="ＭＳ Ｐゴシック" charset="-128"/>
                <a:cs typeface="Arial"/>
              </a:rPr>
              <a:t>producten op bedrijfsniveau</a:t>
            </a:r>
            <a:endParaRPr lang="nl-NL" sz="2400" dirty="0">
              <a:solidFill>
                <a:schemeClr val="tx1"/>
              </a:solidFill>
              <a:latin typeface="Arial"/>
              <a:ea typeface="ＭＳ Ｐゴシック" charset="-128"/>
              <a:cs typeface="Arial"/>
            </a:endParaRPr>
          </a:p>
        </p:txBody>
      </p:sp>
    </p:spTree>
    <p:extLst>
      <p:ext uri="{BB962C8B-B14F-4D97-AF65-F5344CB8AC3E}">
        <p14:creationId xmlns:p14="http://schemas.microsoft.com/office/powerpoint/2010/main" val="189812540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66800" y="729272"/>
            <a:ext cx="10972800" cy="724942"/>
          </a:xfrm>
        </p:spPr>
        <p:txBody>
          <a:bodyPr>
            <a:normAutofit/>
          </a:bodyPr>
          <a:lstStyle/>
          <a:p>
            <a:pPr lvl="0">
              <a:spcBef>
                <a:spcPct val="20000"/>
              </a:spcBef>
            </a:pPr>
            <a:r>
              <a:rPr lang="nl-NL" sz="3200" dirty="0" smtClean="0">
                <a:solidFill>
                  <a:srgbClr val="FF0000"/>
                </a:solidFill>
                <a:latin typeface="Arial"/>
                <a:ea typeface="ＭＳ Ｐゴシック" charset="-128"/>
                <a:cs typeface="Arial"/>
              </a:rPr>
              <a:t>Subsidievereisten </a:t>
            </a:r>
            <a:r>
              <a:rPr lang="nl-NL" sz="2000" i="1" dirty="0">
                <a:solidFill>
                  <a:prstClr val="black"/>
                </a:solidFill>
                <a:latin typeface="Arial" panose="020B0604020202020204" pitchFamily="34" charset="0"/>
                <a:ea typeface="+mn-ea"/>
                <a:cs typeface="Arial" panose="020B0604020202020204" pitchFamily="34" charset="0"/>
              </a:rPr>
              <a:t>Art. </a:t>
            </a:r>
            <a:r>
              <a:rPr lang="nl-NL" sz="2000" i="1" dirty="0" smtClean="0">
                <a:solidFill>
                  <a:prstClr val="black"/>
                </a:solidFill>
                <a:latin typeface="Arial" panose="020B0604020202020204" pitchFamily="34" charset="0"/>
                <a:ea typeface="+mn-ea"/>
                <a:cs typeface="Arial" panose="020B0604020202020204" pitchFamily="34" charset="0"/>
              </a:rPr>
              <a:t>2.2.3</a:t>
            </a:r>
            <a:endParaRPr lang="nl-NL" dirty="0"/>
          </a:p>
        </p:txBody>
      </p:sp>
      <p:sp>
        <p:nvSpPr>
          <p:cNvPr id="3" name="Tijdelijke aanduiding voor inhoud 2"/>
          <p:cNvSpPr>
            <a:spLocks noGrp="1"/>
          </p:cNvSpPr>
          <p:nvPr>
            <p:ph idx="1"/>
          </p:nvPr>
        </p:nvSpPr>
        <p:spPr>
          <a:xfrm>
            <a:off x="1066800" y="1454214"/>
            <a:ext cx="10534650" cy="4470336"/>
          </a:xfrm>
        </p:spPr>
        <p:txBody>
          <a:bodyPr>
            <a:normAutofit/>
          </a:bodyPr>
          <a:lstStyle/>
          <a:p>
            <a:pPr>
              <a:buFontTx/>
              <a:buChar char="-"/>
            </a:pPr>
            <a:r>
              <a:rPr lang="nl-NL" dirty="0" smtClean="0">
                <a:latin typeface="Arial" panose="020B0604020202020204" pitchFamily="34" charset="0"/>
                <a:cs typeface="Arial" panose="020B0604020202020204" pitchFamily="34" charset="0"/>
              </a:rPr>
              <a:t>Project </a:t>
            </a:r>
            <a:r>
              <a:rPr lang="nl-NL" dirty="0">
                <a:latin typeface="Arial" panose="020B0604020202020204" pitchFamily="34" charset="0"/>
                <a:cs typeface="Arial" panose="020B0604020202020204" pitchFamily="34" charset="0"/>
              </a:rPr>
              <a:t>wordt </a:t>
            </a:r>
            <a:r>
              <a:rPr lang="nl-NL" dirty="0" smtClean="0">
                <a:latin typeface="Arial" panose="020B0604020202020204" pitchFamily="34" charset="0"/>
                <a:cs typeface="Arial" panose="020B0604020202020204" pitchFamily="34" charset="0"/>
              </a:rPr>
              <a:t>uitgevoerd </a:t>
            </a:r>
            <a:r>
              <a:rPr lang="nl-NL" dirty="0">
                <a:latin typeface="Arial" panose="020B0604020202020204" pitchFamily="34" charset="0"/>
                <a:cs typeface="Arial" panose="020B0604020202020204" pitchFamily="34" charset="0"/>
              </a:rPr>
              <a:t>in de provincie Noord-Brabant</a:t>
            </a:r>
          </a:p>
          <a:p>
            <a:pPr>
              <a:buFontTx/>
              <a:buChar char="-"/>
            </a:pPr>
            <a:r>
              <a:rPr lang="nl-NL" dirty="0" smtClean="0">
                <a:latin typeface="Arial" panose="020B0604020202020204" pitchFamily="34" charset="0"/>
                <a:cs typeface="Arial" panose="020B0604020202020204" pitchFamily="34" charset="0"/>
              </a:rPr>
              <a:t>De investering komt </a:t>
            </a:r>
            <a:r>
              <a:rPr lang="nl-NL" dirty="0">
                <a:latin typeface="Arial" panose="020B0604020202020204" pitchFamily="34" charset="0"/>
                <a:cs typeface="Arial" panose="020B0604020202020204" pitchFamily="34" charset="0"/>
              </a:rPr>
              <a:t>ten goede aan het platteland of de agrarische </a:t>
            </a:r>
            <a:r>
              <a:rPr lang="nl-NL" dirty="0" smtClean="0">
                <a:latin typeface="Arial" panose="020B0604020202020204" pitchFamily="34" charset="0"/>
                <a:cs typeface="Arial" panose="020B0604020202020204" pitchFamily="34" charset="0"/>
              </a:rPr>
              <a:t>sector</a:t>
            </a:r>
          </a:p>
          <a:p>
            <a:pPr>
              <a:buFontTx/>
              <a:buChar char="-"/>
            </a:pPr>
            <a:r>
              <a:rPr lang="nl-NL" dirty="0">
                <a:latin typeface="Arial" panose="020B0604020202020204" pitchFamily="34" charset="0"/>
                <a:cs typeface="Arial" panose="020B0604020202020204" pitchFamily="34" charset="0"/>
              </a:rPr>
              <a:t>Indien de aanvraag </a:t>
            </a:r>
            <a:r>
              <a:rPr lang="nl-NL" dirty="0" smtClean="0">
                <a:latin typeface="Arial" panose="020B0604020202020204" pitchFamily="34" charset="0"/>
                <a:cs typeface="Arial" panose="020B0604020202020204" pitchFamily="34" charset="0"/>
              </a:rPr>
              <a:t>waarschijnlijk tot </a:t>
            </a:r>
            <a:r>
              <a:rPr lang="nl-NL" dirty="0">
                <a:latin typeface="Arial" panose="020B0604020202020204" pitchFamily="34" charset="0"/>
                <a:cs typeface="Arial" panose="020B0604020202020204" pitchFamily="34" charset="0"/>
              </a:rPr>
              <a:t>negatieve omgevingseffecten </a:t>
            </a:r>
            <a:r>
              <a:rPr lang="nl-NL" dirty="0" smtClean="0">
                <a:latin typeface="Arial" panose="020B0604020202020204" pitchFamily="34" charset="0"/>
                <a:cs typeface="Arial" panose="020B0604020202020204" pitchFamily="34" charset="0"/>
              </a:rPr>
              <a:t>leidt, bevat </a:t>
            </a:r>
            <a:r>
              <a:rPr lang="nl-NL" dirty="0">
                <a:latin typeface="Arial" panose="020B0604020202020204" pitchFamily="34" charset="0"/>
                <a:cs typeface="Arial" panose="020B0604020202020204" pitchFamily="34" charset="0"/>
              </a:rPr>
              <a:t>de aanvraag een verkenning naar de mogelijke negatieve </a:t>
            </a:r>
            <a:r>
              <a:rPr lang="nl-NL" dirty="0" smtClean="0">
                <a:latin typeface="Arial" panose="020B0604020202020204" pitchFamily="34" charset="0"/>
                <a:cs typeface="Arial" panose="020B0604020202020204" pitchFamily="34" charset="0"/>
              </a:rPr>
              <a:t>omgevingseffecten</a:t>
            </a:r>
          </a:p>
          <a:p>
            <a:pPr lvl="0">
              <a:buFontTx/>
              <a:buChar char="-"/>
            </a:pPr>
            <a:r>
              <a:rPr lang="nl-NL" dirty="0">
                <a:solidFill>
                  <a:prstClr val="black"/>
                </a:solidFill>
                <a:latin typeface="Arial" panose="020B0604020202020204" pitchFamily="34" charset="0"/>
                <a:cs typeface="Arial" panose="020B0604020202020204" pitchFamily="34" charset="0"/>
              </a:rPr>
              <a:t>Projectplan, begroting en sluitende </a:t>
            </a:r>
            <a:r>
              <a:rPr lang="nl-NL" dirty="0" smtClean="0">
                <a:solidFill>
                  <a:prstClr val="black"/>
                </a:solidFill>
                <a:latin typeface="Arial" panose="020B0604020202020204" pitchFamily="34" charset="0"/>
                <a:cs typeface="Arial" panose="020B0604020202020204" pitchFamily="34" charset="0"/>
              </a:rPr>
              <a:t>financiering</a:t>
            </a:r>
            <a:endParaRPr lang="nl-NL" dirty="0">
              <a:solidFill>
                <a:prstClr val="black"/>
              </a:solidFill>
              <a:latin typeface="Arial" panose="020B0604020202020204" pitchFamily="34" charset="0"/>
              <a:cs typeface="Arial" panose="020B0604020202020204" pitchFamily="34" charset="0"/>
            </a:endParaRPr>
          </a:p>
          <a:p>
            <a:pPr lvl="0">
              <a:buFontTx/>
              <a:buChar char="-"/>
            </a:pPr>
            <a:r>
              <a:rPr lang="nl-NL" dirty="0">
                <a:solidFill>
                  <a:prstClr val="black"/>
                </a:solidFill>
                <a:latin typeface="Arial" panose="020B0604020202020204" pitchFamily="34" charset="0"/>
                <a:cs typeface="Arial" panose="020B0604020202020204" pitchFamily="34" charset="0"/>
              </a:rPr>
              <a:t>Het project scoort bij de afweging op de selectiecriteria </a:t>
            </a:r>
            <a:r>
              <a:rPr lang="nl-NL" dirty="0" smtClean="0">
                <a:solidFill>
                  <a:prstClr val="black"/>
                </a:solidFill>
                <a:latin typeface="Arial" panose="020B0604020202020204" pitchFamily="34" charset="0"/>
                <a:cs typeface="Arial" panose="020B0604020202020204" pitchFamily="34" charset="0"/>
              </a:rPr>
              <a:t>27 </a:t>
            </a:r>
            <a:r>
              <a:rPr lang="nl-NL" dirty="0">
                <a:solidFill>
                  <a:prstClr val="black"/>
                </a:solidFill>
                <a:latin typeface="Arial" panose="020B0604020202020204" pitchFamily="34" charset="0"/>
                <a:cs typeface="Arial" panose="020B0604020202020204" pitchFamily="34" charset="0"/>
              </a:rPr>
              <a:t>pnt. of meer</a:t>
            </a:r>
            <a:r>
              <a:rPr lang="nl-NL" dirty="0" smtClean="0">
                <a:solidFill>
                  <a:prstClr val="black"/>
                </a:solidFill>
                <a:latin typeface="Arial" panose="020B0604020202020204" pitchFamily="34" charset="0"/>
                <a:cs typeface="Arial" panose="020B0604020202020204" pitchFamily="34" charset="0"/>
              </a:rPr>
              <a:t>.</a:t>
            </a:r>
            <a:r>
              <a:rPr lang="nl-NL" dirty="0">
                <a:latin typeface="Arial" panose="020B0604020202020204" pitchFamily="34" charset="0"/>
                <a:cs typeface="Arial" panose="020B0604020202020204" pitchFamily="34" charset="0"/>
              </a:rPr>
              <a:t> </a:t>
            </a:r>
          </a:p>
          <a:p>
            <a:endParaRPr lang="nl-NL" dirty="0"/>
          </a:p>
        </p:txBody>
      </p:sp>
    </p:spTree>
    <p:extLst>
      <p:ext uri="{BB962C8B-B14F-4D97-AF65-F5344CB8AC3E}">
        <p14:creationId xmlns:p14="http://schemas.microsoft.com/office/powerpoint/2010/main" val="195216816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ndertitel 2"/>
          <p:cNvSpPr>
            <a:spLocks noGrp="1"/>
          </p:cNvSpPr>
          <p:nvPr>
            <p:ph type="subTitle" idx="1"/>
          </p:nvPr>
        </p:nvSpPr>
        <p:spPr>
          <a:xfrm>
            <a:off x="971550" y="1085850"/>
            <a:ext cx="10591800" cy="5029200"/>
          </a:xfrm>
        </p:spPr>
        <p:txBody>
          <a:bodyPr>
            <a:normAutofit fontScale="92500" lnSpcReduction="20000"/>
          </a:bodyPr>
          <a:lstStyle/>
          <a:p>
            <a:pPr marL="342900" lvl="0" indent="-342900" algn="l">
              <a:buFontTx/>
              <a:buChar char="-"/>
            </a:pPr>
            <a:r>
              <a:rPr lang="nl-NL" sz="2400" dirty="0">
                <a:solidFill>
                  <a:prstClr val="black"/>
                </a:solidFill>
                <a:latin typeface="Arial" panose="020B0604020202020204" pitchFamily="34" charset="0"/>
                <a:cs typeface="Arial" panose="020B0604020202020204" pitchFamily="34" charset="0"/>
              </a:rPr>
              <a:t>H</a:t>
            </a:r>
            <a:r>
              <a:rPr lang="nl-NL" sz="2400" dirty="0" smtClean="0">
                <a:solidFill>
                  <a:prstClr val="black"/>
                </a:solidFill>
                <a:latin typeface="Arial" panose="020B0604020202020204" pitchFamily="34" charset="0"/>
                <a:cs typeface="Arial" panose="020B0604020202020204" pitchFamily="34" charset="0"/>
              </a:rPr>
              <a:t>et </a:t>
            </a:r>
            <a:r>
              <a:rPr lang="nl-NL" sz="2400" dirty="0">
                <a:solidFill>
                  <a:prstClr val="black"/>
                </a:solidFill>
                <a:latin typeface="Arial" panose="020B0604020202020204" pitchFamily="34" charset="0"/>
                <a:cs typeface="Arial" panose="020B0604020202020204" pitchFamily="34" charset="0"/>
              </a:rPr>
              <a:t>project heeft als doel bij te dragen aan minimaal drie van de onderstaande thema’s, waaronder in ieder geval het eerste thema:</a:t>
            </a:r>
          </a:p>
          <a:p>
            <a:pPr lvl="0" algn="l"/>
            <a:r>
              <a:rPr lang="nl-NL" sz="2400" dirty="0">
                <a:solidFill>
                  <a:prstClr val="black"/>
                </a:solidFill>
                <a:latin typeface="Arial" panose="020B0604020202020204" pitchFamily="34" charset="0"/>
                <a:cs typeface="Arial" panose="020B0604020202020204" pitchFamily="34" charset="0"/>
              </a:rPr>
              <a:t>	1°. </a:t>
            </a:r>
            <a:r>
              <a:rPr lang="nl-NL" sz="2400" dirty="0" smtClean="0">
                <a:solidFill>
                  <a:prstClr val="black"/>
                </a:solidFill>
                <a:latin typeface="Arial" panose="020B0604020202020204" pitchFamily="34" charset="0"/>
                <a:cs typeface="Arial" panose="020B0604020202020204" pitchFamily="34" charset="0"/>
              </a:rPr>
              <a:t>verschuiving </a:t>
            </a:r>
            <a:r>
              <a:rPr lang="nl-NL" sz="2400" dirty="0">
                <a:solidFill>
                  <a:prstClr val="black"/>
                </a:solidFill>
                <a:latin typeface="Arial" panose="020B0604020202020204" pitchFamily="34" charset="0"/>
                <a:cs typeface="Arial" panose="020B0604020202020204" pitchFamily="34" charset="0"/>
              </a:rPr>
              <a:t>van de bestaande kostenreductiestrategie naar een </a:t>
            </a:r>
            <a:r>
              <a:rPr lang="nl-NL" sz="2400" dirty="0" smtClean="0">
                <a:solidFill>
                  <a:prstClr val="black"/>
                </a:solidFill>
                <a:latin typeface="Arial" panose="020B0604020202020204" pitchFamily="34" charset="0"/>
                <a:cs typeface="Arial" panose="020B0604020202020204" pitchFamily="34" charset="0"/>
              </a:rPr>
              <a:t>	meerwaardestrategie </a:t>
            </a:r>
            <a:r>
              <a:rPr lang="nl-NL" sz="2400" dirty="0">
                <a:solidFill>
                  <a:prstClr val="black"/>
                </a:solidFill>
                <a:latin typeface="Arial" panose="020B0604020202020204" pitchFamily="34" charset="0"/>
                <a:cs typeface="Arial" panose="020B0604020202020204" pitchFamily="34" charset="0"/>
              </a:rPr>
              <a:t>door middel van marktconcepten en verdienmodellen </a:t>
            </a:r>
            <a:r>
              <a:rPr lang="nl-NL" sz="2400" dirty="0" smtClean="0">
                <a:solidFill>
                  <a:prstClr val="black"/>
                </a:solidFill>
                <a:latin typeface="Arial" panose="020B0604020202020204" pitchFamily="34" charset="0"/>
                <a:cs typeface="Arial" panose="020B0604020202020204" pitchFamily="34" charset="0"/>
              </a:rPr>
              <a:t>	waarbij </a:t>
            </a:r>
            <a:r>
              <a:rPr lang="nl-NL" sz="2400" dirty="0">
                <a:solidFill>
                  <a:prstClr val="black"/>
                </a:solidFill>
                <a:latin typeface="Arial" panose="020B0604020202020204" pitchFamily="34" charset="0"/>
                <a:cs typeface="Arial" panose="020B0604020202020204" pitchFamily="34" charset="0"/>
              </a:rPr>
              <a:t>verbeterde </a:t>
            </a:r>
            <a:r>
              <a:rPr lang="nl-NL" sz="2400" dirty="0" smtClean="0">
                <a:solidFill>
                  <a:prstClr val="black"/>
                </a:solidFill>
                <a:latin typeface="Arial" panose="020B0604020202020204" pitchFamily="34" charset="0"/>
                <a:cs typeface="Arial" panose="020B0604020202020204" pitchFamily="34" charset="0"/>
              </a:rPr>
              <a:t>duurzaamheidsprestaties </a:t>
            </a:r>
            <a:r>
              <a:rPr lang="nl-NL" sz="2400" dirty="0">
                <a:solidFill>
                  <a:prstClr val="black"/>
                </a:solidFill>
                <a:latin typeface="Arial" panose="020B0604020202020204" pitchFamily="34" charset="0"/>
                <a:cs typeface="Arial" panose="020B0604020202020204" pitchFamily="34" charset="0"/>
              </a:rPr>
              <a:t>op het vlak van ecologie, </a:t>
            </a:r>
            <a:r>
              <a:rPr lang="nl-NL" sz="2400" dirty="0" smtClean="0">
                <a:solidFill>
                  <a:prstClr val="black"/>
                </a:solidFill>
                <a:latin typeface="Arial" panose="020B0604020202020204" pitchFamily="34" charset="0"/>
                <a:cs typeface="Arial" panose="020B0604020202020204" pitchFamily="34" charset="0"/>
              </a:rPr>
              <a:t>	maatschappij </a:t>
            </a:r>
            <a:r>
              <a:rPr lang="nl-NL" sz="2400" dirty="0">
                <a:solidFill>
                  <a:prstClr val="black"/>
                </a:solidFill>
                <a:latin typeface="Arial" panose="020B0604020202020204" pitchFamily="34" charset="0"/>
                <a:cs typeface="Arial" panose="020B0604020202020204" pitchFamily="34" charset="0"/>
              </a:rPr>
              <a:t>en economie </a:t>
            </a:r>
            <a:r>
              <a:rPr lang="nl-NL" sz="2400" dirty="0" smtClean="0">
                <a:solidFill>
                  <a:prstClr val="black"/>
                </a:solidFill>
                <a:latin typeface="Arial" panose="020B0604020202020204" pitchFamily="34" charset="0"/>
                <a:cs typeface="Arial" panose="020B0604020202020204" pitchFamily="34" charset="0"/>
              </a:rPr>
              <a:t>integraal </a:t>
            </a:r>
            <a:r>
              <a:rPr lang="nl-NL" sz="2400" dirty="0">
                <a:solidFill>
                  <a:prstClr val="black"/>
                </a:solidFill>
                <a:latin typeface="Arial" panose="020B0604020202020204" pitchFamily="34" charset="0"/>
                <a:cs typeface="Arial" panose="020B0604020202020204" pitchFamily="34" charset="0"/>
              </a:rPr>
              <a:t>onderdeelvormen van de productie, </a:t>
            </a:r>
            <a:r>
              <a:rPr lang="nl-NL" sz="2400" dirty="0" smtClean="0">
                <a:solidFill>
                  <a:prstClr val="black"/>
                </a:solidFill>
                <a:latin typeface="Arial" panose="020B0604020202020204" pitchFamily="34" charset="0"/>
                <a:cs typeface="Arial" panose="020B0604020202020204" pitchFamily="34" charset="0"/>
              </a:rPr>
              <a:t>	verwerking </a:t>
            </a:r>
            <a:r>
              <a:rPr lang="nl-NL" sz="2400" dirty="0">
                <a:solidFill>
                  <a:prstClr val="black"/>
                </a:solidFill>
                <a:latin typeface="Arial" panose="020B0604020202020204" pitchFamily="34" charset="0"/>
                <a:cs typeface="Arial" panose="020B0604020202020204" pitchFamily="34" charset="0"/>
              </a:rPr>
              <a:t>en </a:t>
            </a:r>
            <a:r>
              <a:rPr lang="nl-NL" sz="2400" dirty="0" err="1" smtClean="0">
                <a:solidFill>
                  <a:prstClr val="black"/>
                </a:solidFill>
                <a:latin typeface="Arial" panose="020B0604020202020204" pitchFamily="34" charset="0"/>
                <a:cs typeface="Arial" panose="020B0604020202020204" pitchFamily="34" charset="0"/>
              </a:rPr>
              <a:t>vermarkting</a:t>
            </a:r>
            <a:r>
              <a:rPr lang="nl-NL" sz="2400" dirty="0" smtClean="0">
                <a:solidFill>
                  <a:prstClr val="black"/>
                </a:solidFill>
                <a:latin typeface="Arial" panose="020B0604020202020204" pitchFamily="34" charset="0"/>
                <a:cs typeface="Arial" panose="020B0604020202020204" pitchFamily="34" charset="0"/>
              </a:rPr>
              <a:t>;</a:t>
            </a:r>
            <a:endParaRPr lang="nl-NL" sz="2400" dirty="0">
              <a:solidFill>
                <a:prstClr val="black"/>
              </a:solidFill>
              <a:latin typeface="Arial" panose="020B0604020202020204" pitchFamily="34" charset="0"/>
              <a:cs typeface="Arial" panose="020B0604020202020204" pitchFamily="34" charset="0"/>
            </a:endParaRPr>
          </a:p>
          <a:p>
            <a:pPr lvl="0" algn="l"/>
            <a:r>
              <a:rPr lang="nl-NL" sz="2400" dirty="0">
                <a:solidFill>
                  <a:prstClr val="black"/>
                </a:solidFill>
                <a:latin typeface="Arial" panose="020B0604020202020204" pitchFamily="34" charset="0"/>
                <a:cs typeface="Arial" panose="020B0604020202020204" pitchFamily="34" charset="0"/>
              </a:rPr>
              <a:t>	2</a:t>
            </a:r>
            <a:r>
              <a:rPr lang="nl-NL" sz="2400" dirty="0" smtClean="0">
                <a:solidFill>
                  <a:prstClr val="black"/>
                </a:solidFill>
                <a:latin typeface="Arial" panose="020B0604020202020204" pitchFamily="34" charset="0"/>
                <a:cs typeface="Arial" panose="020B0604020202020204" pitchFamily="34" charset="0"/>
              </a:rPr>
              <a:t>°. beter </a:t>
            </a:r>
            <a:r>
              <a:rPr lang="nl-NL" sz="2400" dirty="0">
                <a:solidFill>
                  <a:prstClr val="black"/>
                </a:solidFill>
                <a:latin typeface="Arial" panose="020B0604020202020204" pitchFamily="34" charset="0"/>
                <a:cs typeface="Arial" panose="020B0604020202020204" pitchFamily="34" charset="0"/>
              </a:rPr>
              <a:t>beheer van productierisico’s, klimaatadaptatie, versterking van de </a:t>
            </a:r>
            <a:r>
              <a:rPr lang="nl-NL" sz="2400" dirty="0" smtClean="0">
                <a:solidFill>
                  <a:prstClr val="black"/>
                </a:solidFill>
                <a:latin typeface="Arial" panose="020B0604020202020204" pitchFamily="34" charset="0"/>
                <a:cs typeface="Arial" panose="020B0604020202020204" pitchFamily="34" charset="0"/>
              </a:rPr>
              <a:t>	positie </a:t>
            </a:r>
            <a:r>
              <a:rPr lang="nl-NL" sz="2400" dirty="0">
                <a:solidFill>
                  <a:prstClr val="black"/>
                </a:solidFill>
                <a:latin typeface="Arial" panose="020B0604020202020204" pitchFamily="34" charset="0"/>
                <a:cs typeface="Arial" panose="020B0604020202020204" pitchFamily="34" charset="0"/>
              </a:rPr>
              <a:t>van </a:t>
            </a:r>
            <a:r>
              <a:rPr lang="nl-NL" sz="2400" dirty="0" smtClean="0">
                <a:solidFill>
                  <a:prstClr val="black"/>
                </a:solidFill>
                <a:latin typeface="Arial" panose="020B0604020202020204" pitchFamily="34" charset="0"/>
                <a:cs typeface="Arial" panose="020B0604020202020204" pitchFamily="34" charset="0"/>
              </a:rPr>
              <a:t>de </a:t>
            </a:r>
            <a:r>
              <a:rPr lang="nl-NL" sz="2400" dirty="0">
                <a:solidFill>
                  <a:prstClr val="black"/>
                </a:solidFill>
                <a:latin typeface="Arial" panose="020B0604020202020204" pitchFamily="34" charset="0"/>
                <a:cs typeface="Arial" panose="020B0604020202020204" pitchFamily="34" charset="0"/>
              </a:rPr>
              <a:t>primaire producent in de handelsketen of het verminderen </a:t>
            </a:r>
            <a:r>
              <a:rPr lang="nl-NL" sz="2400" dirty="0" smtClean="0">
                <a:solidFill>
                  <a:prstClr val="black"/>
                </a:solidFill>
                <a:latin typeface="Arial" panose="020B0604020202020204" pitchFamily="34" charset="0"/>
                <a:cs typeface="Arial" panose="020B0604020202020204" pitchFamily="34" charset="0"/>
              </a:rPr>
              <a:t>	van </a:t>
            </a:r>
            <a:r>
              <a:rPr lang="nl-NL" sz="2400" dirty="0">
                <a:solidFill>
                  <a:prstClr val="black"/>
                </a:solidFill>
                <a:latin typeface="Arial" panose="020B0604020202020204" pitchFamily="34" charset="0"/>
                <a:cs typeface="Arial" panose="020B0604020202020204" pitchFamily="34" charset="0"/>
              </a:rPr>
              <a:t>marktfalen;</a:t>
            </a:r>
          </a:p>
          <a:p>
            <a:pPr lvl="0" algn="l"/>
            <a:r>
              <a:rPr lang="nl-NL" sz="2400" dirty="0">
                <a:solidFill>
                  <a:prstClr val="black"/>
                </a:solidFill>
                <a:latin typeface="Arial" panose="020B0604020202020204" pitchFamily="34" charset="0"/>
                <a:cs typeface="Arial" panose="020B0604020202020204" pitchFamily="34" charset="0"/>
              </a:rPr>
              <a:t>	3</a:t>
            </a:r>
            <a:r>
              <a:rPr lang="nl-NL" sz="2400" dirty="0" smtClean="0">
                <a:solidFill>
                  <a:prstClr val="black"/>
                </a:solidFill>
                <a:latin typeface="Arial" panose="020B0604020202020204" pitchFamily="34" charset="0"/>
                <a:cs typeface="Arial" panose="020B0604020202020204" pitchFamily="34" charset="0"/>
              </a:rPr>
              <a:t>°. maatregelen </a:t>
            </a:r>
            <a:r>
              <a:rPr lang="nl-NL" sz="2400" dirty="0">
                <a:solidFill>
                  <a:prstClr val="black"/>
                </a:solidFill>
                <a:latin typeface="Arial" panose="020B0604020202020204" pitchFamily="34" charset="0"/>
                <a:cs typeface="Arial" panose="020B0604020202020204" pitchFamily="34" charset="0"/>
              </a:rPr>
              <a:t>die leiden tot een geringer grondstoffengebruik en een meer </a:t>
            </a:r>
            <a:r>
              <a:rPr lang="nl-NL" sz="2400" dirty="0" smtClean="0">
                <a:solidFill>
                  <a:prstClr val="black"/>
                </a:solidFill>
                <a:latin typeface="Arial" panose="020B0604020202020204" pitchFamily="34" charset="0"/>
                <a:cs typeface="Arial" panose="020B0604020202020204" pitchFamily="34" charset="0"/>
              </a:rPr>
              <a:t>	gesloten kringloop</a:t>
            </a:r>
            <a:r>
              <a:rPr lang="nl-NL" sz="2400" dirty="0">
                <a:solidFill>
                  <a:prstClr val="black"/>
                </a:solidFill>
                <a:latin typeface="Arial" panose="020B0604020202020204" pitchFamily="34" charset="0"/>
                <a:cs typeface="Arial" panose="020B0604020202020204" pitchFamily="34" charset="0"/>
              </a:rPr>
              <a:t>, minder emissie van milieubelastende stoffen en </a:t>
            </a:r>
            <a:r>
              <a:rPr lang="nl-NL" sz="2400" dirty="0" smtClean="0">
                <a:solidFill>
                  <a:prstClr val="black"/>
                </a:solidFill>
                <a:latin typeface="Arial" panose="020B0604020202020204" pitchFamily="34" charset="0"/>
                <a:cs typeface="Arial" panose="020B0604020202020204" pitchFamily="34" charset="0"/>
              </a:rPr>
              <a:t>	klimaatmitigatie</a:t>
            </a:r>
            <a:r>
              <a:rPr lang="nl-NL" sz="2400" dirty="0">
                <a:solidFill>
                  <a:prstClr val="black"/>
                </a:solidFill>
                <a:latin typeface="Arial" panose="020B0604020202020204" pitchFamily="34" charset="0"/>
                <a:cs typeface="Arial" panose="020B0604020202020204" pitchFamily="34" charset="0"/>
              </a:rPr>
              <a:t>;</a:t>
            </a:r>
          </a:p>
          <a:p>
            <a:pPr lvl="0" algn="l"/>
            <a:r>
              <a:rPr lang="nl-NL" sz="2400" dirty="0">
                <a:solidFill>
                  <a:prstClr val="black"/>
                </a:solidFill>
                <a:latin typeface="Arial" panose="020B0604020202020204" pitchFamily="34" charset="0"/>
                <a:cs typeface="Arial" panose="020B0604020202020204" pitchFamily="34" charset="0"/>
              </a:rPr>
              <a:t>	4</a:t>
            </a:r>
            <a:r>
              <a:rPr lang="nl-NL" sz="2400" dirty="0" smtClean="0">
                <a:solidFill>
                  <a:prstClr val="black"/>
                </a:solidFill>
                <a:latin typeface="Arial" panose="020B0604020202020204" pitchFamily="34" charset="0"/>
                <a:cs typeface="Arial" panose="020B0604020202020204" pitchFamily="34" charset="0"/>
              </a:rPr>
              <a:t>°. verbetering </a:t>
            </a:r>
            <a:r>
              <a:rPr lang="nl-NL" sz="2400" dirty="0">
                <a:solidFill>
                  <a:prstClr val="black"/>
                </a:solidFill>
                <a:latin typeface="Arial" panose="020B0604020202020204" pitchFamily="34" charset="0"/>
                <a:cs typeface="Arial" panose="020B0604020202020204" pitchFamily="34" charset="0"/>
              </a:rPr>
              <a:t>van dierenwelzijn of diergezondheid en verminderd risico </a:t>
            </a:r>
            <a:r>
              <a:rPr lang="nl-NL" sz="2400" dirty="0" smtClean="0">
                <a:solidFill>
                  <a:prstClr val="black"/>
                </a:solidFill>
                <a:latin typeface="Arial" panose="020B0604020202020204" pitchFamily="34" charset="0"/>
                <a:cs typeface="Arial" panose="020B0604020202020204" pitchFamily="34" charset="0"/>
              </a:rPr>
              <a:t>	voor de volksgezondheid </a:t>
            </a:r>
            <a:r>
              <a:rPr lang="nl-NL" sz="2400" dirty="0">
                <a:solidFill>
                  <a:prstClr val="black"/>
                </a:solidFill>
                <a:latin typeface="Arial" panose="020B0604020202020204" pitchFamily="34" charset="0"/>
                <a:cs typeface="Arial" panose="020B0604020202020204" pitchFamily="34" charset="0"/>
              </a:rPr>
              <a:t>bij de interactie tussen mens en dier;</a:t>
            </a:r>
          </a:p>
          <a:p>
            <a:pPr lvl="0" algn="l"/>
            <a:r>
              <a:rPr lang="nl-NL" sz="2400" dirty="0">
                <a:solidFill>
                  <a:prstClr val="black"/>
                </a:solidFill>
                <a:latin typeface="Arial" panose="020B0604020202020204" pitchFamily="34" charset="0"/>
                <a:cs typeface="Arial" panose="020B0604020202020204" pitchFamily="34" charset="0"/>
              </a:rPr>
              <a:t>	5</a:t>
            </a:r>
            <a:r>
              <a:rPr lang="nl-NL" sz="2400" dirty="0" smtClean="0">
                <a:solidFill>
                  <a:prstClr val="black"/>
                </a:solidFill>
                <a:latin typeface="Arial" panose="020B0604020202020204" pitchFamily="34" charset="0"/>
                <a:cs typeface="Arial" panose="020B0604020202020204" pitchFamily="34" charset="0"/>
              </a:rPr>
              <a:t>°. behoud </a:t>
            </a:r>
            <a:r>
              <a:rPr lang="nl-NL" sz="2400" dirty="0">
                <a:solidFill>
                  <a:prstClr val="black"/>
                </a:solidFill>
                <a:latin typeface="Arial" panose="020B0604020202020204" pitchFamily="34" charset="0"/>
                <a:cs typeface="Arial" panose="020B0604020202020204" pitchFamily="34" charset="0"/>
              </a:rPr>
              <a:t>en versterking van de biodiversiteit en de </a:t>
            </a:r>
            <a:r>
              <a:rPr lang="nl-NL" sz="2400" dirty="0" smtClean="0">
                <a:solidFill>
                  <a:prstClr val="black"/>
                </a:solidFill>
                <a:latin typeface="Arial" panose="020B0604020202020204" pitchFamily="34" charset="0"/>
                <a:cs typeface="Arial" panose="020B0604020202020204" pitchFamily="34" charset="0"/>
              </a:rPr>
              <a:t>omgevingskwaliteit.</a:t>
            </a:r>
            <a:endParaRPr lang="nl-NL" sz="2400" dirty="0">
              <a:solidFill>
                <a:prstClr val="black"/>
              </a:solidFill>
              <a:latin typeface="Arial" panose="020B0604020202020204" pitchFamily="34" charset="0"/>
              <a:cs typeface="Arial" panose="020B0604020202020204" pitchFamily="34" charset="0"/>
            </a:endParaRPr>
          </a:p>
          <a:p>
            <a:endParaRPr lang="nl-NL" dirty="0" smtClean="0"/>
          </a:p>
        </p:txBody>
      </p:sp>
    </p:spTree>
    <p:extLst>
      <p:ext uri="{BB962C8B-B14F-4D97-AF65-F5344CB8AC3E}">
        <p14:creationId xmlns:p14="http://schemas.microsoft.com/office/powerpoint/2010/main" val="92512367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a:solidFill>
                  <a:srgbClr val="FF0000"/>
                </a:solidFill>
                <a:latin typeface="Arial"/>
                <a:ea typeface="ＭＳ Ｐゴシック" charset="-128"/>
                <a:cs typeface="Arial"/>
              </a:rPr>
              <a:t>Subsidiabele </a:t>
            </a:r>
            <a:r>
              <a:rPr lang="nl-NL" sz="3200" dirty="0" smtClean="0">
                <a:solidFill>
                  <a:srgbClr val="FF0000"/>
                </a:solidFill>
                <a:latin typeface="Arial"/>
                <a:ea typeface="ＭＳ Ｐゴシック" charset="-128"/>
                <a:cs typeface="Arial"/>
              </a:rPr>
              <a:t>kosten </a:t>
            </a:r>
            <a:r>
              <a:rPr lang="nl-NL" sz="2400" i="1" dirty="0">
                <a:solidFill>
                  <a:prstClr val="black"/>
                </a:solidFill>
                <a:latin typeface="Arial" panose="020B0604020202020204" pitchFamily="34" charset="0"/>
                <a:cs typeface="Arial" panose="020B0604020202020204" pitchFamily="34" charset="0"/>
              </a:rPr>
              <a:t>Art. </a:t>
            </a:r>
            <a:r>
              <a:rPr lang="nl-NL" sz="2400" i="1" dirty="0" smtClean="0">
                <a:solidFill>
                  <a:prstClr val="black"/>
                </a:solidFill>
                <a:latin typeface="Arial" panose="020B0604020202020204" pitchFamily="34" charset="0"/>
                <a:cs typeface="Arial" panose="020B0604020202020204" pitchFamily="34" charset="0"/>
              </a:rPr>
              <a:t>2.2.4</a:t>
            </a:r>
            <a:endParaRPr lang="nl-NL" dirty="0"/>
          </a:p>
        </p:txBody>
      </p:sp>
      <p:sp>
        <p:nvSpPr>
          <p:cNvPr id="3" name="Ondertitel 2"/>
          <p:cNvSpPr>
            <a:spLocks noGrp="1"/>
          </p:cNvSpPr>
          <p:nvPr>
            <p:ph type="subTitle" idx="1"/>
          </p:nvPr>
        </p:nvSpPr>
        <p:spPr>
          <a:xfrm>
            <a:off x="1075944" y="1524914"/>
            <a:ext cx="10277856" cy="4247236"/>
          </a:xfrm>
        </p:spPr>
        <p:txBody>
          <a:bodyPr>
            <a:normAutofit fontScale="85000" lnSpcReduction="20000"/>
          </a:bodyPr>
          <a:lstStyle/>
          <a:p>
            <a:pPr algn="l"/>
            <a:r>
              <a:rPr lang="nl-NL" dirty="0" smtClean="0">
                <a:solidFill>
                  <a:schemeClr val="tx1"/>
                </a:solidFill>
                <a:latin typeface="Arial" panose="020B0604020202020204" pitchFamily="34" charset="0"/>
                <a:cs typeface="Arial" panose="020B0604020202020204" pitchFamily="34" charset="0"/>
              </a:rPr>
              <a:t>- De </a:t>
            </a:r>
            <a:r>
              <a:rPr lang="nl-NL" dirty="0">
                <a:solidFill>
                  <a:schemeClr val="tx1"/>
                </a:solidFill>
                <a:latin typeface="Arial" panose="020B0604020202020204" pitchFamily="34" charset="0"/>
                <a:cs typeface="Arial" panose="020B0604020202020204" pitchFamily="34" charset="0"/>
              </a:rPr>
              <a:t>kosten van de bouw, verbetering, verwerving of leasing van </a:t>
            </a:r>
            <a:r>
              <a:rPr lang="nl-NL" dirty="0" smtClean="0">
                <a:solidFill>
                  <a:schemeClr val="tx1"/>
                </a:solidFill>
                <a:latin typeface="Arial" panose="020B0604020202020204" pitchFamily="34" charset="0"/>
                <a:cs typeface="Arial" panose="020B0604020202020204" pitchFamily="34" charset="0"/>
              </a:rPr>
              <a:t> </a:t>
            </a:r>
          </a:p>
          <a:p>
            <a:pPr algn="l"/>
            <a:r>
              <a:rPr lang="nl-NL" dirty="0" smtClean="0">
                <a:solidFill>
                  <a:schemeClr val="tx1"/>
                </a:solidFill>
                <a:latin typeface="Arial" panose="020B0604020202020204" pitchFamily="34" charset="0"/>
                <a:cs typeface="Arial" panose="020B0604020202020204" pitchFamily="34" charset="0"/>
              </a:rPr>
              <a:t>  onroerende </a:t>
            </a:r>
            <a:r>
              <a:rPr lang="nl-NL" dirty="0">
                <a:solidFill>
                  <a:schemeClr val="tx1"/>
                </a:solidFill>
                <a:latin typeface="Arial" panose="020B0604020202020204" pitchFamily="34" charset="0"/>
                <a:cs typeface="Arial" panose="020B0604020202020204" pitchFamily="34" charset="0"/>
              </a:rPr>
              <a:t>zaken;</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koop of huurkoop van nieuwe machines en installaties tot </a:t>
            </a:r>
            <a:r>
              <a:rPr lang="nl-NL" dirty="0" smtClean="0">
                <a:solidFill>
                  <a:schemeClr val="tx1"/>
                </a:solidFill>
                <a:latin typeface="Arial" panose="020B0604020202020204" pitchFamily="34" charset="0"/>
                <a:cs typeface="Arial" panose="020B0604020202020204" pitchFamily="34" charset="0"/>
              </a:rPr>
              <a:t>  </a:t>
            </a:r>
          </a:p>
          <a:p>
            <a:pPr algn="l"/>
            <a:r>
              <a:rPr lang="nl-NL" dirty="0" smtClean="0">
                <a:solidFill>
                  <a:schemeClr val="tx1"/>
                </a:solidFill>
                <a:latin typeface="Arial" panose="020B0604020202020204" pitchFamily="34" charset="0"/>
                <a:cs typeface="Arial" panose="020B0604020202020204" pitchFamily="34" charset="0"/>
              </a:rPr>
              <a:t>  maximaal </a:t>
            </a:r>
            <a:r>
              <a:rPr lang="nl-NL" dirty="0">
                <a:solidFill>
                  <a:schemeClr val="tx1"/>
                </a:solidFill>
                <a:latin typeface="Arial" panose="020B0604020202020204" pitchFamily="34" charset="0"/>
                <a:cs typeface="Arial" panose="020B0604020202020204" pitchFamily="34" charset="0"/>
              </a:rPr>
              <a:t>de marktwaarde van de activa;</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adviseurs, architecten en ingenieurs;</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adviezen duurzaamheid op milieu en economisch gebied;</a:t>
            </a:r>
          </a:p>
          <a:p>
            <a:pPr algn="l"/>
            <a:r>
              <a:rPr lang="nl-NL" dirty="0" smtClean="0">
                <a:solidFill>
                  <a:schemeClr val="tx1"/>
                </a:solidFill>
                <a:latin typeface="Arial" panose="020B0604020202020204" pitchFamily="34" charset="0"/>
                <a:cs typeface="Arial" panose="020B0604020202020204" pitchFamily="34" charset="0"/>
              </a:rPr>
              <a:t>- </a:t>
            </a:r>
            <a:r>
              <a:rPr lang="nl-NL" dirty="0">
                <a:solidFill>
                  <a:schemeClr val="tx1"/>
                </a:solidFill>
                <a:latin typeface="Arial" panose="020B0604020202020204" pitchFamily="34" charset="0"/>
                <a:cs typeface="Arial" panose="020B0604020202020204" pitchFamily="34" charset="0"/>
              </a:rPr>
              <a:t>K</a:t>
            </a:r>
            <a:r>
              <a:rPr lang="nl-NL" dirty="0" smtClean="0">
                <a:solidFill>
                  <a:schemeClr val="tx1"/>
                </a:solidFill>
                <a:latin typeface="Arial" panose="020B0604020202020204" pitchFamily="34" charset="0"/>
                <a:cs typeface="Arial" panose="020B0604020202020204" pitchFamily="34" charset="0"/>
              </a:rPr>
              <a:t>osten </a:t>
            </a:r>
            <a:r>
              <a:rPr lang="nl-NL" dirty="0">
                <a:solidFill>
                  <a:schemeClr val="tx1"/>
                </a:solidFill>
                <a:latin typeface="Arial" panose="020B0604020202020204" pitchFamily="34" charset="0"/>
                <a:cs typeface="Arial" panose="020B0604020202020204" pitchFamily="34" charset="0"/>
              </a:rPr>
              <a:t>van verwerving of ontwikkeling van computersoftware;</a:t>
            </a:r>
          </a:p>
          <a:p>
            <a:pPr algn="l"/>
            <a:r>
              <a:rPr lang="nl-NL" dirty="0" smtClean="0">
                <a:solidFill>
                  <a:schemeClr val="tx1"/>
                </a:solidFill>
                <a:latin typeface="Arial" panose="020B0604020202020204" pitchFamily="34" charset="0"/>
                <a:cs typeface="Arial" panose="020B0604020202020204" pitchFamily="34" charset="0"/>
              </a:rPr>
              <a:t>- Kosten </a:t>
            </a:r>
            <a:r>
              <a:rPr lang="nl-NL" dirty="0">
                <a:solidFill>
                  <a:schemeClr val="tx1"/>
                </a:solidFill>
                <a:latin typeface="Arial" panose="020B0604020202020204" pitchFamily="34" charset="0"/>
                <a:cs typeface="Arial" panose="020B0604020202020204" pitchFamily="34" charset="0"/>
              </a:rPr>
              <a:t>van verwerving van octrooien, licenties, auteursrechten en </a:t>
            </a:r>
            <a:endParaRPr lang="nl-NL" dirty="0" smtClean="0">
              <a:solidFill>
                <a:schemeClr val="tx1"/>
              </a:solidFill>
              <a:latin typeface="Arial" panose="020B0604020202020204" pitchFamily="34" charset="0"/>
              <a:cs typeface="Arial" panose="020B0604020202020204" pitchFamily="34" charset="0"/>
            </a:endParaRPr>
          </a:p>
          <a:p>
            <a:pPr algn="l"/>
            <a:r>
              <a:rPr lang="nl-NL" dirty="0" smtClean="0">
                <a:solidFill>
                  <a:schemeClr val="tx1"/>
                </a:solidFill>
                <a:latin typeface="Arial" panose="020B0604020202020204" pitchFamily="34" charset="0"/>
                <a:cs typeface="Arial" panose="020B0604020202020204" pitchFamily="34" charset="0"/>
              </a:rPr>
              <a:t>  merken</a:t>
            </a:r>
            <a:r>
              <a:rPr lang="nl-NL" dirty="0">
                <a:solidFill>
                  <a:schemeClr val="tx1"/>
                </a:solidFill>
                <a:latin typeface="Arial" panose="020B0604020202020204" pitchFamily="34" charset="0"/>
                <a:cs typeface="Arial" panose="020B0604020202020204" pitchFamily="34" charset="0"/>
              </a:rPr>
              <a:t>;</a:t>
            </a:r>
          </a:p>
          <a:p>
            <a:pPr algn="l"/>
            <a:r>
              <a:rPr lang="nl-NL" dirty="0" smtClean="0">
                <a:solidFill>
                  <a:schemeClr val="tx1"/>
                </a:solidFill>
                <a:latin typeface="Arial" panose="020B0604020202020204" pitchFamily="34" charset="0"/>
                <a:cs typeface="Arial" panose="020B0604020202020204" pitchFamily="34" charset="0"/>
              </a:rPr>
              <a:t>- Personeelskosten</a:t>
            </a:r>
            <a:r>
              <a:rPr lang="nl-NL" dirty="0">
                <a:solidFill>
                  <a:schemeClr val="tx1"/>
                </a:solidFill>
                <a:latin typeface="Arial" panose="020B0604020202020204" pitchFamily="34" charset="0"/>
                <a:cs typeface="Arial" panose="020B0604020202020204" pitchFamily="34" charset="0"/>
              </a:rPr>
              <a:t>;</a:t>
            </a:r>
          </a:p>
          <a:p>
            <a:pPr algn="l"/>
            <a:r>
              <a:rPr lang="nl-NL" dirty="0" smtClean="0">
                <a:solidFill>
                  <a:schemeClr val="tx1"/>
                </a:solidFill>
                <a:latin typeface="Arial" panose="020B0604020202020204" pitchFamily="34" charset="0"/>
                <a:cs typeface="Arial" panose="020B0604020202020204" pitchFamily="34" charset="0"/>
              </a:rPr>
              <a:t>- Bijdragen </a:t>
            </a:r>
            <a:r>
              <a:rPr lang="nl-NL" dirty="0">
                <a:solidFill>
                  <a:schemeClr val="tx1"/>
                </a:solidFill>
                <a:latin typeface="Arial" panose="020B0604020202020204" pitchFamily="34" charset="0"/>
                <a:cs typeface="Arial" panose="020B0604020202020204" pitchFamily="34" charset="0"/>
              </a:rPr>
              <a:t>in natura in de vorm van kosten van onbetaalde eigen </a:t>
            </a:r>
            <a:r>
              <a:rPr lang="nl-NL" dirty="0" smtClean="0">
                <a:solidFill>
                  <a:schemeClr val="tx1"/>
                </a:solidFill>
                <a:latin typeface="Arial" panose="020B0604020202020204" pitchFamily="34" charset="0"/>
                <a:cs typeface="Arial" panose="020B0604020202020204" pitchFamily="34" charset="0"/>
              </a:rPr>
              <a:t>arbeid</a:t>
            </a:r>
            <a:r>
              <a:rPr lang="nl-NL" dirty="0">
                <a:solidFill>
                  <a:schemeClr val="tx1"/>
                </a:solidFill>
                <a:latin typeface="Arial" panose="020B0604020202020204" pitchFamily="34" charset="0"/>
                <a:cs typeface="Arial" panose="020B0604020202020204" pitchFamily="34" charset="0"/>
              </a:rPr>
              <a:t>.</a:t>
            </a:r>
            <a:endParaRPr lang="nl-NL" dirty="0" smtClean="0">
              <a:solidFill>
                <a:schemeClr val="tx1"/>
              </a:solidFill>
            </a:endParaRPr>
          </a:p>
        </p:txBody>
      </p:sp>
    </p:spTree>
    <p:extLst>
      <p:ext uri="{BB962C8B-B14F-4D97-AF65-F5344CB8AC3E}">
        <p14:creationId xmlns:p14="http://schemas.microsoft.com/office/powerpoint/2010/main" val="11764765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smtClean="0">
                <a:solidFill>
                  <a:srgbClr val="FF0000"/>
                </a:solidFill>
                <a:latin typeface="Arial"/>
                <a:ea typeface="ＭＳ Ｐゴシック" charset="-128"/>
                <a:cs typeface="Arial"/>
              </a:rPr>
              <a:t>Aandachtspunten</a:t>
            </a:r>
            <a:endParaRPr lang="nl-NL" dirty="0"/>
          </a:p>
        </p:txBody>
      </p:sp>
      <p:sp>
        <p:nvSpPr>
          <p:cNvPr id="3" name="Ondertitel 2"/>
          <p:cNvSpPr>
            <a:spLocks noGrp="1"/>
          </p:cNvSpPr>
          <p:nvPr>
            <p:ph type="subTitle" idx="1"/>
          </p:nvPr>
        </p:nvSpPr>
        <p:spPr>
          <a:xfrm>
            <a:off x="1075944" y="1524914"/>
            <a:ext cx="10277856" cy="4247236"/>
          </a:xfrm>
        </p:spPr>
        <p:txBody>
          <a:bodyPr>
            <a:normAutofit/>
          </a:bodyPr>
          <a:lstStyle/>
          <a:p>
            <a:pPr marL="457200" indent="-457200" algn="l">
              <a:buFontTx/>
              <a:buChar char="-"/>
            </a:pPr>
            <a:r>
              <a:rPr lang="nl-NL" dirty="0">
                <a:solidFill>
                  <a:schemeClr val="tx1"/>
                </a:solidFill>
                <a:latin typeface="Arial" panose="020B0604020202020204" pitchFamily="34" charset="0"/>
                <a:cs typeface="Arial" panose="020B0604020202020204" pitchFamily="34" charset="0"/>
              </a:rPr>
              <a:t>N</a:t>
            </a:r>
            <a:r>
              <a:rPr lang="nl-NL" dirty="0" smtClean="0">
                <a:solidFill>
                  <a:schemeClr val="tx1"/>
                </a:solidFill>
                <a:latin typeface="Arial" panose="020B0604020202020204" pitchFamily="34" charset="0"/>
                <a:cs typeface="Arial" panose="020B0604020202020204" pitchFamily="34" charset="0"/>
              </a:rPr>
              <a:t>iet </a:t>
            </a:r>
            <a:r>
              <a:rPr lang="nl-NL" dirty="0">
                <a:solidFill>
                  <a:schemeClr val="tx1"/>
                </a:solidFill>
                <a:latin typeface="Arial" panose="020B0604020202020204" pitchFamily="34" charset="0"/>
                <a:cs typeface="Arial" panose="020B0604020202020204" pitchFamily="34" charset="0"/>
              </a:rPr>
              <a:t>starten (verplichtingen aangaan) voor het indienen van de aanvraag</a:t>
            </a:r>
          </a:p>
          <a:p>
            <a:pPr marL="457200" indent="-457200" algn="l">
              <a:buFontTx/>
              <a:buChar char="-"/>
            </a:pPr>
            <a:r>
              <a:rPr lang="nl-NL" dirty="0">
                <a:solidFill>
                  <a:schemeClr val="tx1"/>
                </a:solidFill>
                <a:latin typeface="Arial" panose="020B0604020202020204" pitchFamily="34" charset="0"/>
                <a:cs typeface="Arial" panose="020B0604020202020204" pitchFamily="34" charset="0"/>
              </a:rPr>
              <a:t>H</a:t>
            </a:r>
            <a:r>
              <a:rPr lang="nl-NL" dirty="0" smtClean="0">
                <a:solidFill>
                  <a:schemeClr val="tx1"/>
                </a:solidFill>
                <a:latin typeface="Arial" panose="020B0604020202020204" pitchFamily="34" charset="0"/>
                <a:cs typeface="Arial" panose="020B0604020202020204" pitchFamily="34" charset="0"/>
              </a:rPr>
              <a:t>et betreft investeringen in (net) uitontwikkelde machines of apparatuur, niet om de ontwikkeling zelf</a:t>
            </a:r>
          </a:p>
          <a:p>
            <a:pPr marL="457200" indent="-457200" algn="l">
              <a:buFontTx/>
              <a:buChar char="-"/>
            </a:pPr>
            <a:r>
              <a:rPr lang="en-US" dirty="0" err="1">
                <a:solidFill>
                  <a:schemeClr val="tx1"/>
                </a:solidFill>
                <a:latin typeface="Arial" panose="020B0604020202020204" pitchFamily="34" charset="0"/>
                <a:cs typeface="Arial" panose="020B0604020202020204" pitchFamily="34" charset="0"/>
              </a:rPr>
              <a:t>A</a:t>
            </a:r>
            <a:r>
              <a:rPr lang="en-US" dirty="0" err="1" smtClean="0">
                <a:solidFill>
                  <a:schemeClr val="tx1"/>
                </a:solidFill>
                <a:latin typeface="Arial" panose="020B0604020202020204" pitchFamily="34" charset="0"/>
                <a:cs typeface="Arial" panose="020B0604020202020204" pitchFamily="34" charset="0"/>
              </a:rPr>
              <a:t>lleen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landbouwers</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mogen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aanvragen</a:t>
            </a:r>
            <a:endParaRPr lang="nl-NL" dirty="0" smtClean="0">
              <a:solidFill>
                <a:schemeClr val="tx1"/>
              </a:solidFill>
              <a:latin typeface="Arial" panose="020B0604020202020204" pitchFamily="34" charset="0"/>
              <a:cs typeface="Arial" panose="020B0604020202020204" pitchFamily="34" charset="0"/>
            </a:endParaRPr>
          </a:p>
          <a:p>
            <a:pPr marL="457200" indent="-457200" algn="l">
              <a:buFontTx/>
              <a:buChar char="-"/>
            </a:pPr>
            <a:endParaRPr lang="nl-NL" dirty="0" smtClean="0">
              <a:solidFill>
                <a:schemeClr val="tx1"/>
              </a:solidFill>
            </a:endParaRPr>
          </a:p>
        </p:txBody>
      </p:sp>
    </p:spTree>
    <p:extLst>
      <p:ext uri="{BB962C8B-B14F-4D97-AF65-F5344CB8AC3E}">
        <p14:creationId xmlns:p14="http://schemas.microsoft.com/office/powerpoint/2010/main" val="2950571944"/>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33272" y="585241"/>
            <a:ext cx="9329928" cy="1470025"/>
          </a:xfrm>
        </p:spPr>
        <p:txBody>
          <a:bodyPr>
            <a:normAutofit/>
          </a:bodyPr>
          <a:lstStyle/>
          <a:p>
            <a:r>
              <a:rPr lang="nl-NL" sz="3200" dirty="0" smtClean="0">
                <a:solidFill>
                  <a:srgbClr val="FF0000"/>
                </a:solidFill>
                <a:latin typeface="Arial"/>
                <a:ea typeface="ＭＳ Ｐゴシック" charset="-128"/>
                <a:cs typeface="Arial"/>
              </a:rPr>
              <a:t>III Trainingen</a:t>
            </a:r>
            <a:r>
              <a:rPr lang="nl-NL" sz="3200" dirty="0">
                <a:solidFill>
                  <a:srgbClr val="FF0000"/>
                </a:solidFill>
                <a:latin typeface="Arial"/>
                <a:ea typeface="ＭＳ Ｐゴシック" charset="-128"/>
                <a:cs typeface="Arial"/>
              </a:rPr>
              <a:t>, workshops, ondernemingscoaching en demonstraties</a:t>
            </a:r>
            <a:endParaRPr lang="nl-NL" dirty="0"/>
          </a:p>
        </p:txBody>
      </p:sp>
      <p:sp>
        <p:nvSpPr>
          <p:cNvPr id="3" name="Ondertitel 2"/>
          <p:cNvSpPr>
            <a:spLocks noGrp="1"/>
          </p:cNvSpPr>
          <p:nvPr>
            <p:ph type="subTitle" idx="1"/>
          </p:nvPr>
        </p:nvSpPr>
        <p:spPr>
          <a:xfrm>
            <a:off x="1033272" y="1865376"/>
            <a:ext cx="10689336" cy="4334256"/>
          </a:xfrm>
        </p:spPr>
        <p:txBody>
          <a:bodyPr>
            <a:normAutofit fontScale="92500"/>
          </a:bodyPr>
          <a:lstStyle/>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Openstellingsperiode</a:t>
            </a:r>
            <a:r>
              <a:rPr lang="nl-NL" sz="2200" dirty="0">
                <a:solidFill>
                  <a:schemeClr val="tx1"/>
                </a:solidFill>
                <a:latin typeface="Arial"/>
                <a:ea typeface="ＭＳ Ｐゴシック" charset="-128"/>
                <a:cs typeface="Arial"/>
              </a:rPr>
              <a:t>: </a:t>
            </a:r>
            <a:r>
              <a:rPr lang="nl-NL" sz="2200" dirty="0" smtClean="0">
                <a:solidFill>
                  <a:schemeClr val="tx1"/>
                </a:solidFill>
                <a:latin typeface="Arial"/>
                <a:ea typeface="ＭＳ Ｐゴシック" charset="-128"/>
                <a:cs typeface="Arial"/>
              </a:rPr>
              <a:t>5 mrt t/m 16 apr 2018 17.00 uur</a:t>
            </a:r>
            <a:endParaRPr lang="nl-NL" sz="2200" dirty="0">
              <a:solidFill>
                <a:schemeClr val="tx1"/>
              </a:solidFill>
              <a:latin typeface="Arial"/>
              <a:ea typeface="ＭＳ Ｐゴシック" charset="-128"/>
              <a:cs typeface="Arial"/>
            </a:endParaRP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Budge</a:t>
            </a:r>
            <a:r>
              <a:rPr lang="nl-NL" sz="2200" dirty="0">
                <a:solidFill>
                  <a:schemeClr val="tx1"/>
                </a:solidFill>
                <a:latin typeface="Arial"/>
                <a:ea typeface="ＭＳ Ｐゴシック" charset="-128"/>
                <a:cs typeface="Arial"/>
              </a:rPr>
              <a:t>t: € </a:t>
            </a:r>
            <a:r>
              <a:rPr lang="nl-NL" sz="2200" dirty="0" smtClean="0">
                <a:solidFill>
                  <a:schemeClr val="tx1"/>
                </a:solidFill>
                <a:latin typeface="Arial"/>
                <a:ea typeface="ＭＳ Ｐゴシック" charset="-128"/>
                <a:cs typeface="Arial"/>
              </a:rPr>
              <a:t>3.580.000</a:t>
            </a:r>
            <a:r>
              <a:rPr lang="nl-NL" sz="2200" dirty="0">
                <a:solidFill>
                  <a:schemeClr val="tx1"/>
                </a:solidFill>
                <a:latin typeface="Arial"/>
                <a:ea typeface="ＭＳ Ｐゴシック" charset="-128"/>
                <a:cs typeface="Arial"/>
              </a:rPr>
              <a:t>,-</a:t>
            </a: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Subsidiepercentage</a:t>
            </a:r>
            <a:r>
              <a:rPr lang="nl-NL" sz="2200" dirty="0">
                <a:solidFill>
                  <a:schemeClr val="tx1"/>
                </a:solidFill>
                <a:latin typeface="Arial"/>
                <a:ea typeface="ＭＳ Ｐゴシック" charset="-128"/>
                <a:cs typeface="Arial"/>
              </a:rPr>
              <a:t>: 8</a:t>
            </a:r>
            <a:r>
              <a:rPr lang="nl-NL" sz="2200" dirty="0" smtClean="0">
                <a:solidFill>
                  <a:schemeClr val="tx1"/>
                </a:solidFill>
                <a:latin typeface="Arial"/>
                <a:ea typeface="ＭＳ Ｐゴシック" charset="-128"/>
                <a:cs typeface="Arial"/>
              </a:rPr>
              <a:t>0% </a:t>
            </a:r>
            <a:endParaRPr lang="nl-NL" sz="2200" dirty="0">
              <a:solidFill>
                <a:schemeClr val="tx1"/>
              </a:solidFill>
              <a:latin typeface="Arial"/>
              <a:ea typeface="ＭＳ Ｐゴシック" charset="-128"/>
              <a:cs typeface="Arial"/>
            </a:endParaRPr>
          </a:p>
          <a:p>
            <a:pPr marL="478355" lvl="0" indent="-478355" algn="l" defTabSz="609585" fontAlgn="base">
              <a:spcAft>
                <a:spcPct val="0"/>
              </a:spcAft>
              <a:buClr>
                <a:srgbClr val="404040"/>
              </a:buClr>
              <a:buFont typeface="Arial" pitchFamily="34" charset="0"/>
              <a:buChar char="–"/>
            </a:pPr>
            <a:r>
              <a:rPr lang="nl-NL" sz="2200" i="1" dirty="0" smtClean="0">
                <a:solidFill>
                  <a:schemeClr val="tx1"/>
                </a:solidFill>
                <a:latin typeface="Arial"/>
                <a:ea typeface="ＭＳ Ｐゴシック" charset="-128"/>
                <a:cs typeface="Arial"/>
              </a:rPr>
              <a:t>Min</a:t>
            </a:r>
            <a:r>
              <a:rPr lang="nl-NL" sz="2200" i="1" dirty="0">
                <a:solidFill>
                  <a:schemeClr val="tx1"/>
                </a:solidFill>
                <a:latin typeface="Arial"/>
                <a:ea typeface="ＭＳ Ｐゴシック" charset="-128"/>
                <a:cs typeface="Arial"/>
              </a:rPr>
              <a:t>. subsidie</a:t>
            </a:r>
            <a:r>
              <a:rPr lang="nl-NL" sz="2200" dirty="0">
                <a:solidFill>
                  <a:schemeClr val="tx1"/>
                </a:solidFill>
                <a:latin typeface="Arial"/>
                <a:ea typeface="ＭＳ Ｐゴシック" charset="-128"/>
                <a:cs typeface="Arial"/>
              </a:rPr>
              <a:t>: € </a:t>
            </a:r>
            <a:r>
              <a:rPr lang="nl-NL" sz="2200" dirty="0" smtClean="0">
                <a:solidFill>
                  <a:schemeClr val="tx1"/>
                </a:solidFill>
                <a:latin typeface="Arial"/>
                <a:ea typeface="ＭＳ Ｐゴシック" charset="-128"/>
                <a:cs typeface="Arial"/>
              </a:rPr>
              <a:t>100.000</a:t>
            </a:r>
            <a:r>
              <a:rPr lang="nl-NL" sz="2200" dirty="0">
                <a:solidFill>
                  <a:schemeClr val="tx1"/>
                </a:solidFill>
                <a:latin typeface="Arial"/>
                <a:ea typeface="ＭＳ Ｐゴシック" charset="-128"/>
                <a:cs typeface="Arial"/>
              </a:rPr>
              <a:t>,-</a:t>
            </a: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Max. subsidie</a:t>
            </a:r>
            <a:r>
              <a:rPr lang="nl-NL" sz="2200" dirty="0">
                <a:solidFill>
                  <a:schemeClr val="tx1"/>
                </a:solidFill>
                <a:latin typeface="Arial"/>
                <a:ea typeface="ＭＳ Ｐゴシック" charset="-128"/>
                <a:cs typeface="Arial"/>
              </a:rPr>
              <a:t>: € 500.000,-</a:t>
            </a: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Doel</a:t>
            </a:r>
            <a:r>
              <a:rPr lang="nl-NL" sz="2200" dirty="0">
                <a:solidFill>
                  <a:schemeClr val="tx1"/>
                </a:solidFill>
                <a:latin typeface="Arial"/>
                <a:ea typeface="ＭＳ Ｐゴシック" charset="-128"/>
                <a:cs typeface="Arial"/>
              </a:rPr>
              <a:t>: Kennisuitwisseling met groepen van landbouwers gericht op toekomstbestendig maken bedrijfsvoering</a:t>
            </a: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Doelgroep</a:t>
            </a:r>
            <a:r>
              <a:rPr lang="nl-NL" sz="2200" dirty="0">
                <a:solidFill>
                  <a:schemeClr val="tx1"/>
                </a:solidFill>
                <a:latin typeface="Arial"/>
                <a:ea typeface="ＭＳ Ｐゴシック" charset="-128"/>
                <a:cs typeface="Arial"/>
              </a:rPr>
              <a:t>: Rechtspersonen en ondernemingen zonder rechtspersoonlijkheid die de opleiding of andere vorm van kennisoverdracht of voorlichting leveren of samenwerkings-verbanden hiervan.</a:t>
            </a:r>
          </a:p>
          <a:p>
            <a:pPr marL="478355" lvl="0" indent="-478355" algn="l" defTabSz="609585" fontAlgn="base">
              <a:spcAft>
                <a:spcPct val="0"/>
              </a:spcAft>
              <a:buClr>
                <a:srgbClr val="404040"/>
              </a:buClr>
              <a:buFont typeface="Arial" pitchFamily="34" charset="0"/>
              <a:buChar char="–"/>
            </a:pPr>
            <a:r>
              <a:rPr lang="nl-NL" sz="2200" i="1" dirty="0">
                <a:solidFill>
                  <a:schemeClr val="tx1"/>
                </a:solidFill>
                <a:latin typeface="Arial"/>
                <a:ea typeface="ＭＳ Ｐゴシック" charset="-128"/>
                <a:cs typeface="Arial"/>
              </a:rPr>
              <a:t>Beoogde projecten</a:t>
            </a:r>
            <a:r>
              <a:rPr lang="nl-NL" sz="2200" dirty="0">
                <a:solidFill>
                  <a:schemeClr val="tx1"/>
                </a:solidFill>
                <a:latin typeface="Arial"/>
                <a:ea typeface="ＭＳ Ｐゴシック" charset="-128"/>
                <a:cs typeface="Arial"/>
              </a:rPr>
              <a:t>: bv. slimmer gebruik van data in de landbouw; toepassing van nieuwe technologie, meerjarig en met betrokkenheid van erfbetreders en aanpalende sectoren.</a:t>
            </a:r>
          </a:p>
          <a:p>
            <a:endParaRPr lang="nl-NL" dirty="0" smtClean="0">
              <a:solidFill>
                <a:schemeClr val="tx1"/>
              </a:solidFill>
            </a:endParaRPr>
          </a:p>
        </p:txBody>
      </p:sp>
    </p:spTree>
    <p:extLst>
      <p:ext uri="{BB962C8B-B14F-4D97-AF65-F5344CB8AC3E}">
        <p14:creationId xmlns:p14="http://schemas.microsoft.com/office/powerpoint/2010/main" val="1823503172"/>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66800" y="729272"/>
            <a:ext cx="10972800" cy="724942"/>
          </a:xfrm>
        </p:spPr>
        <p:txBody>
          <a:bodyPr/>
          <a:lstStyle/>
          <a:p>
            <a:r>
              <a:rPr lang="nl-NL" sz="3200" dirty="0" smtClean="0">
                <a:solidFill>
                  <a:srgbClr val="FF0000"/>
                </a:solidFill>
                <a:latin typeface="Arial"/>
                <a:ea typeface="ＭＳ Ｐゴシック" charset="-128"/>
                <a:cs typeface="Arial"/>
              </a:rPr>
              <a:t>Subsidievereisten </a:t>
            </a:r>
            <a:r>
              <a:rPr lang="nl-NL" sz="2400" i="1" dirty="0" smtClean="0">
                <a:solidFill>
                  <a:schemeClr val="tx1"/>
                </a:solidFill>
                <a:latin typeface="Arial"/>
                <a:ea typeface="ＭＳ Ｐゴシック" charset="-128"/>
                <a:cs typeface="Arial"/>
              </a:rPr>
              <a:t>Art. 2.8.3</a:t>
            </a:r>
            <a:endParaRPr lang="nl-NL" i="1" dirty="0">
              <a:solidFill>
                <a:schemeClr val="tx1"/>
              </a:solidFill>
            </a:endParaRPr>
          </a:p>
        </p:txBody>
      </p:sp>
      <p:sp>
        <p:nvSpPr>
          <p:cNvPr id="3" name="Tijdelijke aanduiding voor inhoud 2"/>
          <p:cNvSpPr>
            <a:spLocks noGrp="1"/>
          </p:cNvSpPr>
          <p:nvPr>
            <p:ph idx="1"/>
          </p:nvPr>
        </p:nvSpPr>
        <p:spPr>
          <a:xfrm>
            <a:off x="1066800" y="1454214"/>
            <a:ext cx="10744200" cy="4349080"/>
          </a:xfrm>
        </p:spPr>
        <p:txBody>
          <a:bodyPr>
            <a:normAutofit fontScale="92500" lnSpcReduction="20000"/>
          </a:bodyPr>
          <a:lstStyle/>
          <a:p>
            <a:pPr lvl="0">
              <a:buFontTx/>
              <a:buChar char="-"/>
            </a:pPr>
            <a:r>
              <a:rPr lang="nl-NL" sz="2600" dirty="0">
                <a:solidFill>
                  <a:prstClr val="black"/>
                </a:solidFill>
                <a:latin typeface="Arial" panose="020B0604020202020204" pitchFamily="34" charset="0"/>
                <a:cs typeface="Arial" panose="020B0604020202020204" pitchFamily="34" charset="0"/>
              </a:rPr>
              <a:t>Project wordt uitgevoerd in de provincie Noord-Brabant</a:t>
            </a:r>
          </a:p>
          <a:p>
            <a:pPr lvl="0">
              <a:buFontTx/>
              <a:buChar char="-"/>
            </a:pPr>
            <a:r>
              <a:rPr lang="nl-NL" sz="2600" dirty="0" smtClean="0">
                <a:solidFill>
                  <a:prstClr val="black"/>
                </a:solidFill>
                <a:latin typeface="Arial" panose="020B0604020202020204" pitchFamily="34" charset="0"/>
                <a:cs typeface="Arial" panose="020B0604020202020204" pitchFamily="34" charset="0"/>
              </a:rPr>
              <a:t>Project komt </a:t>
            </a:r>
            <a:r>
              <a:rPr lang="nl-NL" sz="2600" dirty="0">
                <a:solidFill>
                  <a:prstClr val="black"/>
                </a:solidFill>
                <a:latin typeface="Arial" panose="020B0604020202020204" pitchFamily="34" charset="0"/>
                <a:cs typeface="Arial" panose="020B0604020202020204" pitchFamily="34" charset="0"/>
              </a:rPr>
              <a:t>ten goede aan het platteland of de agrarische </a:t>
            </a:r>
            <a:r>
              <a:rPr lang="nl-NL" sz="2600" dirty="0" smtClean="0">
                <a:solidFill>
                  <a:prstClr val="black"/>
                </a:solidFill>
                <a:latin typeface="Arial" panose="020B0604020202020204" pitchFamily="34" charset="0"/>
                <a:cs typeface="Arial" panose="020B0604020202020204" pitchFamily="34" charset="0"/>
              </a:rPr>
              <a:t>sector</a:t>
            </a:r>
          </a:p>
          <a:p>
            <a:pPr>
              <a:buFontTx/>
              <a:buChar char="-"/>
            </a:pPr>
            <a:r>
              <a:rPr lang="nl-NL" sz="2600" dirty="0" smtClean="0">
                <a:solidFill>
                  <a:prstClr val="black"/>
                </a:solidFill>
                <a:latin typeface="Arial" panose="020B0604020202020204" pitchFamily="34" charset="0"/>
                <a:cs typeface="Arial" panose="020B0604020202020204" pitchFamily="34" charset="0"/>
              </a:rPr>
              <a:t>Projectplan</a:t>
            </a:r>
            <a:r>
              <a:rPr lang="nl-NL" sz="2600" dirty="0">
                <a:solidFill>
                  <a:prstClr val="black"/>
                </a:solidFill>
                <a:latin typeface="Arial" panose="020B0604020202020204" pitchFamily="34" charset="0"/>
                <a:cs typeface="Arial" panose="020B0604020202020204" pitchFamily="34" charset="0"/>
              </a:rPr>
              <a:t>, begroting en sluitende </a:t>
            </a:r>
            <a:r>
              <a:rPr lang="nl-NL" sz="2600" dirty="0" smtClean="0">
                <a:solidFill>
                  <a:prstClr val="black"/>
                </a:solidFill>
                <a:latin typeface="Arial" panose="020B0604020202020204" pitchFamily="34" charset="0"/>
                <a:cs typeface="Arial" panose="020B0604020202020204" pitchFamily="34" charset="0"/>
              </a:rPr>
              <a:t>financiering</a:t>
            </a:r>
          </a:p>
          <a:p>
            <a:pPr>
              <a:buFontTx/>
              <a:buChar char="-"/>
            </a:pPr>
            <a:r>
              <a:rPr lang="nl-NL" sz="2600" dirty="0" smtClean="0">
                <a:latin typeface="Arial" panose="020B0604020202020204" pitchFamily="34" charset="0"/>
                <a:cs typeface="Arial" panose="020B0604020202020204" pitchFamily="34" charset="0"/>
              </a:rPr>
              <a:t>De </a:t>
            </a:r>
            <a:r>
              <a:rPr lang="nl-NL" sz="2600" dirty="0">
                <a:latin typeface="Arial" panose="020B0604020202020204" pitchFamily="34" charset="0"/>
                <a:cs typeface="Arial" panose="020B0604020202020204" pitchFamily="34" charset="0"/>
              </a:rPr>
              <a:t>curricula vitae van het personeel, waaronder minimaal de aanvrager zelf of een medewerker bij de aanvrager in loondienst, dat de kennisoverdrachtsdiensten en voorlichtingsdiensten aan gaat bieden, waarbij </a:t>
            </a:r>
            <a:r>
              <a:rPr lang="nl-NL" sz="2600" dirty="0" smtClean="0">
                <a:latin typeface="Arial" panose="020B0604020202020204" pitchFamily="34" charset="0"/>
                <a:cs typeface="Arial" panose="020B0604020202020204" pitchFamily="34" charset="0"/>
              </a:rPr>
              <a:t>minimaal wordt voldaan aan: </a:t>
            </a:r>
          </a:p>
          <a:p>
            <a:pPr lvl="1">
              <a:buFontTx/>
              <a:buChar char="-"/>
            </a:pPr>
            <a:r>
              <a:rPr lang="nl-NL" sz="2000" dirty="0" smtClean="0">
                <a:latin typeface="Arial" panose="020B0604020202020204" pitchFamily="34" charset="0"/>
                <a:cs typeface="Arial" panose="020B0604020202020204" pitchFamily="34" charset="0"/>
              </a:rPr>
              <a:t>1°. </a:t>
            </a:r>
            <a:r>
              <a:rPr lang="nl-NL" sz="2600" dirty="0" smtClean="0">
                <a:latin typeface="Arial" panose="020B0604020202020204" pitchFamily="34" charset="0"/>
                <a:cs typeface="Arial" panose="020B0604020202020204" pitchFamily="34" charset="0"/>
              </a:rPr>
              <a:t>een </a:t>
            </a:r>
            <a:r>
              <a:rPr lang="nl-NL" sz="2600" dirty="0">
                <a:latin typeface="Arial" panose="020B0604020202020204" pitchFamily="34" charset="0"/>
                <a:cs typeface="Arial" panose="020B0604020202020204" pitchFamily="34" charset="0"/>
              </a:rPr>
              <a:t>afgeronde opleiding op ten minste </a:t>
            </a:r>
            <a:r>
              <a:rPr lang="nl-NL" sz="2600" dirty="0" err="1">
                <a:latin typeface="Arial" panose="020B0604020202020204" pitchFamily="34" charset="0"/>
                <a:cs typeface="Arial" panose="020B0604020202020204" pitchFamily="34" charset="0"/>
              </a:rPr>
              <a:t>HBO-niveau</a:t>
            </a:r>
            <a:r>
              <a:rPr lang="nl-NL" sz="2600" dirty="0">
                <a:latin typeface="Arial" panose="020B0604020202020204" pitchFamily="34" charset="0"/>
                <a:cs typeface="Arial" panose="020B0604020202020204" pitchFamily="34" charset="0"/>
              </a:rPr>
              <a:t>;</a:t>
            </a:r>
          </a:p>
          <a:p>
            <a:pPr lvl="1">
              <a:buFontTx/>
              <a:buChar char="-"/>
            </a:pPr>
            <a:r>
              <a:rPr lang="nl-NL" sz="2000" dirty="0">
                <a:latin typeface="Arial" panose="020B0604020202020204" pitchFamily="34" charset="0"/>
                <a:cs typeface="Arial" panose="020B0604020202020204" pitchFamily="34" charset="0"/>
              </a:rPr>
              <a:t>2</a:t>
            </a:r>
            <a:r>
              <a:rPr lang="nl-NL" sz="2000" dirty="0" smtClean="0">
                <a:latin typeface="Arial" panose="020B0604020202020204" pitchFamily="34" charset="0"/>
                <a:cs typeface="Arial" panose="020B0604020202020204" pitchFamily="34" charset="0"/>
              </a:rPr>
              <a:t>°. </a:t>
            </a:r>
            <a:r>
              <a:rPr lang="nl-NL" sz="2600" dirty="0" smtClean="0">
                <a:latin typeface="Arial" panose="020B0604020202020204" pitchFamily="34" charset="0"/>
                <a:cs typeface="Arial" panose="020B0604020202020204" pitchFamily="34" charset="0"/>
              </a:rPr>
              <a:t>ervaring </a:t>
            </a:r>
            <a:r>
              <a:rPr lang="nl-NL" sz="2600" dirty="0">
                <a:latin typeface="Arial" panose="020B0604020202020204" pitchFamily="34" charset="0"/>
                <a:cs typeface="Arial" panose="020B0604020202020204" pitchFamily="34" charset="0"/>
              </a:rPr>
              <a:t>met het trainen of coachen van groepen landbouwers</a:t>
            </a:r>
            <a:r>
              <a:rPr lang="nl-NL" sz="2600" dirty="0" smtClean="0">
                <a:latin typeface="Arial" panose="020B0604020202020204" pitchFamily="34" charset="0"/>
                <a:cs typeface="Arial" panose="020B0604020202020204" pitchFamily="34" charset="0"/>
              </a:rPr>
              <a:t>;</a:t>
            </a:r>
          </a:p>
          <a:p>
            <a:pPr lvl="1">
              <a:buFontTx/>
              <a:buChar char="-"/>
            </a:pPr>
            <a:r>
              <a:rPr lang="nl-NL" sz="2000" dirty="0" smtClean="0">
                <a:latin typeface="Arial" panose="020B0604020202020204" pitchFamily="34" charset="0"/>
                <a:cs typeface="Arial" panose="020B0604020202020204" pitchFamily="34" charset="0"/>
              </a:rPr>
              <a:t>3°. </a:t>
            </a:r>
            <a:r>
              <a:rPr lang="nl-NL" sz="2600" dirty="0" smtClean="0">
                <a:latin typeface="Arial" panose="020B0604020202020204" pitchFamily="34" charset="0"/>
                <a:cs typeface="Arial" panose="020B0604020202020204" pitchFamily="34" charset="0"/>
              </a:rPr>
              <a:t>relevante </a:t>
            </a:r>
            <a:r>
              <a:rPr lang="nl-NL" sz="2600" dirty="0">
                <a:latin typeface="Arial" panose="020B0604020202020204" pitchFamily="34" charset="0"/>
                <a:cs typeface="Arial" panose="020B0604020202020204" pitchFamily="34" charset="0"/>
              </a:rPr>
              <a:t>werkervaring binnen drie jaar voorafgaand aan de datum van de aanvraag</a:t>
            </a:r>
            <a:r>
              <a:rPr lang="nl-NL" sz="2600" dirty="0" smtClean="0">
                <a:latin typeface="Arial" panose="020B0604020202020204" pitchFamily="34" charset="0"/>
                <a:cs typeface="Arial" panose="020B0604020202020204" pitchFamily="34" charset="0"/>
              </a:rPr>
              <a:t>.</a:t>
            </a:r>
          </a:p>
          <a:p>
            <a:pPr>
              <a:buFontTx/>
              <a:buChar char="-"/>
            </a:pPr>
            <a:r>
              <a:rPr lang="nl-NL" sz="2600" dirty="0" smtClean="0">
                <a:solidFill>
                  <a:prstClr val="black"/>
                </a:solidFill>
                <a:latin typeface="Arial" panose="020B0604020202020204" pitchFamily="34" charset="0"/>
                <a:cs typeface="Arial" panose="020B0604020202020204" pitchFamily="34" charset="0"/>
              </a:rPr>
              <a:t>Het </a:t>
            </a:r>
            <a:r>
              <a:rPr lang="nl-NL" sz="2600" dirty="0">
                <a:solidFill>
                  <a:prstClr val="black"/>
                </a:solidFill>
                <a:latin typeface="Arial" panose="020B0604020202020204" pitchFamily="34" charset="0"/>
                <a:cs typeface="Arial" panose="020B0604020202020204" pitchFamily="34" charset="0"/>
              </a:rPr>
              <a:t>project scoort bij de afweging op de </a:t>
            </a:r>
            <a:r>
              <a:rPr lang="nl-NL" sz="2600" dirty="0" smtClean="0">
                <a:solidFill>
                  <a:prstClr val="black"/>
                </a:solidFill>
                <a:latin typeface="Arial" panose="020B0604020202020204" pitchFamily="34" charset="0"/>
                <a:cs typeface="Arial" panose="020B0604020202020204" pitchFamily="34" charset="0"/>
              </a:rPr>
              <a:t>selectiecriteria 21 </a:t>
            </a:r>
            <a:r>
              <a:rPr lang="nl-NL" sz="2600" dirty="0">
                <a:solidFill>
                  <a:prstClr val="black"/>
                </a:solidFill>
                <a:latin typeface="Arial" panose="020B0604020202020204" pitchFamily="34" charset="0"/>
                <a:cs typeface="Arial" panose="020B0604020202020204" pitchFamily="34" charset="0"/>
              </a:rPr>
              <a:t>pnt. of </a:t>
            </a:r>
            <a:r>
              <a:rPr lang="nl-NL" sz="2600" dirty="0" smtClean="0">
                <a:solidFill>
                  <a:prstClr val="black"/>
                </a:solidFill>
                <a:latin typeface="Arial" panose="020B0604020202020204" pitchFamily="34" charset="0"/>
                <a:cs typeface="Arial" panose="020B0604020202020204" pitchFamily="34" charset="0"/>
              </a:rPr>
              <a:t>meer.</a:t>
            </a:r>
            <a:endParaRPr lang="nl-NL" sz="2600" dirty="0"/>
          </a:p>
        </p:txBody>
      </p:sp>
    </p:spTree>
    <p:extLst>
      <p:ext uri="{BB962C8B-B14F-4D97-AF65-F5344CB8AC3E}">
        <p14:creationId xmlns:p14="http://schemas.microsoft.com/office/powerpoint/2010/main" val="105974051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ndertitel 2"/>
          <p:cNvSpPr>
            <a:spLocks noGrp="1"/>
          </p:cNvSpPr>
          <p:nvPr>
            <p:ph type="subTitle" idx="1"/>
          </p:nvPr>
        </p:nvSpPr>
        <p:spPr>
          <a:xfrm>
            <a:off x="781050" y="1028700"/>
            <a:ext cx="10725150" cy="5029200"/>
          </a:xfrm>
        </p:spPr>
        <p:txBody>
          <a:bodyPr>
            <a:normAutofit fontScale="77500" lnSpcReduction="20000"/>
          </a:bodyPr>
          <a:lstStyle/>
          <a:p>
            <a:pPr marL="342900" lvl="0" indent="-342900" algn="l">
              <a:buFontTx/>
              <a:buChar char="-"/>
            </a:pPr>
            <a:r>
              <a:rPr lang="nl-NL" dirty="0">
                <a:solidFill>
                  <a:prstClr val="black"/>
                </a:solidFill>
                <a:latin typeface="Arial" panose="020B0604020202020204" pitchFamily="34" charset="0"/>
                <a:cs typeface="Arial" panose="020B0604020202020204" pitchFamily="34" charset="0"/>
              </a:rPr>
              <a:t>H</a:t>
            </a:r>
            <a:r>
              <a:rPr lang="nl-NL" dirty="0" smtClean="0">
                <a:solidFill>
                  <a:prstClr val="black"/>
                </a:solidFill>
                <a:latin typeface="Arial" panose="020B0604020202020204" pitchFamily="34" charset="0"/>
                <a:cs typeface="Arial" panose="020B0604020202020204" pitchFamily="34" charset="0"/>
              </a:rPr>
              <a:t>et </a:t>
            </a:r>
            <a:r>
              <a:rPr lang="nl-NL" dirty="0">
                <a:solidFill>
                  <a:prstClr val="black"/>
                </a:solidFill>
                <a:latin typeface="Arial" panose="020B0604020202020204" pitchFamily="34" charset="0"/>
                <a:cs typeface="Arial" panose="020B0604020202020204" pitchFamily="34" charset="0"/>
              </a:rPr>
              <a:t>project heeft als doel </a:t>
            </a:r>
            <a:r>
              <a:rPr lang="nl-NL" dirty="0" smtClean="0">
                <a:solidFill>
                  <a:prstClr val="black"/>
                </a:solidFill>
                <a:latin typeface="Arial" panose="020B0604020202020204" pitchFamily="34" charset="0"/>
                <a:cs typeface="Arial" panose="020B0604020202020204" pitchFamily="34" charset="0"/>
              </a:rPr>
              <a:t>het informeren over innovaties of modernisering en de toepassing van de opgedane kennis te bevorderen met betrekking tot </a:t>
            </a:r>
            <a:r>
              <a:rPr lang="nl-NL" dirty="0">
                <a:solidFill>
                  <a:prstClr val="black"/>
                </a:solidFill>
                <a:latin typeface="Arial" panose="020B0604020202020204" pitchFamily="34" charset="0"/>
                <a:cs typeface="Arial" panose="020B0604020202020204" pitchFamily="34" charset="0"/>
              </a:rPr>
              <a:t> </a:t>
            </a:r>
            <a:r>
              <a:rPr lang="nl-NL" dirty="0" smtClean="0">
                <a:solidFill>
                  <a:prstClr val="black"/>
                </a:solidFill>
                <a:latin typeface="Arial" panose="020B0604020202020204" pitchFamily="34" charset="0"/>
                <a:cs typeface="Arial" panose="020B0604020202020204" pitchFamily="34" charset="0"/>
              </a:rPr>
              <a:t>minimaal drie </a:t>
            </a:r>
            <a:r>
              <a:rPr lang="nl-NL" dirty="0">
                <a:solidFill>
                  <a:prstClr val="black"/>
                </a:solidFill>
                <a:latin typeface="Arial" panose="020B0604020202020204" pitchFamily="34" charset="0"/>
                <a:cs typeface="Arial" panose="020B0604020202020204" pitchFamily="34" charset="0"/>
              </a:rPr>
              <a:t>van de onderstaande thema’s, waaronder in ieder geval het eerste thema:</a:t>
            </a:r>
          </a:p>
          <a:p>
            <a:pPr algn="l"/>
            <a:r>
              <a:rPr lang="nl-NL" dirty="0" smtClean="0">
                <a:solidFill>
                  <a:prstClr val="black"/>
                </a:solidFill>
                <a:latin typeface="Arial" panose="020B0604020202020204" pitchFamily="34" charset="0"/>
                <a:cs typeface="Arial" panose="020B0604020202020204" pitchFamily="34" charset="0"/>
              </a:rPr>
              <a:t>	</a:t>
            </a:r>
            <a:r>
              <a:rPr lang="nl-NL" dirty="0">
                <a:solidFill>
                  <a:prstClr val="black"/>
                </a:solidFill>
                <a:latin typeface="Arial" panose="020B0604020202020204" pitchFamily="34" charset="0"/>
                <a:cs typeface="Arial" panose="020B0604020202020204" pitchFamily="34" charset="0"/>
              </a:rPr>
              <a:t>1°. verschuiving van de bestaande kostenreductiestrategie naar een 	meerwaardestrategie door middel van marktconcepten en verdienmodellen 	waarbij verbeterde duurzaamheidsprestaties op het vlak van ecologie, 	maatschappij en economie </a:t>
            </a:r>
            <a:r>
              <a:rPr lang="nl-NL" dirty="0" smtClean="0">
                <a:solidFill>
                  <a:prstClr val="black"/>
                </a:solidFill>
                <a:latin typeface="Arial" panose="020B0604020202020204" pitchFamily="34" charset="0"/>
                <a:cs typeface="Arial" panose="020B0604020202020204" pitchFamily="34" charset="0"/>
              </a:rPr>
              <a:t>integraal </a:t>
            </a:r>
            <a:r>
              <a:rPr lang="nl-NL" dirty="0">
                <a:solidFill>
                  <a:prstClr val="black"/>
                </a:solidFill>
                <a:latin typeface="Arial" panose="020B0604020202020204" pitchFamily="34" charset="0"/>
                <a:cs typeface="Arial" panose="020B0604020202020204" pitchFamily="34" charset="0"/>
              </a:rPr>
              <a:t>onderdeelvormen van de productie, 	verwerking en </a:t>
            </a:r>
            <a:r>
              <a:rPr lang="nl-NL" dirty="0" err="1">
                <a:solidFill>
                  <a:prstClr val="black"/>
                </a:solidFill>
                <a:latin typeface="Arial" panose="020B0604020202020204" pitchFamily="34" charset="0"/>
                <a:cs typeface="Arial" panose="020B0604020202020204" pitchFamily="34" charset="0"/>
              </a:rPr>
              <a:t>vermarkting</a:t>
            </a:r>
            <a:r>
              <a:rPr lang="nl-NL" dirty="0">
                <a:solidFill>
                  <a:prstClr val="black"/>
                </a:solidFill>
                <a:latin typeface="Arial" panose="020B0604020202020204" pitchFamily="34" charset="0"/>
                <a:cs typeface="Arial" panose="020B0604020202020204" pitchFamily="34" charset="0"/>
              </a:rPr>
              <a:t>;</a:t>
            </a:r>
          </a:p>
          <a:p>
            <a:pPr lvl="0" algn="l"/>
            <a:r>
              <a:rPr lang="nl-NL" dirty="0">
                <a:solidFill>
                  <a:prstClr val="black"/>
                </a:solidFill>
                <a:latin typeface="Arial" panose="020B0604020202020204" pitchFamily="34" charset="0"/>
                <a:cs typeface="Arial" panose="020B0604020202020204" pitchFamily="34" charset="0"/>
              </a:rPr>
              <a:t>	2°.beter beheer van productierisico’s, klimaatadaptatie, versterking van de </a:t>
            </a:r>
            <a:r>
              <a:rPr lang="nl-NL" dirty="0" smtClean="0">
                <a:solidFill>
                  <a:prstClr val="black"/>
                </a:solidFill>
                <a:latin typeface="Arial" panose="020B0604020202020204" pitchFamily="34" charset="0"/>
                <a:cs typeface="Arial" panose="020B0604020202020204" pitchFamily="34" charset="0"/>
              </a:rPr>
              <a:t>	positie </a:t>
            </a:r>
            <a:r>
              <a:rPr lang="nl-NL" dirty="0">
                <a:solidFill>
                  <a:prstClr val="black"/>
                </a:solidFill>
                <a:latin typeface="Arial" panose="020B0604020202020204" pitchFamily="34" charset="0"/>
                <a:cs typeface="Arial" panose="020B0604020202020204" pitchFamily="34" charset="0"/>
              </a:rPr>
              <a:t>van </a:t>
            </a:r>
            <a:r>
              <a:rPr lang="nl-NL" dirty="0" smtClean="0">
                <a:solidFill>
                  <a:prstClr val="black"/>
                </a:solidFill>
                <a:latin typeface="Arial" panose="020B0604020202020204" pitchFamily="34" charset="0"/>
                <a:cs typeface="Arial" panose="020B0604020202020204" pitchFamily="34" charset="0"/>
              </a:rPr>
              <a:t>de </a:t>
            </a:r>
            <a:r>
              <a:rPr lang="nl-NL" dirty="0">
                <a:solidFill>
                  <a:prstClr val="black"/>
                </a:solidFill>
                <a:latin typeface="Arial" panose="020B0604020202020204" pitchFamily="34" charset="0"/>
                <a:cs typeface="Arial" panose="020B0604020202020204" pitchFamily="34" charset="0"/>
              </a:rPr>
              <a:t>primaire producent in de handelsketen of het verminderen </a:t>
            </a:r>
            <a:r>
              <a:rPr lang="nl-NL" dirty="0" smtClean="0">
                <a:solidFill>
                  <a:prstClr val="black"/>
                </a:solidFill>
                <a:latin typeface="Arial" panose="020B0604020202020204" pitchFamily="34" charset="0"/>
                <a:cs typeface="Arial" panose="020B0604020202020204" pitchFamily="34" charset="0"/>
              </a:rPr>
              <a:t>	van 	</a:t>
            </a:r>
            <a:r>
              <a:rPr lang="nl-NL" dirty="0" err="1" smtClean="0">
                <a:solidFill>
                  <a:prstClr val="black"/>
                </a:solidFill>
                <a:latin typeface="Arial" panose="020B0604020202020204" pitchFamily="34" charset="0"/>
                <a:cs typeface="Arial" panose="020B0604020202020204" pitchFamily="34" charset="0"/>
              </a:rPr>
              <a:t>marktfalen</a:t>
            </a:r>
            <a:r>
              <a:rPr lang="nl-NL" dirty="0">
                <a:solidFill>
                  <a:prstClr val="black"/>
                </a:solidFill>
                <a:latin typeface="Arial" panose="020B0604020202020204" pitchFamily="34" charset="0"/>
                <a:cs typeface="Arial" panose="020B0604020202020204" pitchFamily="34" charset="0"/>
              </a:rPr>
              <a:t>;</a:t>
            </a:r>
          </a:p>
          <a:p>
            <a:pPr lvl="0" algn="l"/>
            <a:r>
              <a:rPr lang="nl-NL" dirty="0">
                <a:solidFill>
                  <a:prstClr val="black"/>
                </a:solidFill>
                <a:latin typeface="Arial" panose="020B0604020202020204" pitchFamily="34" charset="0"/>
                <a:cs typeface="Arial" panose="020B0604020202020204" pitchFamily="34" charset="0"/>
              </a:rPr>
              <a:t>	3°.maatregelen die leiden tot een geringer grondstoffengebruik en een meer </a:t>
            </a:r>
            <a:r>
              <a:rPr lang="nl-NL" dirty="0" smtClean="0">
                <a:solidFill>
                  <a:prstClr val="black"/>
                </a:solidFill>
                <a:latin typeface="Arial" panose="020B0604020202020204" pitchFamily="34" charset="0"/>
                <a:cs typeface="Arial" panose="020B0604020202020204" pitchFamily="34" charset="0"/>
              </a:rPr>
              <a:t>	gesloten kringloop</a:t>
            </a:r>
            <a:r>
              <a:rPr lang="nl-NL" dirty="0">
                <a:solidFill>
                  <a:prstClr val="black"/>
                </a:solidFill>
                <a:latin typeface="Arial" panose="020B0604020202020204" pitchFamily="34" charset="0"/>
                <a:cs typeface="Arial" panose="020B0604020202020204" pitchFamily="34" charset="0"/>
              </a:rPr>
              <a:t>, minder emissie van milieubelastende stoffen en </a:t>
            </a:r>
            <a:r>
              <a:rPr lang="nl-NL" dirty="0" smtClean="0">
                <a:solidFill>
                  <a:prstClr val="black"/>
                </a:solidFill>
                <a:latin typeface="Arial" panose="020B0604020202020204" pitchFamily="34" charset="0"/>
                <a:cs typeface="Arial" panose="020B0604020202020204" pitchFamily="34" charset="0"/>
              </a:rPr>
              <a:t>	klimaatmitigatie</a:t>
            </a:r>
            <a:r>
              <a:rPr lang="nl-NL" dirty="0">
                <a:solidFill>
                  <a:prstClr val="black"/>
                </a:solidFill>
                <a:latin typeface="Arial" panose="020B0604020202020204" pitchFamily="34" charset="0"/>
                <a:cs typeface="Arial" panose="020B0604020202020204" pitchFamily="34" charset="0"/>
              </a:rPr>
              <a:t>;</a:t>
            </a:r>
          </a:p>
          <a:p>
            <a:pPr lvl="0" algn="l"/>
            <a:r>
              <a:rPr lang="nl-NL" dirty="0">
                <a:solidFill>
                  <a:prstClr val="black"/>
                </a:solidFill>
                <a:latin typeface="Arial" panose="020B0604020202020204" pitchFamily="34" charset="0"/>
                <a:cs typeface="Arial" panose="020B0604020202020204" pitchFamily="34" charset="0"/>
              </a:rPr>
              <a:t>	4°.verbetering van dierenwelzijn of diergezondheid en verminderd risico voor </a:t>
            </a:r>
            <a:r>
              <a:rPr lang="nl-NL" dirty="0" smtClean="0">
                <a:solidFill>
                  <a:prstClr val="black"/>
                </a:solidFill>
                <a:latin typeface="Arial" panose="020B0604020202020204" pitchFamily="34" charset="0"/>
                <a:cs typeface="Arial" panose="020B0604020202020204" pitchFamily="34" charset="0"/>
              </a:rPr>
              <a:t>	de volksgezondheid </a:t>
            </a:r>
            <a:r>
              <a:rPr lang="nl-NL" dirty="0">
                <a:solidFill>
                  <a:prstClr val="black"/>
                </a:solidFill>
                <a:latin typeface="Arial" panose="020B0604020202020204" pitchFamily="34" charset="0"/>
                <a:cs typeface="Arial" panose="020B0604020202020204" pitchFamily="34" charset="0"/>
              </a:rPr>
              <a:t>bij de interactie tussen mens en dier;</a:t>
            </a:r>
          </a:p>
          <a:p>
            <a:pPr lvl="0" algn="l"/>
            <a:r>
              <a:rPr lang="nl-NL" dirty="0">
                <a:solidFill>
                  <a:prstClr val="black"/>
                </a:solidFill>
                <a:latin typeface="Arial" panose="020B0604020202020204" pitchFamily="34" charset="0"/>
                <a:cs typeface="Arial" panose="020B0604020202020204" pitchFamily="34" charset="0"/>
              </a:rPr>
              <a:t>	5°.behoud en versterking van de biodiversiteit en de omgevingskwaliteit;</a:t>
            </a:r>
          </a:p>
          <a:p>
            <a:endParaRPr lang="nl-NL" dirty="0" smtClean="0"/>
          </a:p>
        </p:txBody>
      </p:sp>
    </p:spTree>
    <p:extLst>
      <p:ext uri="{BB962C8B-B14F-4D97-AF65-F5344CB8AC3E}">
        <p14:creationId xmlns:p14="http://schemas.microsoft.com/office/powerpoint/2010/main" val="2152730452"/>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a:solidFill>
                  <a:srgbClr val="FF0000"/>
                </a:solidFill>
                <a:latin typeface="Arial"/>
                <a:ea typeface="ＭＳ Ｐゴシック" charset="-128"/>
                <a:cs typeface="Arial"/>
              </a:rPr>
              <a:t>Subsidiabele </a:t>
            </a:r>
            <a:r>
              <a:rPr lang="nl-NL" sz="3200" dirty="0" smtClean="0">
                <a:solidFill>
                  <a:srgbClr val="FF0000"/>
                </a:solidFill>
                <a:latin typeface="Arial"/>
                <a:ea typeface="ＭＳ Ｐゴシック" charset="-128"/>
                <a:cs typeface="Arial"/>
              </a:rPr>
              <a:t>kosten </a:t>
            </a:r>
            <a:r>
              <a:rPr lang="nl-NL" sz="2400" i="1" dirty="0" smtClean="0">
                <a:solidFill>
                  <a:schemeClr val="tx1"/>
                </a:solidFill>
                <a:latin typeface="Arial"/>
                <a:ea typeface="ＭＳ Ｐゴシック" charset="-128"/>
                <a:cs typeface="Arial"/>
              </a:rPr>
              <a:t>Art. 2.8.4</a:t>
            </a:r>
            <a:endParaRPr lang="nl-NL" i="1" dirty="0">
              <a:solidFill>
                <a:schemeClr val="tx1"/>
              </a:solidFill>
            </a:endParaRPr>
          </a:p>
        </p:txBody>
      </p:sp>
      <p:sp>
        <p:nvSpPr>
          <p:cNvPr id="3" name="Ondertitel 2"/>
          <p:cNvSpPr>
            <a:spLocks noGrp="1"/>
          </p:cNvSpPr>
          <p:nvPr>
            <p:ph type="subTitle" idx="1"/>
          </p:nvPr>
        </p:nvSpPr>
        <p:spPr>
          <a:xfrm>
            <a:off x="1075944" y="1524914"/>
            <a:ext cx="10296906" cy="4437736"/>
          </a:xfrm>
        </p:spPr>
        <p:txBody>
          <a:bodyPr>
            <a:normAutofit fontScale="92500" lnSpcReduction="10000"/>
          </a:bodyPr>
          <a:lstStyle/>
          <a:p>
            <a:pPr algn="l"/>
            <a:r>
              <a:rPr lang="nl-NL" dirty="0" smtClean="0">
                <a:solidFill>
                  <a:schemeClr val="tx1"/>
                </a:solidFill>
              </a:rPr>
              <a:t>- Personeelskosten </a:t>
            </a:r>
            <a:r>
              <a:rPr lang="nl-NL" dirty="0">
                <a:solidFill>
                  <a:schemeClr val="tx1"/>
                </a:solidFill>
              </a:rPr>
              <a:t>van bij de uitvoering van het project betrokkenen, voor </a:t>
            </a:r>
            <a:r>
              <a:rPr lang="nl-NL" dirty="0" smtClean="0">
                <a:solidFill>
                  <a:schemeClr val="tx1"/>
                </a:solidFill>
              </a:rPr>
              <a:t> </a:t>
            </a:r>
          </a:p>
          <a:p>
            <a:pPr algn="l"/>
            <a:r>
              <a:rPr lang="nl-NL" dirty="0" smtClean="0">
                <a:solidFill>
                  <a:schemeClr val="tx1"/>
                </a:solidFill>
              </a:rPr>
              <a:t>  de </a:t>
            </a:r>
            <a:r>
              <a:rPr lang="nl-NL" dirty="0">
                <a:solidFill>
                  <a:schemeClr val="tx1"/>
                </a:solidFill>
              </a:rPr>
              <a:t>uren die aantoonbaar ten behoeve van het project zijn gemaakt;</a:t>
            </a:r>
          </a:p>
          <a:p>
            <a:pPr algn="l"/>
            <a:r>
              <a:rPr lang="nl-NL" dirty="0" smtClean="0">
                <a:solidFill>
                  <a:schemeClr val="tx1"/>
                </a:solidFill>
              </a:rPr>
              <a:t>- Kosten </a:t>
            </a:r>
            <a:r>
              <a:rPr lang="nl-NL" dirty="0">
                <a:solidFill>
                  <a:schemeClr val="tx1"/>
                </a:solidFill>
              </a:rPr>
              <a:t>van procesbegeleiders en adviseurs;</a:t>
            </a:r>
          </a:p>
          <a:p>
            <a:pPr algn="l"/>
            <a:r>
              <a:rPr lang="nl-NL" dirty="0" smtClean="0">
                <a:solidFill>
                  <a:schemeClr val="tx1"/>
                </a:solidFill>
              </a:rPr>
              <a:t>- Materiaalkosten</a:t>
            </a:r>
            <a:r>
              <a:rPr lang="nl-NL" dirty="0">
                <a:solidFill>
                  <a:schemeClr val="tx1"/>
                </a:solidFill>
              </a:rPr>
              <a:t>;</a:t>
            </a:r>
          </a:p>
          <a:p>
            <a:pPr algn="l"/>
            <a:r>
              <a:rPr lang="nl-NL" dirty="0" smtClean="0">
                <a:solidFill>
                  <a:schemeClr val="tx1"/>
                </a:solidFill>
              </a:rPr>
              <a:t>- Huur </a:t>
            </a:r>
            <a:r>
              <a:rPr lang="nl-NL" dirty="0">
                <a:solidFill>
                  <a:schemeClr val="tx1"/>
                </a:solidFill>
              </a:rPr>
              <a:t>van ruimten en gebruik bijbehorende faciliteiten;</a:t>
            </a:r>
          </a:p>
          <a:p>
            <a:pPr algn="l"/>
            <a:r>
              <a:rPr lang="nl-NL" dirty="0" smtClean="0">
                <a:solidFill>
                  <a:schemeClr val="tx1"/>
                </a:solidFill>
              </a:rPr>
              <a:t>- Kosten </a:t>
            </a:r>
            <a:r>
              <a:rPr lang="nl-NL" dirty="0">
                <a:solidFill>
                  <a:schemeClr val="tx1"/>
                </a:solidFill>
              </a:rPr>
              <a:t>van drukwerk, mailings en de inrichting van websites gekoppeld </a:t>
            </a:r>
            <a:r>
              <a:rPr lang="nl-NL" dirty="0" smtClean="0">
                <a:solidFill>
                  <a:schemeClr val="tx1"/>
                </a:solidFill>
              </a:rPr>
              <a:t> </a:t>
            </a:r>
          </a:p>
          <a:p>
            <a:pPr algn="l"/>
            <a:r>
              <a:rPr lang="nl-NL" dirty="0" smtClean="0">
                <a:solidFill>
                  <a:schemeClr val="tx1"/>
                </a:solidFill>
              </a:rPr>
              <a:t>  aan </a:t>
            </a:r>
            <a:r>
              <a:rPr lang="nl-NL" dirty="0">
                <a:solidFill>
                  <a:schemeClr val="tx1"/>
                </a:solidFill>
              </a:rPr>
              <a:t>de activiteit;</a:t>
            </a:r>
          </a:p>
          <a:p>
            <a:pPr algn="l"/>
            <a:r>
              <a:rPr lang="nl-NL" dirty="0" smtClean="0">
                <a:solidFill>
                  <a:schemeClr val="tx1"/>
                </a:solidFill>
              </a:rPr>
              <a:t>- Bijdragen </a:t>
            </a:r>
            <a:r>
              <a:rPr lang="nl-NL" dirty="0">
                <a:solidFill>
                  <a:schemeClr val="tx1"/>
                </a:solidFill>
              </a:rPr>
              <a:t>in natura in de vorm van kosten voor onbetaalde eigen </a:t>
            </a:r>
            <a:r>
              <a:rPr lang="nl-NL" dirty="0" smtClean="0">
                <a:solidFill>
                  <a:schemeClr val="tx1"/>
                </a:solidFill>
              </a:rPr>
              <a:t>arbeid;</a:t>
            </a:r>
          </a:p>
          <a:p>
            <a:pPr algn="l"/>
            <a:r>
              <a:rPr lang="nl-NL" dirty="0" smtClean="0">
                <a:solidFill>
                  <a:schemeClr val="tx1"/>
                </a:solidFill>
              </a:rPr>
              <a:t>- Kosten </a:t>
            </a:r>
            <a:r>
              <a:rPr lang="nl-NL" dirty="0">
                <a:solidFill>
                  <a:schemeClr val="tx1"/>
                </a:solidFill>
              </a:rPr>
              <a:t>van afschrijving, huur of lease voor fysieke </a:t>
            </a:r>
            <a:r>
              <a:rPr lang="nl-NL" dirty="0" smtClean="0">
                <a:solidFill>
                  <a:schemeClr val="tx1"/>
                </a:solidFill>
              </a:rPr>
              <a:t>investeringen die </a:t>
            </a:r>
            <a:r>
              <a:rPr lang="nl-NL" dirty="0">
                <a:solidFill>
                  <a:schemeClr val="tx1"/>
                </a:solidFill>
              </a:rPr>
              <a:t>nodig </a:t>
            </a:r>
            <a:endParaRPr lang="nl-NL" dirty="0" smtClean="0">
              <a:solidFill>
                <a:schemeClr val="tx1"/>
              </a:solidFill>
            </a:endParaRPr>
          </a:p>
          <a:p>
            <a:pPr algn="l"/>
            <a:r>
              <a:rPr lang="nl-NL" dirty="0" smtClean="0">
                <a:solidFill>
                  <a:schemeClr val="tx1"/>
                </a:solidFill>
              </a:rPr>
              <a:t>  zijn </a:t>
            </a:r>
            <a:r>
              <a:rPr lang="nl-NL" dirty="0">
                <a:solidFill>
                  <a:schemeClr val="tx1"/>
                </a:solidFill>
              </a:rPr>
              <a:t>voor de uitvoering van een demonstratieactiviteit</a:t>
            </a:r>
            <a:r>
              <a:rPr lang="nl-NL" dirty="0" smtClean="0">
                <a:solidFill>
                  <a:schemeClr val="tx1"/>
                </a:solidFill>
              </a:rPr>
              <a:t>.</a:t>
            </a:r>
          </a:p>
        </p:txBody>
      </p:sp>
    </p:spTree>
    <p:extLst>
      <p:ext uri="{BB962C8B-B14F-4D97-AF65-F5344CB8AC3E}">
        <p14:creationId xmlns:p14="http://schemas.microsoft.com/office/powerpoint/2010/main" val="424917803"/>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075944" y="640080"/>
            <a:ext cx="7772400" cy="884834"/>
          </a:xfrm>
        </p:spPr>
        <p:txBody>
          <a:bodyPr>
            <a:normAutofit/>
          </a:bodyPr>
          <a:lstStyle/>
          <a:p>
            <a:r>
              <a:rPr lang="nl-NL" sz="3200" dirty="0" smtClean="0">
                <a:solidFill>
                  <a:srgbClr val="FF0000"/>
                </a:solidFill>
                <a:latin typeface="Arial"/>
                <a:ea typeface="ＭＳ Ｐゴシック" charset="-128"/>
                <a:cs typeface="Arial"/>
              </a:rPr>
              <a:t>Aandachtspunten</a:t>
            </a:r>
            <a:endParaRPr lang="nl-NL" dirty="0"/>
          </a:p>
        </p:txBody>
      </p:sp>
      <p:sp>
        <p:nvSpPr>
          <p:cNvPr id="3" name="Ondertitel 2"/>
          <p:cNvSpPr>
            <a:spLocks noGrp="1"/>
          </p:cNvSpPr>
          <p:nvPr>
            <p:ph type="subTitle" idx="1"/>
          </p:nvPr>
        </p:nvSpPr>
        <p:spPr>
          <a:xfrm>
            <a:off x="1075944" y="1524914"/>
            <a:ext cx="10277856" cy="4247236"/>
          </a:xfrm>
        </p:spPr>
        <p:txBody>
          <a:bodyPr>
            <a:normAutofit fontScale="92500"/>
          </a:bodyPr>
          <a:lstStyle/>
          <a:p>
            <a:pPr marL="457200" indent="-457200" algn="l">
              <a:buFontTx/>
              <a:buChar char="-"/>
            </a:pPr>
            <a:r>
              <a:rPr lang="nl-NL" dirty="0">
                <a:solidFill>
                  <a:schemeClr val="tx1"/>
                </a:solidFill>
                <a:latin typeface="Arial" panose="020B0604020202020204" pitchFamily="34" charset="0"/>
                <a:cs typeface="Arial" panose="020B0604020202020204" pitchFamily="34" charset="0"/>
              </a:rPr>
              <a:t>N</a:t>
            </a:r>
            <a:r>
              <a:rPr lang="nl-NL" dirty="0" smtClean="0">
                <a:solidFill>
                  <a:schemeClr val="tx1"/>
                </a:solidFill>
                <a:latin typeface="Arial" panose="020B0604020202020204" pitchFamily="34" charset="0"/>
                <a:cs typeface="Arial" panose="020B0604020202020204" pitchFamily="34" charset="0"/>
              </a:rPr>
              <a:t>iet </a:t>
            </a:r>
            <a:r>
              <a:rPr lang="nl-NL" dirty="0">
                <a:solidFill>
                  <a:schemeClr val="tx1"/>
                </a:solidFill>
                <a:latin typeface="Arial" panose="020B0604020202020204" pitchFamily="34" charset="0"/>
                <a:cs typeface="Arial" panose="020B0604020202020204" pitchFamily="34" charset="0"/>
              </a:rPr>
              <a:t>starten (verplichtingen aangaan) voor het indienen van de aanvraag</a:t>
            </a:r>
          </a:p>
          <a:p>
            <a:pPr marL="457200" indent="-457200" algn="l">
              <a:buFontTx/>
              <a:buChar char="-"/>
            </a:pPr>
            <a:r>
              <a:rPr lang="en-US" dirty="0">
                <a:solidFill>
                  <a:schemeClr val="tx1"/>
                </a:solidFill>
                <a:latin typeface="Arial" panose="020B0604020202020204" pitchFamily="34" charset="0"/>
                <a:cs typeface="Arial" panose="020B0604020202020204" pitchFamily="34" charset="0"/>
              </a:rPr>
              <a:t>G</a:t>
            </a:r>
            <a:r>
              <a:rPr lang="en-US" dirty="0" smtClean="0">
                <a:solidFill>
                  <a:schemeClr val="tx1"/>
                </a:solidFill>
                <a:latin typeface="Arial" panose="020B0604020202020204" pitchFamily="34" charset="0"/>
                <a:cs typeface="Arial" panose="020B0604020202020204" pitchFamily="34" charset="0"/>
              </a:rPr>
              <a:t>a </a:t>
            </a:r>
            <a:r>
              <a:rPr lang="en-US" dirty="0" err="1" smtClean="0">
                <a:solidFill>
                  <a:schemeClr val="tx1"/>
                </a:solidFill>
                <a:latin typeface="Arial" panose="020B0604020202020204" pitchFamily="34" charset="0"/>
                <a:cs typeface="Arial" panose="020B0604020202020204" pitchFamily="34" charset="0"/>
              </a:rPr>
              <a:t>goed</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na</a:t>
            </a:r>
            <a:r>
              <a:rPr lang="en-US" dirty="0" smtClean="0">
                <a:solidFill>
                  <a:schemeClr val="tx1"/>
                </a:solidFill>
                <a:latin typeface="Arial" panose="020B0604020202020204" pitchFamily="34" charset="0"/>
                <a:cs typeface="Arial" panose="020B0604020202020204" pitchFamily="34" charset="0"/>
              </a:rPr>
              <a:t> of het in te </a:t>
            </a:r>
            <a:r>
              <a:rPr lang="en-US" dirty="0" err="1" smtClean="0">
                <a:solidFill>
                  <a:schemeClr val="tx1"/>
                </a:solidFill>
                <a:latin typeface="Arial" panose="020B0604020202020204" pitchFamily="34" charset="0"/>
                <a:cs typeface="Arial" panose="020B0604020202020204" pitchFamily="34" charset="0"/>
              </a:rPr>
              <a:t>zetten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personeel</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aan</a:t>
            </a:r>
            <a:r>
              <a:rPr lang="en-US" dirty="0" smtClean="0">
                <a:solidFill>
                  <a:schemeClr val="tx1"/>
                </a:solidFill>
                <a:latin typeface="Arial" panose="020B0604020202020204" pitchFamily="34" charset="0"/>
                <a:cs typeface="Arial" panose="020B0604020202020204" pitchFamily="34" charset="0"/>
              </a:rPr>
              <a:t> de </a:t>
            </a:r>
            <a:r>
              <a:rPr lang="en-US" dirty="0" err="1" smtClean="0">
                <a:solidFill>
                  <a:schemeClr val="tx1"/>
                </a:solidFill>
                <a:latin typeface="Arial" panose="020B0604020202020204" pitchFamily="34" charset="0"/>
                <a:cs typeface="Arial" panose="020B0604020202020204" pitchFamily="34" charset="0"/>
              </a:rPr>
              <a:t>vereisten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voldoet</a:t>
            </a:r>
            <a:endParaRPr lang="nl-NL" dirty="0" smtClean="0">
              <a:solidFill>
                <a:schemeClr val="tx1"/>
              </a:solidFill>
              <a:latin typeface="Arial" panose="020B0604020202020204" pitchFamily="34" charset="0"/>
              <a:cs typeface="Arial" panose="020B0604020202020204" pitchFamily="34" charset="0"/>
            </a:endParaRPr>
          </a:p>
          <a:p>
            <a:pPr marL="457200" indent="-457200" algn="l">
              <a:buFontTx/>
              <a:buChar char="-"/>
            </a:pPr>
            <a:r>
              <a:rPr lang="en-US" dirty="0" err="1">
                <a:solidFill>
                  <a:schemeClr val="tx1"/>
                </a:solidFill>
                <a:latin typeface="Arial" panose="020B0604020202020204" pitchFamily="34" charset="0"/>
                <a:cs typeface="Arial" panose="020B0604020202020204" pitchFamily="34" charset="0"/>
              </a:rPr>
              <a:t>Z</a:t>
            </a:r>
            <a:r>
              <a:rPr lang="en-US" dirty="0" err="1" smtClean="0">
                <a:solidFill>
                  <a:schemeClr val="tx1"/>
                </a:solidFill>
                <a:latin typeface="Arial" panose="020B0604020202020204" pitchFamily="34" charset="0"/>
                <a:cs typeface="Arial" panose="020B0604020202020204" pitchFamily="34" charset="0"/>
              </a:rPr>
              <a:t>org</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ervoor</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dat</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ook</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eigen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personeel</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wordt</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ingezet</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alleen</a:t>
            </a:r>
            <a:r>
              <a:rPr lang="en-US" dirty="0" smtClean="0">
                <a:solidFill>
                  <a:schemeClr val="tx1"/>
                </a:solidFill>
                <a:latin typeface="Arial" panose="020B0604020202020204" pitchFamily="34" charset="0"/>
                <a:cs typeface="Arial" panose="020B0604020202020204" pitchFamily="34" charset="0"/>
              </a:rPr>
              <a:t> </a:t>
            </a:r>
            <a:r>
              <a:rPr lang="en-US" dirty="0" err="1" smtClean="0">
                <a:solidFill>
                  <a:schemeClr val="tx1"/>
                </a:solidFill>
                <a:latin typeface="Arial" panose="020B0604020202020204" pitchFamily="34" charset="0"/>
                <a:cs typeface="Arial" panose="020B0604020202020204" pitchFamily="34" charset="0"/>
              </a:rPr>
              <a:t>inhuur</a:t>
            </a:r>
            <a:r>
              <a:rPr lang="en-US" dirty="0" smtClean="0">
                <a:solidFill>
                  <a:schemeClr val="tx1"/>
                </a:solidFill>
                <a:latin typeface="Arial" panose="020B0604020202020204" pitchFamily="34" charset="0"/>
                <a:cs typeface="Arial" panose="020B0604020202020204" pitchFamily="34" charset="0"/>
              </a:rPr>
              <a:t> mag </a:t>
            </a:r>
            <a:r>
              <a:rPr lang="en-US" dirty="0" err="1" smtClean="0">
                <a:solidFill>
                  <a:schemeClr val="tx1"/>
                </a:solidFill>
                <a:latin typeface="Arial" panose="020B0604020202020204" pitchFamily="34" charset="0"/>
                <a:cs typeface="Arial" panose="020B0604020202020204" pitchFamily="34" charset="0"/>
              </a:rPr>
              <a:t>niet</a:t>
            </a:r>
            <a:r>
              <a:rPr lang="en-US" dirty="0" smtClean="0">
                <a:solidFill>
                  <a:schemeClr val="tx1"/>
                </a:solidFill>
                <a:latin typeface="Arial" panose="020B0604020202020204" pitchFamily="34" charset="0"/>
                <a:cs typeface="Arial" panose="020B0604020202020204" pitchFamily="34" charset="0"/>
              </a:rPr>
              <a:t>)</a:t>
            </a:r>
          </a:p>
          <a:p>
            <a:pPr marL="457200" indent="-457200" algn="l">
              <a:buFontTx/>
              <a:buChar char="-"/>
            </a:pPr>
            <a:r>
              <a:rPr lang="nl-NL" dirty="0">
                <a:solidFill>
                  <a:schemeClr val="tx1"/>
                </a:solidFill>
                <a:latin typeface="Arial" panose="020B0604020202020204" pitchFamily="34" charset="0"/>
                <a:cs typeface="Arial" panose="020B0604020202020204" pitchFamily="34" charset="0"/>
              </a:rPr>
              <a:t>Bijdragen van deelnemers mogen worden meegenomen als eigen </a:t>
            </a:r>
            <a:r>
              <a:rPr lang="nl-NL" dirty="0" smtClean="0">
                <a:solidFill>
                  <a:schemeClr val="tx1"/>
                </a:solidFill>
                <a:latin typeface="Arial" panose="020B0604020202020204" pitchFamily="34" charset="0"/>
                <a:cs typeface="Arial" panose="020B0604020202020204" pitchFamily="34" charset="0"/>
              </a:rPr>
              <a:t>bijdrage</a:t>
            </a:r>
            <a:endParaRPr lang="nl-NL" dirty="0">
              <a:solidFill>
                <a:schemeClr val="tx1"/>
              </a:solidFill>
              <a:latin typeface="Arial" panose="020B0604020202020204" pitchFamily="34" charset="0"/>
              <a:cs typeface="Arial" panose="020B0604020202020204" pitchFamily="34" charset="0"/>
            </a:endParaRPr>
          </a:p>
          <a:p>
            <a:pPr marL="457200" indent="-457200" algn="l">
              <a:buFontTx/>
              <a:buChar char="-"/>
            </a:pPr>
            <a:r>
              <a:rPr lang="nl-NL" dirty="0">
                <a:solidFill>
                  <a:schemeClr val="tx1"/>
                </a:solidFill>
                <a:latin typeface="Arial" panose="020B0604020202020204" pitchFamily="34" charset="0"/>
                <a:cs typeface="Arial" panose="020B0604020202020204" pitchFamily="34" charset="0"/>
              </a:rPr>
              <a:t>Goede administratie van aantal gegeven trainingen, locaties trainingen en </a:t>
            </a:r>
            <a:r>
              <a:rPr lang="nl-NL" dirty="0" smtClean="0">
                <a:solidFill>
                  <a:schemeClr val="tx1"/>
                </a:solidFill>
                <a:latin typeface="Arial" panose="020B0604020202020204" pitchFamily="34" charset="0"/>
                <a:cs typeface="Arial" panose="020B0604020202020204" pitchFamily="34" charset="0"/>
              </a:rPr>
              <a:t>deelnemersgegevens</a:t>
            </a:r>
          </a:p>
          <a:p>
            <a:pPr marL="457200" indent="-457200" algn="l">
              <a:buFontTx/>
              <a:buChar char="-"/>
            </a:pPr>
            <a:endParaRPr lang="nl-NL" dirty="0" smtClean="0">
              <a:solidFill>
                <a:schemeClr val="tx1"/>
              </a:solidFill>
            </a:endParaRPr>
          </a:p>
        </p:txBody>
      </p:sp>
    </p:spTree>
    <p:extLst>
      <p:ext uri="{BB962C8B-B14F-4D97-AF65-F5344CB8AC3E}">
        <p14:creationId xmlns:p14="http://schemas.microsoft.com/office/powerpoint/2010/main" val="235955254"/>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47750" y="692696"/>
            <a:ext cx="10972800" cy="724942"/>
          </a:xfrm>
        </p:spPr>
        <p:txBody>
          <a:bodyPr/>
          <a:lstStyle/>
          <a:p>
            <a:r>
              <a:rPr lang="nl-NL" kern="0" dirty="0">
                <a:solidFill>
                  <a:srgbClr val="FF0000"/>
                </a:solidFill>
                <a:latin typeface="Arial" panose="020B0604020202020204" pitchFamily="34" charset="0"/>
                <a:cs typeface="Arial" panose="020B0604020202020204" pitchFamily="34" charset="0"/>
                <a:sym typeface="Wingdings 3"/>
              </a:rPr>
              <a:t>Governance POP3 </a:t>
            </a:r>
            <a:endParaRPr lang="nl-NL" dirty="0">
              <a:solidFill>
                <a:srgbClr val="FF0000"/>
              </a:solidFill>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1047750" y="1417638"/>
            <a:ext cx="10648950" cy="5249862"/>
          </a:xfrm>
        </p:spPr>
        <p:txBody>
          <a:bodyPr>
            <a:normAutofit/>
          </a:bodyPr>
          <a:lstStyle/>
          <a:p>
            <a:pPr lvl="0"/>
            <a:r>
              <a:rPr lang="nl-NL" sz="1800" dirty="0">
                <a:solidFill>
                  <a:prstClr val="black"/>
                </a:solidFill>
                <a:latin typeface="Arial" panose="020B0604020202020204" pitchFamily="34" charset="0"/>
                <a:cs typeface="Arial" panose="020B0604020202020204" pitchFamily="34" charset="0"/>
              </a:rPr>
              <a:t>Taken provincie Noord-Brabant (vanuit rol </a:t>
            </a:r>
            <a:r>
              <a:rPr lang="nl-NL" sz="1800" dirty="0" err="1" smtClean="0">
                <a:solidFill>
                  <a:prstClr val="black"/>
                </a:solidFill>
                <a:latin typeface="Arial" panose="020B0604020202020204" pitchFamily="34" charset="0"/>
                <a:cs typeface="Arial" panose="020B0604020202020204" pitchFamily="34" charset="0"/>
              </a:rPr>
              <a:t>Beheersautoriteit</a:t>
            </a:r>
            <a:r>
              <a:rPr lang="nl-NL" sz="1800" dirty="0" smtClean="0">
                <a:solidFill>
                  <a:prstClr val="black"/>
                </a:solidFill>
                <a:latin typeface="Arial" panose="020B0604020202020204" pitchFamily="34" charset="0"/>
                <a:cs typeface="Arial" panose="020B0604020202020204" pitchFamily="34" charset="0"/>
              </a:rPr>
              <a:t>)</a:t>
            </a:r>
            <a:endParaRPr lang="nl-NL" sz="1800" dirty="0">
              <a:solidFill>
                <a:prstClr val="black"/>
              </a:solidFill>
              <a:latin typeface="Arial" panose="020B0604020202020204" pitchFamily="34" charset="0"/>
              <a:cs typeface="Arial" panose="020B0604020202020204" pitchFamily="34" charset="0"/>
            </a:endParaRPr>
          </a:p>
          <a:p>
            <a:pPr lvl="1"/>
            <a:r>
              <a:rPr lang="nl-NL" sz="1800" dirty="0">
                <a:solidFill>
                  <a:prstClr val="black"/>
                </a:solidFill>
                <a:latin typeface="Arial" panose="020B0604020202020204" pitchFamily="34" charset="0"/>
                <a:cs typeface="Arial" panose="020B0604020202020204" pitchFamily="34" charset="0"/>
              </a:rPr>
              <a:t>Advisering aanvragers </a:t>
            </a:r>
          </a:p>
          <a:p>
            <a:pPr lvl="1"/>
            <a:r>
              <a:rPr lang="nl-NL" sz="1800" dirty="0">
                <a:solidFill>
                  <a:prstClr val="black"/>
                </a:solidFill>
                <a:latin typeface="Arial" panose="020B0604020202020204" pitchFamily="34" charset="0"/>
                <a:cs typeface="Arial" panose="020B0604020202020204" pitchFamily="34" charset="0"/>
              </a:rPr>
              <a:t>Toets op subsidiabiliteit</a:t>
            </a:r>
          </a:p>
          <a:p>
            <a:pPr lvl="1"/>
            <a:r>
              <a:rPr lang="nl-NL" sz="1800" dirty="0">
                <a:solidFill>
                  <a:prstClr val="black"/>
                </a:solidFill>
                <a:latin typeface="Arial" panose="020B0604020202020204" pitchFamily="34" charset="0"/>
                <a:cs typeface="Arial" panose="020B0604020202020204" pitchFamily="34" charset="0"/>
              </a:rPr>
              <a:t>Financieel-technische toets</a:t>
            </a:r>
          </a:p>
          <a:p>
            <a:pPr lvl="1"/>
            <a:r>
              <a:rPr lang="nl-NL" sz="1800" dirty="0">
                <a:solidFill>
                  <a:prstClr val="black"/>
                </a:solidFill>
                <a:latin typeface="Arial" panose="020B0604020202020204" pitchFamily="34" charset="0"/>
                <a:cs typeface="Arial" panose="020B0604020202020204" pitchFamily="34" charset="0"/>
              </a:rPr>
              <a:t>Kwalitatieve beoordeling</a:t>
            </a:r>
          </a:p>
          <a:p>
            <a:pPr lvl="1"/>
            <a:r>
              <a:rPr lang="nl-NL" sz="1800" dirty="0">
                <a:solidFill>
                  <a:prstClr val="black"/>
                </a:solidFill>
                <a:latin typeface="Arial" panose="020B0604020202020204" pitchFamily="34" charset="0"/>
                <a:cs typeface="Arial" panose="020B0604020202020204" pitchFamily="34" charset="0"/>
              </a:rPr>
              <a:t>Beschikken op aanvragen (+ of -)</a:t>
            </a:r>
          </a:p>
          <a:p>
            <a:pPr lvl="1"/>
            <a:r>
              <a:rPr lang="nl-NL" sz="1800" dirty="0">
                <a:solidFill>
                  <a:prstClr val="black"/>
                </a:solidFill>
                <a:latin typeface="Arial" panose="020B0604020202020204" pitchFamily="34" charset="0"/>
                <a:cs typeface="Arial" panose="020B0604020202020204" pitchFamily="34" charset="0"/>
              </a:rPr>
              <a:t>Projectbeheer en -controle					</a:t>
            </a:r>
          </a:p>
          <a:p>
            <a:pPr lvl="0">
              <a:buNone/>
            </a:pPr>
            <a:r>
              <a:rPr lang="nl-NL" sz="1800" dirty="0">
                <a:solidFill>
                  <a:prstClr val="black"/>
                </a:solidFill>
                <a:latin typeface="Arial" panose="020B0604020202020204" pitchFamily="34" charset="0"/>
                <a:cs typeface="Arial" panose="020B0604020202020204" pitchFamily="34" charset="0"/>
              </a:rPr>
              <a:t>	via provinciale uitvoeringsorganisatie: </a:t>
            </a:r>
            <a:r>
              <a:rPr lang="nl-NL" sz="1800" dirty="0">
                <a:solidFill>
                  <a:srgbClr val="003399"/>
                </a:solidFill>
                <a:latin typeface="Arial" panose="020B0604020202020204" pitchFamily="34" charset="0"/>
                <a:cs typeface="Arial" panose="020B0604020202020204" pitchFamily="34" charset="0"/>
              </a:rPr>
              <a:t>Stimulus Programmamanagement </a:t>
            </a:r>
            <a:r>
              <a:rPr lang="nl-NL" sz="1800" dirty="0">
                <a:solidFill>
                  <a:prstClr val="black"/>
                </a:solidFill>
                <a:latin typeface="Arial" panose="020B0604020202020204" pitchFamily="34" charset="0"/>
                <a:cs typeface="Arial" panose="020B0604020202020204" pitchFamily="34" charset="0"/>
              </a:rPr>
              <a:t>						</a:t>
            </a:r>
          </a:p>
          <a:p>
            <a:pPr lvl="0"/>
            <a:r>
              <a:rPr lang="nl-NL" sz="1800" dirty="0">
                <a:solidFill>
                  <a:prstClr val="black"/>
                </a:solidFill>
                <a:latin typeface="Arial" panose="020B0604020202020204" pitchFamily="34" charset="0"/>
                <a:cs typeface="Arial" panose="020B0604020202020204" pitchFamily="34" charset="0"/>
              </a:rPr>
              <a:t>Taken RVO.nl (vanuit rol Betaalorgaan)</a:t>
            </a:r>
          </a:p>
          <a:p>
            <a:pPr lvl="1"/>
            <a:r>
              <a:rPr lang="nl-NL" sz="1800" dirty="0">
                <a:solidFill>
                  <a:prstClr val="black"/>
                </a:solidFill>
                <a:latin typeface="Arial" panose="020B0604020202020204" pitchFamily="34" charset="0"/>
                <a:cs typeface="Arial" panose="020B0604020202020204" pitchFamily="34" charset="0"/>
              </a:rPr>
              <a:t>De Rijksdienst voor Ondernemend Nederland, onderdeel van het ministerie van Economische Zaken, is aangewezen als nationaal betaalorgaan in het kader van POP3. </a:t>
            </a:r>
          </a:p>
          <a:p>
            <a:pPr lvl="1"/>
            <a:r>
              <a:rPr lang="nl-NL" sz="1800" dirty="0">
                <a:solidFill>
                  <a:prstClr val="black"/>
                </a:solidFill>
                <a:latin typeface="Arial" panose="020B0604020202020204" pitchFamily="34" charset="0"/>
                <a:cs typeface="Arial" panose="020B0604020202020204" pitchFamily="34" charset="0"/>
              </a:rPr>
              <a:t>Controle op EU-conformiteit. </a:t>
            </a:r>
          </a:p>
          <a:p>
            <a:pPr lvl="1"/>
            <a:r>
              <a:rPr lang="nl-NL" sz="1800" dirty="0">
                <a:solidFill>
                  <a:prstClr val="black"/>
                </a:solidFill>
                <a:latin typeface="Arial" panose="020B0604020202020204" pitchFamily="34" charset="0"/>
                <a:cs typeface="Arial" panose="020B0604020202020204" pitchFamily="34" charset="0"/>
              </a:rPr>
              <a:t>Uitbetaling van POP3 subsidies. </a:t>
            </a:r>
          </a:p>
          <a:p>
            <a:endParaRPr lang="nl-NL" dirty="0"/>
          </a:p>
        </p:txBody>
      </p:sp>
    </p:spTree>
    <p:extLst>
      <p:ext uri="{BB962C8B-B14F-4D97-AF65-F5344CB8AC3E}">
        <p14:creationId xmlns:p14="http://schemas.microsoft.com/office/powerpoint/2010/main" val="1100922973"/>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47750" y="730796"/>
            <a:ext cx="10972800" cy="724942"/>
          </a:xfrm>
        </p:spPr>
        <p:txBody>
          <a:bodyPr/>
          <a:lstStyle/>
          <a:p>
            <a:r>
              <a:rPr lang="nl-NL" dirty="0" smtClean="0">
                <a:solidFill>
                  <a:srgbClr val="FF0000"/>
                </a:solidFill>
                <a:latin typeface="Arial" panose="020B0604020202020204" pitchFamily="34" charset="0"/>
                <a:cs typeface="Arial" panose="020B0604020202020204" pitchFamily="34" charset="0"/>
              </a:rPr>
              <a:t>Subsidietraject (Tenderprocedure)</a:t>
            </a:r>
            <a:endParaRPr lang="nl-NL" dirty="0">
              <a:solidFill>
                <a:srgbClr val="FF0000"/>
              </a:solidFill>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1047750" y="1600200"/>
            <a:ext cx="10972800" cy="4571999"/>
          </a:xfrm>
        </p:spPr>
        <p:txBody>
          <a:bodyPr>
            <a:normAutofit fontScale="92500" lnSpcReduction="20000"/>
          </a:bodyPr>
          <a:lstStyle/>
          <a:p>
            <a:r>
              <a:rPr lang="nl-NL" dirty="0" smtClean="0">
                <a:latin typeface="Arial" panose="020B0604020202020204" pitchFamily="34" charset="0"/>
                <a:cs typeface="Arial" panose="020B0604020202020204" pitchFamily="34" charset="0"/>
              </a:rPr>
              <a:t>Indienen subsidieaanvraag</a:t>
            </a:r>
          </a:p>
          <a:p>
            <a:r>
              <a:rPr lang="nl-NL" dirty="0" smtClean="0">
                <a:latin typeface="Arial" panose="020B0604020202020204" pitchFamily="34" charset="0"/>
                <a:cs typeface="Arial" panose="020B0604020202020204" pitchFamily="34" charset="0"/>
              </a:rPr>
              <a:t>Toets op ontvankelijkheid</a:t>
            </a:r>
          </a:p>
          <a:p>
            <a:r>
              <a:rPr lang="nl-NL" dirty="0" smtClean="0">
                <a:latin typeface="Arial" panose="020B0604020202020204" pitchFamily="34" charset="0"/>
                <a:cs typeface="Arial" panose="020B0604020202020204" pitchFamily="34" charset="0"/>
              </a:rPr>
              <a:t>Beoordeling op selectiecriteria door adviescommissie</a:t>
            </a:r>
          </a:p>
          <a:p>
            <a:r>
              <a:rPr lang="nl-NL" dirty="0" smtClean="0">
                <a:latin typeface="Arial" panose="020B0604020202020204" pitchFamily="34" charset="0"/>
                <a:cs typeface="Arial" panose="020B0604020202020204" pitchFamily="34" charset="0"/>
              </a:rPr>
              <a:t>Financieel inhoudelijke beoordeling</a:t>
            </a:r>
          </a:p>
          <a:p>
            <a:r>
              <a:rPr lang="nl-NL" dirty="0" smtClean="0">
                <a:latin typeface="Arial" panose="020B0604020202020204" pitchFamily="34" charset="0"/>
                <a:cs typeface="Arial" panose="020B0604020202020204" pitchFamily="34" charset="0"/>
              </a:rPr>
              <a:t>Controle EU-conformiteit door RVO</a:t>
            </a:r>
          </a:p>
          <a:p>
            <a:r>
              <a:rPr lang="nl-NL" dirty="0" smtClean="0">
                <a:latin typeface="Arial" panose="020B0604020202020204" pitchFamily="34" charset="0"/>
                <a:cs typeface="Arial" panose="020B0604020202020204" pitchFamily="34" charset="0"/>
              </a:rPr>
              <a:t>Afgifte beschikking (+ of -)</a:t>
            </a:r>
          </a:p>
          <a:p>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Voortgangsrapportage</a:t>
            </a:r>
          </a:p>
          <a:p>
            <a:r>
              <a:rPr lang="nl-NL" dirty="0" smtClean="0">
                <a:latin typeface="Arial" panose="020B0604020202020204" pitchFamily="34" charset="0"/>
                <a:cs typeface="Arial" panose="020B0604020202020204" pitchFamily="34" charset="0"/>
              </a:rPr>
              <a:t>Voorschotverzoek</a:t>
            </a:r>
          </a:p>
          <a:p>
            <a:r>
              <a:rPr lang="nl-NL" dirty="0" smtClean="0">
                <a:latin typeface="Arial" panose="020B0604020202020204" pitchFamily="34" charset="0"/>
                <a:cs typeface="Arial" panose="020B0604020202020204" pitchFamily="34" charset="0"/>
              </a:rPr>
              <a:t>Vaststellingsverzoek</a:t>
            </a:r>
          </a:p>
          <a:p>
            <a:r>
              <a:rPr lang="nl-NL" dirty="0" smtClean="0">
                <a:latin typeface="Arial" panose="020B0604020202020204" pitchFamily="34" charset="0"/>
                <a:cs typeface="Arial" panose="020B0604020202020204" pitchFamily="34" charset="0"/>
              </a:rPr>
              <a:t>Instandhouding</a:t>
            </a:r>
          </a:p>
        </p:txBody>
      </p:sp>
    </p:spTree>
    <p:extLst>
      <p:ext uri="{BB962C8B-B14F-4D97-AF65-F5344CB8AC3E}">
        <p14:creationId xmlns:p14="http://schemas.microsoft.com/office/powerpoint/2010/main" val="3236812719"/>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609600" y="692695"/>
            <a:ext cx="6282519" cy="3947544"/>
          </a:xfrm>
        </p:spPr>
        <p:txBody>
          <a:bodyPr>
            <a:normAutofit/>
          </a:bodyPr>
          <a:lstStyle/>
          <a:p>
            <a:r>
              <a:rPr lang="nl-NL" dirty="0" smtClean="0">
                <a:solidFill>
                  <a:srgbClr val="FF0000"/>
                </a:solidFill>
              </a:rPr>
              <a:t>Welke stappen </a:t>
            </a:r>
            <a:br>
              <a:rPr lang="nl-NL" dirty="0" smtClean="0">
                <a:solidFill>
                  <a:srgbClr val="FF0000"/>
                </a:solidFill>
              </a:rPr>
            </a:br>
            <a:r>
              <a:rPr lang="nl-NL" dirty="0" smtClean="0">
                <a:solidFill>
                  <a:srgbClr val="FF0000"/>
                </a:solidFill>
              </a:rPr>
              <a:t>doorloopt </a:t>
            </a:r>
            <a:br>
              <a:rPr lang="nl-NL" dirty="0" smtClean="0">
                <a:solidFill>
                  <a:srgbClr val="FF0000"/>
                </a:solidFill>
              </a:rPr>
            </a:br>
            <a:r>
              <a:rPr lang="nl-NL" dirty="0" smtClean="0">
                <a:solidFill>
                  <a:srgbClr val="FF0000"/>
                </a:solidFill>
              </a:rPr>
              <a:t>een aanvrager?</a:t>
            </a:r>
            <a:br>
              <a:rPr lang="nl-NL" dirty="0" smtClean="0">
                <a:solidFill>
                  <a:srgbClr val="FF0000"/>
                </a:solidFill>
              </a:rPr>
            </a:br>
            <a:r>
              <a:rPr lang="nl-NL" dirty="0">
                <a:solidFill>
                  <a:srgbClr val="FF0000"/>
                </a:solidFill>
              </a:rPr>
              <a:t/>
            </a:r>
            <a:br>
              <a:rPr lang="nl-NL" dirty="0">
                <a:solidFill>
                  <a:srgbClr val="FF0000"/>
                </a:solidFill>
              </a:rPr>
            </a:br>
            <a:endParaRPr lang="nl-NL" dirty="0">
              <a:solidFill>
                <a:srgbClr val="FF0000"/>
              </a:solidFill>
            </a:endParaRPr>
          </a:p>
        </p:txBody>
      </p:sp>
      <p:pic>
        <p:nvPicPr>
          <p:cNvPr id="1027" name="Picture 3"/>
          <p:cNvPicPr>
            <a:picLocks noChangeAspect="1" noChangeArrowheads="1"/>
          </p:cNvPicPr>
          <p:nvPr/>
        </p:nvPicPr>
        <p:blipFill rotWithShape="1">
          <a:blip r:embed="rId2">
            <a:extLst>
              <a:ext uri="{28A0092B-C50C-407E-A947-70E740481C1C}">
                <a14:useLocalDpi xmlns:a14="http://schemas.microsoft.com/office/drawing/2010/main" val="0"/>
              </a:ext>
            </a:extLst>
          </a:blip>
          <a:srcRect l="30441" t="11509" r="31698" b="4577"/>
          <a:stretch/>
        </p:blipFill>
        <p:spPr bwMode="auto">
          <a:xfrm>
            <a:off x="3909530" y="627798"/>
            <a:ext cx="4497481" cy="590948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20756610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 name="2 weg3 terug">
            <a:extLst>
              <a:ext uri="{FF2B5EF4-FFF2-40B4-BE49-F238E27FC236}">
                <a16:creationId xmlns:a16="http://schemas.microsoft.com/office/drawing/2014/main" id="{EB2B72CD-BDD5-4FA7-BFA2-161147C3D768}"/>
              </a:ext>
            </a:extLst>
          </p:cNvPr>
          <p:cNvPicPr>
            <a:picLocks noChangeAspect="1"/>
          </p:cNvPicPr>
          <p:nvPr/>
        </p:nvPicPr>
        <p:blipFill>
          <a:blip r:embed="rId2"/>
          <a:stretch>
            <a:fillRect/>
          </a:stretch>
        </p:blipFill>
        <p:spPr>
          <a:xfrm>
            <a:off x="6380803" y="4084058"/>
            <a:ext cx="2410473" cy="1712094"/>
          </a:xfrm>
          <a:prstGeom prst="rect">
            <a:avLst/>
          </a:prstGeom>
        </p:spPr>
      </p:pic>
      <p:pic>
        <p:nvPicPr>
          <p:cNvPr id="13" name="1 weg2">
            <a:extLst>
              <a:ext uri="{FF2B5EF4-FFF2-40B4-BE49-F238E27FC236}">
                <a16:creationId xmlns:a16="http://schemas.microsoft.com/office/drawing/2014/main" id="{4B66EE9A-6313-4BCD-AEC3-F64E0C746879}"/>
              </a:ext>
            </a:extLst>
          </p:cNvPr>
          <p:cNvPicPr>
            <a:picLocks noChangeAspect="1"/>
          </p:cNvPicPr>
          <p:nvPr/>
        </p:nvPicPr>
        <p:blipFill>
          <a:blip r:embed="rId3"/>
          <a:stretch>
            <a:fillRect/>
          </a:stretch>
        </p:blipFill>
        <p:spPr>
          <a:xfrm>
            <a:off x="5992562" y="2702861"/>
            <a:ext cx="3377030" cy="2004916"/>
          </a:xfrm>
          <a:prstGeom prst="rect">
            <a:avLst/>
          </a:prstGeom>
        </p:spPr>
      </p:pic>
      <p:pic>
        <p:nvPicPr>
          <p:cNvPr id="6" name="weg">
            <a:extLst>
              <a:ext uri="{FF2B5EF4-FFF2-40B4-BE49-F238E27FC236}">
                <a16:creationId xmlns:a16="http://schemas.microsoft.com/office/drawing/2014/main" id="{A9E3AA2E-075B-4077-B26F-32CC440E7ACF}"/>
              </a:ext>
            </a:extLst>
          </p:cNvPr>
          <p:cNvPicPr>
            <a:picLocks noChangeAspect="1"/>
          </p:cNvPicPr>
          <p:nvPr/>
        </p:nvPicPr>
        <p:blipFill>
          <a:blip r:embed="rId4"/>
          <a:stretch>
            <a:fillRect/>
          </a:stretch>
        </p:blipFill>
        <p:spPr>
          <a:xfrm>
            <a:off x="2377407" y="-1927639"/>
            <a:ext cx="6275130" cy="27571396"/>
          </a:xfrm>
          <a:prstGeom prst="rect">
            <a:avLst/>
          </a:prstGeom>
        </p:spPr>
      </p:pic>
      <p:pic>
        <p:nvPicPr>
          <p:cNvPr id="8" name="5 maart">
            <a:extLst>
              <a:ext uri="{FF2B5EF4-FFF2-40B4-BE49-F238E27FC236}">
                <a16:creationId xmlns:a16="http://schemas.microsoft.com/office/drawing/2014/main" id="{77C3AEC7-CF0B-426C-84F3-6002AB90FCDF}"/>
              </a:ext>
            </a:extLst>
          </p:cNvPr>
          <p:cNvPicPr>
            <a:picLocks noChangeAspect="1"/>
          </p:cNvPicPr>
          <p:nvPr/>
        </p:nvPicPr>
        <p:blipFill>
          <a:blip r:embed="rId5"/>
          <a:stretch>
            <a:fillRect/>
          </a:stretch>
        </p:blipFill>
        <p:spPr>
          <a:xfrm>
            <a:off x="4737791" y="2965919"/>
            <a:ext cx="1974696" cy="1898156"/>
          </a:xfrm>
          <a:prstGeom prst="rect">
            <a:avLst/>
          </a:prstGeom>
        </p:spPr>
      </p:pic>
      <p:pic>
        <p:nvPicPr>
          <p:cNvPr id="9" name="1 beschikbaar">
            <a:extLst>
              <a:ext uri="{FF2B5EF4-FFF2-40B4-BE49-F238E27FC236}">
                <a16:creationId xmlns:a16="http://schemas.microsoft.com/office/drawing/2014/main" id="{1F9D9B12-3463-45D9-8E7C-1CC0F8AC4D71}"/>
              </a:ext>
            </a:extLst>
          </p:cNvPr>
          <p:cNvPicPr>
            <a:picLocks noChangeAspect="1"/>
          </p:cNvPicPr>
          <p:nvPr/>
        </p:nvPicPr>
        <p:blipFill>
          <a:blip r:embed="rId6"/>
          <a:stretch>
            <a:fillRect/>
          </a:stretch>
        </p:blipFill>
        <p:spPr>
          <a:xfrm>
            <a:off x="3746372" y="634950"/>
            <a:ext cx="1634990" cy="1447369"/>
          </a:xfrm>
          <a:prstGeom prst="rect">
            <a:avLst/>
          </a:prstGeom>
        </p:spPr>
      </p:pic>
      <p:pic>
        <p:nvPicPr>
          <p:cNvPr id="12" name="1 stimulus">
            <a:extLst>
              <a:ext uri="{FF2B5EF4-FFF2-40B4-BE49-F238E27FC236}">
                <a16:creationId xmlns:a16="http://schemas.microsoft.com/office/drawing/2014/main" id="{7BB027FA-182A-4F8E-8740-D6D10BE38CF1}"/>
              </a:ext>
            </a:extLst>
          </p:cNvPr>
          <p:cNvPicPr>
            <a:picLocks noChangeAspect="1"/>
          </p:cNvPicPr>
          <p:nvPr/>
        </p:nvPicPr>
        <p:blipFill>
          <a:blip r:embed="rId7"/>
          <a:stretch>
            <a:fillRect/>
          </a:stretch>
        </p:blipFill>
        <p:spPr>
          <a:xfrm>
            <a:off x="3117556" y="1464248"/>
            <a:ext cx="1569264" cy="1650661"/>
          </a:xfrm>
          <a:prstGeom prst="rect">
            <a:avLst/>
          </a:prstGeom>
        </p:spPr>
      </p:pic>
      <p:pic>
        <p:nvPicPr>
          <p:cNvPr id="14" name="1 aanvrqger">
            <a:extLst>
              <a:ext uri="{FF2B5EF4-FFF2-40B4-BE49-F238E27FC236}">
                <a16:creationId xmlns:a16="http://schemas.microsoft.com/office/drawing/2014/main" id="{5BF849E3-2B99-4D8E-B621-F9A0278FEBD1}"/>
              </a:ext>
            </a:extLst>
          </p:cNvPr>
          <p:cNvPicPr>
            <a:picLocks noChangeAspect="1"/>
          </p:cNvPicPr>
          <p:nvPr/>
        </p:nvPicPr>
        <p:blipFill>
          <a:blip r:embed="rId8"/>
          <a:stretch>
            <a:fillRect/>
          </a:stretch>
        </p:blipFill>
        <p:spPr>
          <a:xfrm>
            <a:off x="7720117" y="2982251"/>
            <a:ext cx="1452420" cy="1562614"/>
          </a:xfrm>
          <a:prstGeom prst="rect">
            <a:avLst/>
          </a:prstGeom>
        </p:spPr>
      </p:pic>
      <p:pic>
        <p:nvPicPr>
          <p:cNvPr id="19" name="2 boer caluclator">
            <a:extLst>
              <a:ext uri="{FF2B5EF4-FFF2-40B4-BE49-F238E27FC236}">
                <a16:creationId xmlns:a16="http://schemas.microsoft.com/office/drawing/2014/main" id="{952AC595-0F84-4AE9-AF8B-FFF9FD8072D0}"/>
              </a:ext>
            </a:extLst>
          </p:cNvPr>
          <p:cNvPicPr>
            <a:picLocks noChangeAspect="1"/>
          </p:cNvPicPr>
          <p:nvPr/>
        </p:nvPicPr>
        <p:blipFill>
          <a:blip r:embed="rId9"/>
          <a:stretch>
            <a:fillRect/>
          </a:stretch>
        </p:blipFill>
        <p:spPr>
          <a:xfrm>
            <a:off x="4728554" y="4943193"/>
            <a:ext cx="2619928" cy="1690296"/>
          </a:xfrm>
          <a:prstGeom prst="rect">
            <a:avLst/>
          </a:prstGeom>
        </p:spPr>
      </p:pic>
      <p:sp>
        <p:nvSpPr>
          <p:cNvPr id="2" name="Tekstvak 1">
            <a:extLst>
              <a:ext uri="{FF2B5EF4-FFF2-40B4-BE49-F238E27FC236}">
                <a16:creationId xmlns:a16="http://schemas.microsoft.com/office/drawing/2014/main" id="{02AB02B1-E058-44FC-AE02-2FCF819292BD}"/>
              </a:ext>
            </a:extLst>
          </p:cNvPr>
          <p:cNvSpPr txBox="1"/>
          <p:nvPr/>
        </p:nvSpPr>
        <p:spPr>
          <a:xfrm>
            <a:off x="6975819" y="1213916"/>
            <a:ext cx="5032895" cy="1415772"/>
          </a:xfrm>
          <a:prstGeom prst="rect">
            <a:avLst/>
          </a:prstGeom>
          <a:solidFill>
            <a:srgbClr val="BCE4FA"/>
          </a:solidFill>
        </p:spPr>
        <p:txBody>
          <a:bodyPr wrap="square" rtlCol="0">
            <a:spAutoFit/>
          </a:bodyPr>
          <a:lstStyle/>
          <a:p>
            <a:r>
              <a:rPr lang="nl-NL" sz="1400" dirty="0">
                <a:latin typeface="Arial" panose="020B0604020202020204" pitchFamily="34" charset="0"/>
                <a:cs typeface="Arial" panose="020B0604020202020204" pitchFamily="34" charset="0"/>
              </a:rPr>
              <a:t>•  Uitleg over de subsidieregeling: </a:t>
            </a:r>
            <a:r>
              <a:rPr lang="nl-NL" sz="1400" dirty="0">
                <a:latin typeface="Arial" panose="020B0604020202020204" pitchFamily="34" charset="0"/>
                <a:cs typeface="Arial" panose="020B0604020202020204" pitchFamily="34" charset="0"/>
                <a:hlinkClick r:id="rId10"/>
              </a:rPr>
              <a:t>www.stimulus.nl/</a:t>
            </a:r>
            <a:endParaRPr lang="nl-NL" sz="1400" dirty="0">
              <a:latin typeface="Arial" panose="020B0604020202020204" pitchFamily="34" charset="0"/>
              <a:cs typeface="Arial" panose="020B0604020202020204" pitchFamily="34" charset="0"/>
            </a:endParaRPr>
          </a:p>
          <a:p>
            <a:r>
              <a:rPr lang="nl-NL" sz="1400" dirty="0">
                <a:latin typeface="Arial" panose="020B0604020202020204" pitchFamily="34" charset="0"/>
                <a:cs typeface="Arial" panose="020B0604020202020204" pitchFamily="34" charset="0"/>
              </a:rPr>
              <a:t>    pop-</a:t>
            </a:r>
            <a:r>
              <a:rPr lang="nl-NL" sz="1400" dirty="0" err="1">
                <a:latin typeface="Arial" panose="020B0604020202020204" pitchFamily="34" charset="0"/>
                <a:cs typeface="Arial" panose="020B0604020202020204" pitchFamily="34" charset="0"/>
              </a:rPr>
              <a:t>brabant</a:t>
            </a:r>
            <a:r>
              <a:rPr lang="nl-NL" sz="1400" dirty="0">
                <a:latin typeface="Arial" panose="020B0604020202020204" pitchFamily="34" charset="0"/>
                <a:cs typeface="Arial" panose="020B0604020202020204" pitchFamily="34" charset="0"/>
              </a:rPr>
              <a:t>  </a:t>
            </a:r>
          </a:p>
          <a:p>
            <a:r>
              <a:rPr lang="nl-NL" sz="1400" dirty="0">
                <a:latin typeface="Arial" panose="020B0604020202020204" pitchFamily="34" charset="0"/>
                <a:cs typeface="Arial" panose="020B0604020202020204" pitchFamily="34" charset="0"/>
              </a:rPr>
              <a:t>•  Kom langs bij één van de drie informatiebijeenkomsten   </a:t>
            </a:r>
          </a:p>
          <a:p>
            <a:r>
              <a:rPr lang="nl-NL" sz="1400" dirty="0">
                <a:latin typeface="Arial" panose="020B0604020202020204" pitchFamily="34" charset="0"/>
                <a:cs typeface="Arial" panose="020B0604020202020204" pitchFamily="34" charset="0"/>
              </a:rPr>
              <a:t>•  Vragen over de subsidieregeling: pop3@stimulus.nl, </a:t>
            </a:r>
          </a:p>
          <a:p>
            <a:r>
              <a:rPr lang="nl-NL" sz="1400" dirty="0">
                <a:latin typeface="Arial" panose="020B0604020202020204" pitchFamily="34" charset="0"/>
                <a:cs typeface="Arial" panose="020B0604020202020204" pitchFamily="34" charset="0"/>
              </a:rPr>
              <a:t>    040 237 5904</a:t>
            </a:r>
          </a:p>
          <a:p>
            <a:endParaRPr lang="nl-NL" sz="1600" dirty="0">
              <a:latin typeface="Arial" panose="020B0604020202020204" pitchFamily="34" charset="0"/>
              <a:cs typeface="Arial" panose="020B0604020202020204" pitchFamily="34" charset="0"/>
            </a:endParaRPr>
          </a:p>
        </p:txBody>
      </p:sp>
      <p:pic>
        <p:nvPicPr>
          <p:cNvPr id="4" name="1">
            <a:extLst>
              <a:ext uri="{FF2B5EF4-FFF2-40B4-BE49-F238E27FC236}">
                <a16:creationId xmlns:a16="http://schemas.microsoft.com/office/drawing/2014/main" id="{90CEC90C-29D2-475A-B051-82DD9D5E7FFC}"/>
              </a:ext>
            </a:extLst>
          </p:cNvPr>
          <p:cNvPicPr>
            <a:picLocks noChangeAspect="1"/>
          </p:cNvPicPr>
          <p:nvPr/>
        </p:nvPicPr>
        <p:blipFill>
          <a:blip r:embed="rId11"/>
          <a:stretch>
            <a:fillRect/>
          </a:stretch>
        </p:blipFill>
        <p:spPr>
          <a:xfrm>
            <a:off x="4733849" y="1653928"/>
            <a:ext cx="520636" cy="520700"/>
          </a:xfrm>
          <a:prstGeom prst="rect">
            <a:avLst/>
          </a:prstGeom>
        </p:spPr>
      </p:pic>
      <p:grpSp>
        <p:nvGrpSpPr>
          <p:cNvPr id="30" name="1 wwittelijn">
            <a:extLst>
              <a:ext uri="{FF2B5EF4-FFF2-40B4-BE49-F238E27FC236}">
                <a16:creationId xmlns:a16="http://schemas.microsoft.com/office/drawing/2014/main" id="{7E8F9C34-E2E2-4006-B6EE-356651ED702B}"/>
              </a:ext>
            </a:extLst>
          </p:cNvPr>
          <p:cNvGrpSpPr/>
          <p:nvPr/>
        </p:nvGrpSpPr>
        <p:grpSpPr>
          <a:xfrm>
            <a:off x="5193579" y="1118204"/>
            <a:ext cx="1857167" cy="810367"/>
            <a:chOff x="5475939" y="1798320"/>
            <a:chExt cx="1857167" cy="810367"/>
          </a:xfrm>
        </p:grpSpPr>
        <p:cxnSp>
          <p:nvCxnSpPr>
            <p:cNvPr id="18" name="Rechte verbindingslijn 17">
              <a:extLst>
                <a:ext uri="{FF2B5EF4-FFF2-40B4-BE49-F238E27FC236}">
                  <a16:creationId xmlns:a16="http://schemas.microsoft.com/office/drawing/2014/main" id="{53002283-6E8A-47BC-9820-3F0322201701}"/>
                </a:ext>
              </a:extLst>
            </p:cNvPr>
            <p:cNvCxnSpPr/>
            <p:nvPr/>
          </p:nvCxnSpPr>
          <p:spPr>
            <a:xfrm>
              <a:off x="5475939" y="2608687"/>
              <a:ext cx="1283001" cy="0"/>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42" name="Rechte verbindingslijn 41">
              <a:extLst>
                <a:ext uri="{FF2B5EF4-FFF2-40B4-BE49-F238E27FC236}">
                  <a16:creationId xmlns:a16="http://schemas.microsoft.com/office/drawing/2014/main" id="{007FC919-7C18-4D51-AC98-1ABF1153CEE3}"/>
                </a:ext>
              </a:extLst>
            </p:cNvPr>
            <p:cNvCxnSpPr>
              <a:cxnSpLocks/>
            </p:cNvCxnSpPr>
            <p:nvPr/>
          </p:nvCxnSpPr>
          <p:spPr>
            <a:xfrm flipV="1">
              <a:off x="6758940" y="1798320"/>
              <a:ext cx="574166" cy="810367"/>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grpSp>
      <p:sp>
        <p:nvSpPr>
          <p:cNvPr id="46" name="Tekstvak aanvraagadviseur">
            <a:extLst>
              <a:ext uri="{FF2B5EF4-FFF2-40B4-BE49-F238E27FC236}">
                <a16:creationId xmlns:a16="http://schemas.microsoft.com/office/drawing/2014/main" id="{769519E6-447E-4C62-A66C-5A26C4B76E6D}"/>
              </a:ext>
            </a:extLst>
          </p:cNvPr>
          <p:cNvSpPr txBox="1"/>
          <p:nvPr/>
        </p:nvSpPr>
        <p:spPr>
          <a:xfrm>
            <a:off x="9210637" y="2680978"/>
            <a:ext cx="3243197" cy="2277547"/>
          </a:xfrm>
          <a:prstGeom prst="rect">
            <a:avLst/>
          </a:prstGeom>
          <a:noFill/>
        </p:spPr>
        <p:txBody>
          <a:bodyPr wrap="square" rtlCol="0">
            <a:spAutoFit/>
          </a:bodyPr>
          <a:lstStyle/>
          <a:p>
            <a:r>
              <a:rPr lang="en-US" sz="1400" b="1" dirty="0" err="1">
                <a:solidFill>
                  <a:srgbClr val="1D71B8"/>
                </a:solidFill>
                <a:latin typeface="Arial" panose="020B0604020202020204" pitchFamily="34" charset="0"/>
                <a:cs typeface="Arial" panose="020B0604020202020204" pitchFamily="34" charset="0"/>
              </a:rPr>
              <a:t>Aanvraagadviseur</a:t>
            </a:r>
            <a:endParaRPr lang="en-US" sz="1400" b="1" dirty="0">
              <a:solidFill>
                <a:srgbClr val="1D71B8"/>
              </a:solidFill>
              <a:latin typeface="Arial" panose="020B0604020202020204" pitchFamily="34" charset="0"/>
              <a:cs typeface="Arial" panose="020B0604020202020204" pitchFamily="34" charset="0"/>
            </a:endParaRPr>
          </a:p>
          <a:p>
            <a:endParaRPr lang="nl-NL" sz="1400" b="1" dirty="0">
              <a:solidFill>
                <a:srgbClr val="1D71B8"/>
              </a:solidFill>
              <a:latin typeface="Arial" panose="020B0604020202020204" pitchFamily="34" charset="0"/>
              <a:cs typeface="Arial" panose="020B0604020202020204" pitchFamily="34" charset="0"/>
            </a:endParaRPr>
          </a:p>
          <a:p>
            <a:r>
              <a:rPr lang="nl-NL" sz="1400" dirty="0">
                <a:latin typeface="Arial" panose="020B0604020202020204" pitchFamily="34" charset="0"/>
                <a:cs typeface="Arial" panose="020B0604020202020204" pitchFamily="34" charset="0"/>
              </a:rPr>
              <a:t>•  Uitleg over de subsidieregeling: </a:t>
            </a:r>
          </a:p>
          <a:p>
            <a:r>
              <a:rPr lang="nl-NL" sz="1400" dirty="0">
                <a:latin typeface="Arial" panose="020B0604020202020204" pitchFamily="34" charset="0"/>
                <a:cs typeface="Arial" panose="020B0604020202020204" pitchFamily="34" charset="0"/>
              </a:rPr>
              <a:t>    www.stimulus.nl/pop-brabant  </a:t>
            </a:r>
          </a:p>
          <a:p>
            <a:r>
              <a:rPr lang="nl-NL" sz="1400" dirty="0">
                <a:latin typeface="Arial" panose="020B0604020202020204" pitchFamily="34" charset="0"/>
                <a:cs typeface="Arial" panose="020B0604020202020204" pitchFamily="34" charset="0"/>
              </a:rPr>
              <a:t>•  Kom langs bij één van de drie </a:t>
            </a:r>
          </a:p>
          <a:p>
            <a:r>
              <a:rPr lang="nl-NL" sz="1400" dirty="0">
                <a:latin typeface="Arial" panose="020B0604020202020204" pitchFamily="34" charset="0"/>
                <a:cs typeface="Arial" panose="020B0604020202020204" pitchFamily="34" charset="0"/>
              </a:rPr>
              <a:t>    informatiebijeenkomsten   </a:t>
            </a:r>
          </a:p>
          <a:p>
            <a:r>
              <a:rPr lang="nl-NL" sz="1400" dirty="0">
                <a:latin typeface="Arial" panose="020B0604020202020204" pitchFamily="34" charset="0"/>
                <a:cs typeface="Arial" panose="020B0604020202020204" pitchFamily="34" charset="0"/>
              </a:rPr>
              <a:t>•  Vragen over de subsidieregeling:    </a:t>
            </a:r>
          </a:p>
          <a:p>
            <a:r>
              <a:rPr lang="nl-NL" sz="1400" dirty="0">
                <a:latin typeface="Arial" panose="020B0604020202020204" pitchFamily="34" charset="0"/>
                <a:cs typeface="Arial" panose="020B0604020202020204" pitchFamily="34" charset="0"/>
              </a:rPr>
              <a:t>    pop3@stimulus.nl, </a:t>
            </a:r>
          </a:p>
          <a:p>
            <a:r>
              <a:rPr lang="nl-NL" sz="1400" dirty="0">
                <a:latin typeface="Arial" panose="020B0604020202020204" pitchFamily="34" charset="0"/>
                <a:cs typeface="Arial" panose="020B0604020202020204" pitchFamily="34" charset="0"/>
              </a:rPr>
              <a:t>    040 237 5904</a:t>
            </a:r>
          </a:p>
          <a:p>
            <a:endParaRPr lang="nl-NL" sz="1600" dirty="0">
              <a:latin typeface="Arial" panose="020B0604020202020204" pitchFamily="34" charset="0"/>
              <a:cs typeface="Arial" panose="020B0604020202020204" pitchFamily="34" charset="0"/>
            </a:endParaRPr>
          </a:p>
        </p:txBody>
      </p:sp>
      <p:pic>
        <p:nvPicPr>
          <p:cNvPr id="48" name="2">
            <a:extLst>
              <a:ext uri="{FF2B5EF4-FFF2-40B4-BE49-F238E27FC236}">
                <a16:creationId xmlns:a16="http://schemas.microsoft.com/office/drawing/2014/main" id="{EB08BA14-CD42-4814-81AA-8120C9C84F15}"/>
              </a:ext>
            </a:extLst>
          </p:cNvPr>
          <p:cNvPicPr>
            <a:picLocks noChangeAspect="1"/>
          </p:cNvPicPr>
          <p:nvPr/>
        </p:nvPicPr>
        <p:blipFill>
          <a:blip r:embed="rId12"/>
          <a:stretch>
            <a:fillRect/>
          </a:stretch>
        </p:blipFill>
        <p:spPr>
          <a:xfrm>
            <a:off x="5796039" y="4532467"/>
            <a:ext cx="507938" cy="520700"/>
          </a:xfrm>
          <a:prstGeom prst="rect">
            <a:avLst/>
          </a:prstGeom>
        </p:spPr>
      </p:pic>
      <p:sp>
        <p:nvSpPr>
          <p:cNvPr id="50" name="2 tekst">
            <a:extLst>
              <a:ext uri="{FF2B5EF4-FFF2-40B4-BE49-F238E27FC236}">
                <a16:creationId xmlns:a16="http://schemas.microsoft.com/office/drawing/2014/main" id="{39ECA577-284E-4299-85E0-E79B24743FF7}"/>
              </a:ext>
            </a:extLst>
          </p:cNvPr>
          <p:cNvSpPr txBox="1"/>
          <p:nvPr/>
        </p:nvSpPr>
        <p:spPr>
          <a:xfrm>
            <a:off x="243613" y="4907496"/>
            <a:ext cx="4013187"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Op de website van Stimulus staan documenten voor het indienen van een projectaanvraag. Deze kun je gebruiken om tot een goed projectplan te komen.</a:t>
            </a:r>
            <a:endParaRPr lang="nl-NL" sz="1600" dirty="0">
              <a:latin typeface="Arial" panose="020B0604020202020204" pitchFamily="34" charset="0"/>
              <a:cs typeface="Arial" panose="020B0604020202020204" pitchFamily="34" charset="0"/>
            </a:endParaRPr>
          </a:p>
        </p:txBody>
      </p:sp>
      <p:cxnSp>
        <p:nvCxnSpPr>
          <p:cNvPr id="53" name="2 lijn">
            <a:extLst>
              <a:ext uri="{FF2B5EF4-FFF2-40B4-BE49-F238E27FC236}">
                <a16:creationId xmlns:a16="http://schemas.microsoft.com/office/drawing/2014/main" id="{B50689ED-0DF3-412C-A246-A6DA40917EC6}"/>
              </a:ext>
            </a:extLst>
          </p:cNvPr>
          <p:cNvCxnSpPr/>
          <p:nvPr/>
        </p:nvCxnSpPr>
        <p:spPr>
          <a:xfrm flipH="1">
            <a:off x="4335788" y="4778154"/>
            <a:ext cx="1445015" cy="0"/>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pic>
        <p:nvPicPr>
          <p:cNvPr id="54" name="opestellin indienen">
            <a:extLst>
              <a:ext uri="{FF2B5EF4-FFF2-40B4-BE49-F238E27FC236}">
                <a16:creationId xmlns:a16="http://schemas.microsoft.com/office/drawing/2014/main" id="{F1646BC3-9F42-40FC-8B21-16AEEDC615AF}"/>
              </a:ext>
            </a:extLst>
          </p:cNvPr>
          <p:cNvPicPr>
            <a:picLocks noChangeAspect="1"/>
          </p:cNvPicPr>
          <p:nvPr/>
        </p:nvPicPr>
        <p:blipFill>
          <a:blip r:embed="rId13"/>
          <a:stretch>
            <a:fillRect/>
          </a:stretch>
        </p:blipFill>
        <p:spPr>
          <a:xfrm>
            <a:off x="4937317" y="3669411"/>
            <a:ext cx="1873403" cy="1307339"/>
          </a:xfrm>
          <a:prstGeom prst="rect">
            <a:avLst/>
          </a:prstGeom>
        </p:spPr>
      </p:pic>
      <p:cxnSp>
        <p:nvCxnSpPr>
          <p:cNvPr id="105" name="Rechte verbindingslijn 104">
            <a:extLst>
              <a:ext uri="{FF2B5EF4-FFF2-40B4-BE49-F238E27FC236}">
                <a16:creationId xmlns:a16="http://schemas.microsoft.com/office/drawing/2014/main" id="{2E433939-BBA1-45B0-9248-2252B749EF55}"/>
              </a:ext>
            </a:extLst>
          </p:cNvPr>
          <p:cNvCxnSpPr/>
          <p:nvPr/>
        </p:nvCxnSpPr>
        <p:spPr>
          <a:xfrm>
            <a:off x="-1855195" y="13706864"/>
            <a:ext cx="16822058"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106" name="Rechte verbindingslijn 105">
            <a:extLst>
              <a:ext uri="{FF2B5EF4-FFF2-40B4-BE49-F238E27FC236}">
                <a16:creationId xmlns:a16="http://schemas.microsoft.com/office/drawing/2014/main" id="{59375C5B-439B-44CD-80E2-88E8D88E02CE}"/>
              </a:ext>
            </a:extLst>
          </p:cNvPr>
          <p:cNvCxnSpPr/>
          <p:nvPr/>
        </p:nvCxnSpPr>
        <p:spPr>
          <a:xfrm>
            <a:off x="-2597347" y="6858000"/>
            <a:ext cx="16822058" cy="0"/>
          </a:xfrm>
          <a:prstGeom prst="line">
            <a:avLst/>
          </a:prstGeom>
        </p:spPr>
        <p:style>
          <a:lnRef idx="1">
            <a:schemeClr val="accent1"/>
          </a:lnRef>
          <a:fillRef idx="0">
            <a:schemeClr val="accent1"/>
          </a:fillRef>
          <a:effectRef idx="0">
            <a:schemeClr val="accent1"/>
          </a:effectRef>
          <a:fontRef idx="minor">
            <a:schemeClr val="tx1"/>
          </a:fontRef>
        </p:style>
      </p:cxnSp>
      <p:pic>
        <p:nvPicPr>
          <p:cNvPr id="107" name="1 WOLKJE">
            <a:extLst>
              <a:ext uri="{FF2B5EF4-FFF2-40B4-BE49-F238E27FC236}">
                <a16:creationId xmlns:a16="http://schemas.microsoft.com/office/drawing/2014/main" id="{6020ABD8-8117-4FA8-8280-52630996C6A2}"/>
              </a:ext>
            </a:extLst>
          </p:cNvPr>
          <p:cNvPicPr>
            <a:picLocks noChangeAspect="1"/>
          </p:cNvPicPr>
          <p:nvPr/>
        </p:nvPicPr>
        <p:blipFill>
          <a:blip r:embed="rId14"/>
          <a:stretch>
            <a:fillRect/>
          </a:stretch>
        </p:blipFill>
        <p:spPr>
          <a:xfrm>
            <a:off x="5771685" y="188114"/>
            <a:ext cx="1050015" cy="1409404"/>
          </a:xfrm>
          <a:prstGeom prst="rect">
            <a:avLst/>
          </a:prstGeom>
        </p:spPr>
      </p:pic>
      <p:pic>
        <p:nvPicPr>
          <p:cNvPr id="55" name="man en vrouw 2">
            <a:extLst>
              <a:ext uri="{FF2B5EF4-FFF2-40B4-BE49-F238E27FC236}">
                <a16:creationId xmlns:a16="http://schemas.microsoft.com/office/drawing/2014/main" id="{063BC098-9F6A-4391-9A74-DCA5E3988063}"/>
              </a:ext>
            </a:extLst>
          </p:cNvPr>
          <p:cNvPicPr>
            <a:picLocks noChangeAspect="1"/>
          </p:cNvPicPr>
          <p:nvPr/>
        </p:nvPicPr>
        <p:blipFill>
          <a:blip r:embed="rId15"/>
          <a:stretch>
            <a:fillRect/>
          </a:stretch>
        </p:blipFill>
        <p:spPr>
          <a:xfrm>
            <a:off x="5077335" y="1485478"/>
            <a:ext cx="1658322" cy="1618074"/>
          </a:xfrm>
          <a:prstGeom prst="rect">
            <a:avLst/>
          </a:prstGeom>
        </p:spPr>
      </p:pic>
      <p:sp>
        <p:nvSpPr>
          <p:cNvPr id="27" name="Rechthoek 26">
            <a:extLst>
              <a:ext uri="{FF2B5EF4-FFF2-40B4-BE49-F238E27FC236}">
                <a16:creationId xmlns:a16="http://schemas.microsoft.com/office/drawing/2014/main" id="{C4EF1D2E-EF82-425E-A3F5-30E6CAAE5E93}"/>
              </a:ext>
            </a:extLst>
          </p:cNvPr>
          <p:cNvSpPr/>
          <p:nvPr/>
        </p:nvSpPr>
        <p:spPr>
          <a:xfrm>
            <a:off x="7065752" y="918465"/>
            <a:ext cx="2312672" cy="295451"/>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sz="1600" b="1" dirty="0">
                <a:latin typeface="Arial" panose="020B0604020202020204" pitchFamily="34" charset="0"/>
                <a:cs typeface="Arial" panose="020B0604020202020204" pitchFamily="34" charset="0"/>
              </a:rPr>
              <a:t>INFORMEER JEZELF</a:t>
            </a:r>
          </a:p>
        </p:txBody>
      </p:sp>
      <p:sp>
        <p:nvSpPr>
          <p:cNvPr id="32" name="Rechthoek 31">
            <a:extLst>
              <a:ext uri="{FF2B5EF4-FFF2-40B4-BE49-F238E27FC236}">
                <a16:creationId xmlns:a16="http://schemas.microsoft.com/office/drawing/2014/main" id="{5C85A000-01B8-4563-B299-D4C830D125BF}"/>
              </a:ext>
            </a:extLst>
          </p:cNvPr>
          <p:cNvSpPr/>
          <p:nvPr/>
        </p:nvSpPr>
        <p:spPr>
          <a:xfrm>
            <a:off x="334106" y="4608183"/>
            <a:ext cx="4564798" cy="295451"/>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sz="1600" b="1" dirty="0">
                <a:latin typeface="Arial" panose="020B0604020202020204" pitchFamily="34" charset="0"/>
                <a:cs typeface="Arial" panose="020B0604020202020204" pitchFamily="34" charset="0"/>
              </a:rPr>
              <a:t>MAAK EEN PROJECTPLAN EN BEGROTING</a:t>
            </a:r>
          </a:p>
        </p:txBody>
      </p:sp>
    </p:spTree>
    <p:extLst>
      <p:ext uri="{BB962C8B-B14F-4D97-AF65-F5344CB8AC3E}">
        <p14:creationId xmlns:p14="http://schemas.microsoft.com/office/powerpoint/2010/main" val="175757804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500"/>
                                            <p:tgtEl>
                                              <p:spTgt spid="9"/>
                                            </p:tgtEl>
                                          </p:cBhvr>
                                        </p:animEffect>
                                      </p:childTnLst>
                                    </p:cTn>
                                  </p:par>
                                  <p:par>
                                    <p:cTn id="8" presetID="2" presetClass="entr" presetSubtype="1" fill="hold" nodeType="withEffect" p14:presetBounceEnd="60000">
                                      <p:stCondLst>
                                        <p:cond delay="0"/>
                                      </p:stCondLst>
                                      <p:childTnLst>
                                        <p:set>
                                          <p:cBhvr>
                                            <p:cTn id="9" dur="1" fill="hold">
                                              <p:stCondLst>
                                                <p:cond delay="0"/>
                                              </p:stCondLst>
                                            </p:cTn>
                                            <p:tgtEl>
                                              <p:spTgt spid="55"/>
                                            </p:tgtEl>
                                            <p:attrNameLst>
                                              <p:attrName>style.visibility</p:attrName>
                                            </p:attrNameLst>
                                          </p:cBhvr>
                                          <p:to>
                                            <p:strVal val="visible"/>
                                          </p:to>
                                        </p:set>
                                        <p:anim calcmode="lin" valueType="num" p14:bounceEnd="60000">
                                          <p:cBhvr additive="base">
                                            <p:cTn id="10" dur="500" fill="hold"/>
                                            <p:tgtEl>
                                              <p:spTgt spid="55"/>
                                            </p:tgtEl>
                                            <p:attrNameLst>
                                              <p:attrName>ppt_x</p:attrName>
                                            </p:attrNameLst>
                                          </p:cBhvr>
                                          <p:tavLst>
                                            <p:tav tm="0">
                                              <p:val>
                                                <p:strVal val="#ppt_x"/>
                                              </p:val>
                                            </p:tav>
                                            <p:tav tm="100000">
                                              <p:val>
                                                <p:strVal val="#ppt_x"/>
                                              </p:val>
                                            </p:tav>
                                          </p:tavLst>
                                        </p:anim>
                                        <p:anim calcmode="lin" valueType="num" p14:bounceEnd="60000">
                                          <p:cBhvr additive="base">
                                            <p:cTn id="11" dur="500" fill="hold"/>
                                            <p:tgtEl>
                                              <p:spTgt spid="55"/>
                                            </p:tgtEl>
                                            <p:attrNameLst>
                                              <p:attrName>ppt_y</p:attrName>
                                            </p:attrNameLst>
                                          </p:cBhvr>
                                          <p:tavLst>
                                            <p:tav tm="0">
                                              <p:val>
                                                <p:strVal val="0-#ppt_h/2"/>
                                              </p:val>
                                            </p:tav>
                                            <p:tav tm="100000">
                                              <p:val>
                                                <p:strVal val="#ppt_y"/>
                                              </p:val>
                                            </p:tav>
                                          </p:tavLst>
                                        </p:anim>
                                      </p:childTnLst>
                                    </p:cTn>
                                  </p:par>
                                  <p:par>
                                    <p:cTn id="12" presetID="42" presetClass="entr" presetSubtype="0" fill="hold" nodeType="withEffect">
                                      <p:stCondLst>
                                        <p:cond delay="500"/>
                                      </p:stCondLst>
                                      <p:childTnLst>
                                        <p:set>
                                          <p:cBhvr>
                                            <p:cTn id="13" dur="1" fill="hold">
                                              <p:stCondLst>
                                                <p:cond delay="0"/>
                                              </p:stCondLst>
                                            </p:cTn>
                                            <p:tgtEl>
                                              <p:spTgt spid="107"/>
                                            </p:tgtEl>
                                            <p:attrNameLst>
                                              <p:attrName>style.visibility</p:attrName>
                                            </p:attrNameLst>
                                          </p:cBhvr>
                                          <p:to>
                                            <p:strVal val="visible"/>
                                          </p:to>
                                        </p:set>
                                        <p:animEffect transition="in" filter="fade">
                                          <p:cBhvr>
                                            <p:cTn id="14" dur="1000"/>
                                            <p:tgtEl>
                                              <p:spTgt spid="107"/>
                                            </p:tgtEl>
                                          </p:cBhvr>
                                        </p:animEffect>
                                        <p:anim calcmode="lin" valueType="num">
                                          <p:cBhvr>
                                            <p:cTn id="15" dur="1000" fill="hold"/>
                                            <p:tgtEl>
                                              <p:spTgt spid="107"/>
                                            </p:tgtEl>
                                            <p:attrNameLst>
                                              <p:attrName>ppt_x</p:attrName>
                                            </p:attrNameLst>
                                          </p:cBhvr>
                                          <p:tavLst>
                                            <p:tav tm="0">
                                              <p:val>
                                                <p:strVal val="#ppt_x"/>
                                              </p:val>
                                            </p:tav>
                                            <p:tav tm="100000">
                                              <p:val>
                                                <p:strVal val="#ppt_x"/>
                                              </p:val>
                                            </p:tav>
                                          </p:tavLst>
                                        </p:anim>
                                        <p:anim calcmode="lin" valueType="num">
                                          <p:cBhvr>
                                            <p:cTn id="16" dur="1000" fill="hold"/>
                                            <p:tgtEl>
                                              <p:spTgt spid="10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nodeType="clickEffect">
                                      <p:stCondLst>
                                        <p:cond delay="0"/>
                                      </p:stCondLst>
                                      <p:childTnLst>
                                        <p:set>
                                          <p:cBhvr>
                                            <p:cTn id="20" dur="1" fill="hold">
                                              <p:stCondLst>
                                                <p:cond delay="0"/>
                                              </p:stCondLst>
                                            </p:cTn>
                                            <p:tgtEl>
                                              <p:spTgt spid="4"/>
                                            </p:tgtEl>
                                            <p:attrNameLst>
                                              <p:attrName>style.visibility</p:attrName>
                                            </p:attrNameLst>
                                          </p:cBhvr>
                                          <p:to>
                                            <p:strVal val="visible"/>
                                          </p:to>
                                        </p:set>
                                        <p:anim calcmode="lin" valueType="num">
                                          <p:cBhvr>
                                            <p:cTn id="21" dur="500" fill="hold"/>
                                            <p:tgtEl>
                                              <p:spTgt spid="4"/>
                                            </p:tgtEl>
                                            <p:attrNameLst>
                                              <p:attrName>ppt_w</p:attrName>
                                            </p:attrNameLst>
                                          </p:cBhvr>
                                          <p:tavLst>
                                            <p:tav tm="0">
                                              <p:val>
                                                <p:fltVal val="0"/>
                                              </p:val>
                                            </p:tav>
                                            <p:tav tm="100000">
                                              <p:val>
                                                <p:strVal val="#ppt_w"/>
                                              </p:val>
                                            </p:tav>
                                          </p:tavLst>
                                        </p:anim>
                                        <p:anim calcmode="lin" valueType="num">
                                          <p:cBhvr>
                                            <p:cTn id="22" dur="500" fill="hold"/>
                                            <p:tgtEl>
                                              <p:spTgt spid="4"/>
                                            </p:tgtEl>
                                            <p:attrNameLst>
                                              <p:attrName>ppt_h</p:attrName>
                                            </p:attrNameLst>
                                          </p:cBhvr>
                                          <p:tavLst>
                                            <p:tav tm="0">
                                              <p:val>
                                                <p:fltVal val="0"/>
                                              </p:val>
                                            </p:tav>
                                            <p:tav tm="100000">
                                              <p:val>
                                                <p:strVal val="#ppt_h"/>
                                              </p:val>
                                            </p:tav>
                                          </p:tavLst>
                                        </p:anim>
                                        <p:animEffect transition="in" filter="fade">
                                          <p:cBhvr>
                                            <p:cTn id="23" dur="500"/>
                                            <p:tgtEl>
                                              <p:spTgt spid="4"/>
                                            </p:tgtEl>
                                          </p:cBhvr>
                                        </p:animEffect>
                                      </p:childTnLst>
                                    </p:cTn>
                                  </p:par>
                                  <p:par>
                                    <p:cTn id="24" presetID="22" presetClass="entr" presetSubtype="8" fill="hold" nodeType="withEffect">
                                      <p:stCondLst>
                                        <p:cond delay="500"/>
                                      </p:stCondLst>
                                      <p:childTnLst>
                                        <p:set>
                                          <p:cBhvr>
                                            <p:cTn id="25" dur="1" fill="hold">
                                              <p:stCondLst>
                                                <p:cond delay="0"/>
                                              </p:stCondLst>
                                            </p:cTn>
                                            <p:tgtEl>
                                              <p:spTgt spid="30"/>
                                            </p:tgtEl>
                                            <p:attrNameLst>
                                              <p:attrName>style.visibility</p:attrName>
                                            </p:attrNameLst>
                                          </p:cBhvr>
                                          <p:to>
                                            <p:strVal val="visible"/>
                                          </p:to>
                                        </p:set>
                                        <p:animEffect transition="in" filter="wipe(left)">
                                          <p:cBhvr>
                                            <p:cTn id="26" dur="500"/>
                                            <p:tgtEl>
                                              <p:spTgt spid="30"/>
                                            </p:tgtEl>
                                          </p:cBhvr>
                                        </p:animEffect>
                                      </p:childTnLst>
                                    </p:cTn>
                                  </p:par>
                                  <p:par>
                                    <p:cTn id="27" presetID="22" presetClass="entr" presetSubtype="8" fill="hold" grpId="0" nodeType="withEffect">
                                      <p:stCondLst>
                                        <p:cond delay="0"/>
                                      </p:stCondLst>
                                      <p:childTnLst>
                                        <p:set>
                                          <p:cBhvr>
                                            <p:cTn id="28" dur="1" fill="hold">
                                              <p:stCondLst>
                                                <p:cond delay="0"/>
                                              </p:stCondLst>
                                            </p:cTn>
                                            <p:tgtEl>
                                              <p:spTgt spid="27"/>
                                            </p:tgtEl>
                                            <p:attrNameLst>
                                              <p:attrName>style.visibility</p:attrName>
                                            </p:attrNameLst>
                                          </p:cBhvr>
                                          <p:to>
                                            <p:strVal val="visible"/>
                                          </p:to>
                                        </p:set>
                                        <p:animEffect transition="in" filter="wipe(left)">
                                          <p:cBhvr>
                                            <p:cTn id="29" dur="500"/>
                                            <p:tgtEl>
                                              <p:spTgt spid="27"/>
                                            </p:tgtEl>
                                          </p:cBhvr>
                                        </p:animEffect>
                                      </p:childTnLst>
                                    </p:cTn>
                                  </p:par>
                                  <p:par>
                                    <p:cTn id="30" presetID="22" presetClass="entr" presetSubtype="1" fill="hold" grpId="0" nodeType="withEffect">
                                      <p:stCondLst>
                                        <p:cond delay="1500"/>
                                      </p:stCondLst>
                                      <p:childTnLst>
                                        <p:set>
                                          <p:cBhvr>
                                            <p:cTn id="31" dur="1" fill="hold">
                                              <p:stCondLst>
                                                <p:cond delay="0"/>
                                              </p:stCondLst>
                                            </p:cTn>
                                            <p:tgtEl>
                                              <p:spTgt spid="2"/>
                                            </p:tgtEl>
                                            <p:attrNameLst>
                                              <p:attrName>style.visibility</p:attrName>
                                            </p:attrNameLst>
                                          </p:cBhvr>
                                          <p:to>
                                            <p:strVal val="visible"/>
                                          </p:to>
                                        </p:set>
                                        <p:animEffect transition="in" filter="wipe(up)">
                                          <p:cBhvr>
                                            <p:cTn id="32" dur="500"/>
                                            <p:tgtEl>
                                              <p:spTgt spid="2"/>
                                            </p:tgtEl>
                                          </p:cBhvr>
                                        </p:animEffect>
                                      </p:childTnLst>
                                    </p:cTn>
                                  </p:par>
                                </p:childTnLst>
                              </p:cTn>
                            </p:par>
                          </p:childTnLst>
                        </p:cTn>
                      </p:par>
                      <p:par>
                        <p:cTn id="33" fill="hold">
                          <p:stCondLst>
                            <p:cond delay="indefinite"/>
                          </p:stCondLst>
                          <p:childTnLst>
                            <p:par>
                              <p:cTn id="34" fill="hold">
                                <p:stCondLst>
                                  <p:cond delay="0"/>
                                </p:stCondLst>
                                <p:childTnLst>
                                  <p:par>
                                    <p:cTn id="35" presetID="2" presetClass="entr" presetSubtype="8" decel="100000" fill="hold" nodeType="clickEffect">
                                      <p:stCondLst>
                                        <p:cond delay="0"/>
                                      </p:stCondLst>
                                      <p:childTnLst>
                                        <p:set>
                                          <p:cBhvr>
                                            <p:cTn id="36" dur="1" fill="hold">
                                              <p:stCondLst>
                                                <p:cond delay="0"/>
                                              </p:stCondLst>
                                            </p:cTn>
                                            <p:tgtEl>
                                              <p:spTgt spid="12"/>
                                            </p:tgtEl>
                                            <p:attrNameLst>
                                              <p:attrName>style.visibility</p:attrName>
                                            </p:attrNameLst>
                                          </p:cBhvr>
                                          <p:to>
                                            <p:strVal val="visible"/>
                                          </p:to>
                                        </p:set>
                                        <p:anim calcmode="lin" valueType="num">
                                          <p:cBhvr additive="base">
                                            <p:cTn id="37" dur="500" fill="hold"/>
                                            <p:tgtEl>
                                              <p:spTgt spid="12"/>
                                            </p:tgtEl>
                                            <p:attrNameLst>
                                              <p:attrName>ppt_x</p:attrName>
                                            </p:attrNameLst>
                                          </p:cBhvr>
                                          <p:tavLst>
                                            <p:tav tm="0">
                                              <p:val>
                                                <p:strVal val="0-#ppt_w/2"/>
                                              </p:val>
                                            </p:tav>
                                            <p:tav tm="100000">
                                              <p:val>
                                                <p:strVal val="#ppt_x"/>
                                              </p:val>
                                            </p:tav>
                                          </p:tavLst>
                                        </p:anim>
                                        <p:anim calcmode="lin" valueType="num">
                                          <p:cBhvr additive="base">
                                            <p:cTn id="38" dur="500" fill="hold"/>
                                            <p:tgtEl>
                                              <p:spTgt spid="12"/>
                                            </p:tgtEl>
                                            <p:attrNameLst>
                                              <p:attrName>ppt_y</p:attrName>
                                            </p:attrNameLst>
                                          </p:cBhvr>
                                          <p:tavLst>
                                            <p:tav tm="0">
                                              <p:val>
                                                <p:strVal val="#ppt_y"/>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nodeType="clickEffect">
                                      <p:stCondLst>
                                        <p:cond delay="0"/>
                                      </p:stCondLst>
                                      <p:childTnLst>
                                        <p:set>
                                          <p:cBhvr>
                                            <p:cTn id="42" dur="1" fill="hold">
                                              <p:stCondLst>
                                                <p:cond delay="0"/>
                                              </p:stCondLst>
                                            </p:cTn>
                                            <p:tgtEl>
                                              <p:spTgt spid="8"/>
                                            </p:tgtEl>
                                            <p:attrNameLst>
                                              <p:attrName>style.visibility</p:attrName>
                                            </p:attrNameLst>
                                          </p:cBhvr>
                                          <p:to>
                                            <p:strVal val="visible"/>
                                          </p:to>
                                        </p:set>
                                        <p:animEffect transition="in" filter="fade">
                                          <p:cBhvr>
                                            <p:cTn id="43" dur="500"/>
                                            <p:tgtEl>
                                              <p:spTgt spid="8"/>
                                            </p:tgtEl>
                                          </p:cBhvr>
                                        </p:animEffect>
                                      </p:childTnLst>
                                    </p:cTn>
                                  </p:par>
                                  <p:par>
                                    <p:cTn id="44" presetID="10" presetClass="entr" presetSubtype="0" fill="hold" nodeType="withEffect">
                                      <p:stCondLst>
                                        <p:cond delay="500"/>
                                      </p:stCondLst>
                                      <p:childTnLst>
                                        <p:set>
                                          <p:cBhvr>
                                            <p:cTn id="45" dur="1" fill="hold">
                                              <p:stCondLst>
                                                <p:cond delay="0"/>
                                              </p:stCondLst>
                                            </p:cTn>
                                            <p:tgtEl>
                                              <p:spTgt spid="54"/>
                                            </p:tgtEl>
                                            <p:attrNameLst>
                                              <p:attrName>style.visibility</p:attrName>
                                            </p:attrNameLst>
                                          </p:cBhvr>
                                          <p:to>
                                            <p:strVal val="visible"/>
                                          </p:to>
                                        </p:set>
                                        <p:animEffect transition="in" filter="fade">
                                          <p:cBhvr>
                                            <p:cTn id="46" dur="500"/>
                                            <p:tgtEl>
                                              <p:spTgt spid="54"/>
                                            </p:tgtEl>
                                          </p:cBhvr>
                                        </p:animEffec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nodeType="clickEffect">
                                      <p:stCondLst>
                                        <p:cond delay="0"/>
                                      </p:stCondLst>
                                      <p:childTnLst>
                                        <p:set>
                                          <p:cBhvr>
                                            <p:cTn id="50" dur="1" fill="hold">
                                              <p:stCondLst>
                                                <p:cond delay="0"/>
                                              </p:stCondLst>
                                            </p:cTn>
                                            <p:tgtEl>
                                              <p:spTgt spid="13"/>
                                            </p:tgtEl>
                                            <p:attrNameLst>
                                              <p:attrName>style.visibility</p:attrName>
                                            </p:attrNameLst>
                                          </p:cBhvr>
                                          <p:to>
                                            <p:strVal val="visible"/>
                                          </p:to>
                                        </p:set>
                                      </p:childTnLst>
                                    </p:cTn>
                                  </p:par>
                                  <p:par>
                                    <p:cTn id="51" presetID="10" presetClass="entr" presetSubtype="0" fill="hold" nodeType="withEffect">
                                      <p:stCondLst>
                                        <p:cond delay="0"/>
                                      </p:stCondLst>
                                      <p:childTnLst>
                                        <p:set>
                                          <p:cBhvr>
                                            <p:cTn id="52" dur="1" fill="hold">
                                              <p:stCondLst>
                                                <p:cond delay="0"/>
                                              </p:stCondLst>
                                            </p:cTn>
                                            <p:tgtEl>
                                              <p:spTgt spid="13"/>
                                            </p:tgtEl>
                                            <p:attrNameLst>
                                              <p:attrName>style.visibility</p:attrName>
                                            </p:attrNameLst>
                                          </p:cBhvr>
                                          <p:to>
                                            <p:strVal val="visible"/>
                                          </p:to>
                                        </p:set>
                                        <p:animEffect transition="in" filter="fade">
                                          <p:cBhvr>
                                            <p:cTn id="53" dur="2000"/>
                                            <p:tgtEl>
                                              <p:spTgt spid="13"/>
                                            </p:tgtEl>
                                          </p:cBhvr>
                                        </p:animEffect>
                                      </p:childTnLst>
                                    </p:cTn>
                                  </p:par>
                                  <p:par>
                                    <p:cTn id="54" presetID="42" presetClass="path" presetSubtype="0" accel="50000" decel="50000" fill="hold" nodeType="withEffect">
                                      <p:stCondLst>
                                        <p:cond delay="0"/>
                                      </p:stCondLst>
                                      <p:childTnLst>
                                        <p:animMotion origin="layout" path="M 2.08333E-6 2.22222E-6 L -0.12005 -0.00162 " pathEditMode="relative" rAng="0" ptsTypes="AA">
                                          <p:cBhvr>
                                            <p:cTn id="55" dur="2000" spd="-100000" fill="hold"/>
                                            <p:tgtEl>
                                              <p:spTgt spid="13"/>
                                            </p:tgtEl>
                                            <p:attrNameLst>
                                              <p:attrName>ppt_x</p:attrName>
                                              <p:attrName>ppt_y</p:attrName>
                                            </p:attrNameLst>
                                          </p:cBhvr>
                                          <p:rCtr x="-6003" y="-93"/>
                                        </p:animMotion>
                                      </p:childTnLst>
                                    </p:cTn>
                                  </p:par>
                                  <p:par>
                                    <p:cTn id="56" presetID="53" presetClass="entr" presetSubtype="16" fill="hold" nodeType="withEffect">
                                      <p:stCondLst>
                                        <p:cond delay="1800"/>
                                      </p:stCondLst>
                                      <p:childTnLst>
                                        <p:set>
                                          <p:cBhvr>
                                            <p:cTn id="57" dur="1" fill="hold">
                                              <p:stCondLst>
                                                <p:cond delay="0"/>
                                              </p:stCondLst>
                                            </p:cTn>
                                            <p:tgtEl>
                                              <p:spTgt spid="14"/>
                                            </p:tgtEl>
                                            <p:attrNameLst>
                                              <p:attrName>style.visibility</p:attrName>
                                            </p:attrNameLst>
                                          </p:cBhvr>
                                          <p:to>
                                            <p:strVal val="visible"/>
                                          </p:to>
                                        </p:set>
                                        <p:anim calcmode="lin" valueType="num">
                                          <p:cBhvr>
                                            <p:cTn id="58" dur="500" fill="hold"/>
                                            <p:tgtEl>
                                              <p:spTgt spid="14"/>
                                            </p:tgtEl>
                                            <p:attrNameLst>
                                              <p:attrName>ppt_w</p:attrName>
                                            </p:attrNameLst>
                                          </p:cBhvr>
                                          <p:tavLst>
                                            <p:tav tm="0">
                                              <p:val>
                                                <p:fltVal val="0"/>
                                              </p:val>
                                            </p:tav>
                                            <p:tav tm="100000">
                                              <p:val>
                                                <p:strVal val="#ppt_w"/>
                                              </p:val>
                                            </p:tav>
                                          </p:tavLst>
                                        </p:anim>
                                        <p:anim calcmode="lin" valueType="num">
                                          <p:cBhvr>
                                            <p:cTn id="59" dur="500" fill="hold"/>
                                            <p:tgtEl>
                                              <p:spTgt spid="14"/>
                                            </p:tgtEl>
                                            <p:attrNameLst>
                                              <p:attrName>ppt_h</p:attrName>
                                            </p:attrNameLst>
                                          </p:cBhvr>
                                          <p:tavLst>
                                            <p:tav tm="0">
                                              <p:val>
                                                <p:fltVal val="0"/>
                                              </p:val>
                                            </p:tav>
                                            <p:tav tm="100000">
                                              <p:val>
                                                <p:strVal val="#ppt_h"/>
                                              </p:val>
                                            </p:tav>
                                          </p:tavLst>
                                        </p:anim>
                                        <p:animEffect transition="in" filter="fade">
                                          <p:cBhvr>
                                            <p:cTn id="60" dur="500"/>
                                            <p:tgtEl>
                                              <p:spTgt spid="14"/>
                                            </p:tgtEl>
                                          </p:cBhvr>
                                        </p:animEffect>
                                      </p:childTnLst>
                                    </p:cTn>
                                  </p:par>
                                  <p:par>
                                    <p:cTn id="61" presetID="22" presetClass="entr" presetSubtype="1" fill="hold" grpId="0" nodeType="withEffect">
                                      <p:stCondLst>
                                        <p:cond delay="2200"/>
                                      </p:stCondLst>
                                      <p:childTnLst>
                                        <p:set>
                                          <p:cBhvr>
                                            <p:cTn id="62" dur="1" fill="hold">
                                              <p:stCondLst>
                                                <p:cond delay="0"/>
                                              </p:stCondLst>
                                            </p:cTn>
                                            <p:tgtEl>
                                              <p:spTgt spid="46"/>
                                            </p:tgtEl>
                                            <p:attrNameLst>
                                              <p:attrName>style.visibility</p:attrName>
                                            </p:attrNameLst>
                                          </p:cBhvr>
                                          <p:to>
                                            <p:strVal val="visible"/>
                                          </p:to>
                                        </p:set>
                                        <p:animEffect transition="in" filter="wipe(up)">
                                          <p:cBhvr>
                                            <p:cTn id="63" dur="500"/>
                                            <p:tgtEl>
                                              <p:spTgt spid="46"/>
                                            </p:tgtEl>
                                          </p:cBhvr>
                                        </p:animEffect>
                                      </p:childTnLst>
                                    </p:cTn>
                                  </p:par>
                                </p:childTnLst>
                              </p:cTn>
                            </p:par>
                          </p:childTnLst>
                        </p:cTn>
                      </p:par>
                      <p:par>
                        <p:cTn id="64" fill="hold">
                          <p:stCondLst>
                            <p:cond delay="indefinite"/>
                          </p:stCondLst>
                          <p:childTnLst>
                            <p:par>
                              <p:cTn id="65" fill="hold">
                                <p:stCondLst>
                                  <p:cond delay="0"/>
                                </p:stCondLst>
                                <p:childTnLst>
                                  <p:par>
                                    <p:cTn id="66" presetID="53" presetClass="entr" presetSubtype="16" fill="hold" nodeType="clickEffect">
                                      <p:stCondLst>
                                        <p:cond delay="0"/>
                                      </p:stCondLst>
                                      <p:childTnLst>
                                        <p:set>
                                          <p:cBhvr>
                                            <p:cTn id="67" dur="1" fill="hold">
                                              <p:stCondLst>
                                                <p:cond delay="0"/>
                                              </p:stCondLst>
                                            </p:cTn>
                                            <p:tgtEl>
                                              <p:spTgt spid="48"/>
                                            </p:tgtEl>
                                            <p:attrNameLst>
                                              <p:attrName>style.visibility</p:attrName>
                                            </p:attrNameLst>
                                          </p:cBhvr>
                                          <p:to>
                                            <p:strVal val="visible"/>
                                          </p:to>
                                        </p:set>
                                        <p:anim calcmode="lin" valueType="num">
                                          <p:cBhvr>
                                            <p:cTn id="68" dur="500" fill="hold"/>
                                            <p:tgtEl>
                                              <p:spTgt spid="48"/>
                                            </p:tgtEl>
                                            <p:attrNameLst>
                                              <p:attrName>ppt_w</p:attrName>
                                            </p:attrNameLst>
                                          </p:cBhvr>
                                          <p:tavLst>
                                            <p:tav tm="0">
                                              <p:val>
                                                <p:fltVal val="0"/>
                                              </p:val>
                                            </p:tav>
                                            <p:tav tm="100000">
                                              <p:val>
                                                <p:strVal val="#ppt_w"/>
                                              </p:val>
                                            </p:tav>
                                          </p:tavLst>
                                        </p:anim>
                                        <p:anim calcmode="lin" valueType="num">
                                          <p:cBhvr>
                                            <p:cTn id="69" dur="500" fill="hold"/>
                                            <p:tgtEl>
                                              <p:spTgt spid="48"/>
                                            </p:tgtEl>
                                            <p:attrNameLst>
                                              <p:attrName>ppt_h</p:attrName>
                                            </p:attrNameLst>
                                          </p:cBhvr>
                                          <p:tavLst>
                                            <p:tav tm="0">
                                              <p:val>
                                                <p:fltVal val="0"/>
                                              </p:val>
                                            </p:tav>
                                            <p:tav tm="100000">
                                              <p:val>
                                                <p:strVal val="#ppt_h"/>
                                              </p:val>
                                            </p:tav>
                                          </p:tavLst>
                                        </p:anim>
                                        <p:animEffect transition="in" filter="fade">
                                          <p:cBhvr>
                                            <p:cTn id="70" dur="500"/>
                                            <p:tgtEl>
                                              <p:spTgt spid="48"/>
                                            </p:tgtEl>
                                          </p:cBhvr>
                                        </p:animEffect>
                                      </p:childTnLst>
                                    </p:cTn>
                                  </p:par>
                                  <p:par>
                                    <p:cTn id="71" presetID="22" presetClass="entr" presetSubtype="2" fill="hold" nodeType="withEffect">
                                      <p:stCondLst>
                                        <p:cond delay="500"/>
                                      </p:stCondLst>
                                      <p:childTnLst>
                                        <p:set>
                                          <p:cBhvr>
                                            <p:cTn id="72" dur="1" fill="hold">
                                              <p:stCondLst>
                                                <p:cond delay="0"/>
                                              </p:stCondLst>
                                            </p:cTn>
                                            <p:tgtEl>
                                              <p:spTgt spid="53"/>
                                            </p:tgtEl>
                                            <p:attrNameLst>
                                              <p:attrName>style.visibility</p:attrName>
                                            </p:attrNameLst>
                                          </p:cBhvr>
                                          <p:to>
                                            <p:strVal val="visible"/>
                                          </p:to>
                                        </p:set>
                                        <p:animEffect transition="in" filter="wipe(right)">
                                          <p:cBhvr>
                                            <p:cTn id="73" dur="1000"/>
                                            <p:tgtEl>
                                              <p:spTgt spid="53"/>
                                            </p:tgtEl>
                                          </p:cBhvr>
                                        </p:animEffect>
                                      </p:childTnLst>
                                    </p:cTn>
                                  </p:par>
                                  <p:par>
                                    <p:cTn id="74" presetID="22" presetClass="entr" presetSubtype="2" fill="hold" grpId="0" nodeType="withEffect">
                                      <p:stCondLst>
                                        <p:cond delay="1500"/>
                                      </p:stCondLst>
                                      <p:childTnLst>
                                        <p:set>
                                          <p:cBhvr>
                                            <p:cTn id="75" dur="1" fill="hold">
                                              <p:stCondLst>
                                                <p:cond delay="0"/>
                                              </p:stCondLst>
                                            </p:cTn>
                                            <p:tgtEl>
                                              <p:spTgt spid="32"/>
                                            </p:tgtEl>
                                            <p:attrNameLst>
                                              <p:attrName>style.visibility</p:attrName>
                                            </p:attrNameLst>
                                          </p:cBhvr>
                                          <p:to>
                                            <p:strVal val="visible"/>
                                          </p:to>
                                        </p:set>
                                        <p:animEffect transition="in" filter="wipe(right)">
                                          <p:cBhvr>
                                            <p:cTn id="76" dur="600"/>
                                            <p:tgtEl>
                                              <p:spTgt spid="32"/>
                                            </p:tgtEl>
                                          </p:cBhvr>
                                        </p:animEffect>
                                      </p:childTnLst>
                                    </p:cTn>
                                  </p:par>
                                  <p:par>
                                    <p:cTn id="77" presetID="22" presetClass="entr" presetSubtype="1" fill="hold" grpId="0" nodeType="withEffect">
                                      <p:stCondLst>
                                        <p:cond delay="2000"/>
                                      </p:stCondLst>
                                      <p:childTnLst>
                                        <p:set>
                                          <p:cBhvr>
                                            <p:cTn id="78" dur="1" fill="hold">
                                              <p:stCondLst>
                                                <p:cond delay="0"/>
                                              </p:stCondLst>
                                            </p:cTn>
                                            <p:tgtEl>
                                              <p:spTgt spid="50"/>
                                            </p:tgtEl>
                                            <p:attrNameLst>
                                              <p:attrName>style.visibility</p:attrName>
                                            </p:attrNameLst>
                                          </p:cBhvr>
                                          <p:to>
                                            <p:strVal val="visible"/>
                                          </p:to>
                                        </p:set>
                                        <p:animEffect transition="in" filter="wipe(up)">
                                          <p:cBhvr>
                                            <p:cTn id="79" dur="500"/>
                                            <p:tgtEl>
                                              <p:spTgt spid="50"/>
                                            </p:tgtEl>
                                          </p:cBhvr>
                                        </p:animEffect>
                                      </p:childTnLst>
                                    </p:cTn>
                                  </p:par>
                                  <p:par>
                                    <p:cTn id="80" presetID="10" presetClass="exit" presetSubtype="0" fill="hold" nodeType="withEffect">
                                      <p:stCondLst>
                                        <p:cond delay="0"/>
                                      </p:stCondLst>
                                      <p:childTnLst>
                                        <p:animEffect transition="out" filter="fade">
                                          <p:cBhvr>
                                            <p:cTn id="81" dur="500"/>
                                            <p:tgtEl>
                                              <p:spTgt spid="12"/>
                                            </p:tgtEl>
                                          </p:cBhvr>
                                        </p:animEffect>
                                        <p:set>
                                          <p:cBhvr>
                                            <p:cTn id="82" dur="1" fill="hold">
                                              <p:stCondLst>
                                                <p:cond delay="499"/>
                                              </p:stCondLst>
                                            </p:cTn>
                                            <p:tgtEl>
                                              <p:spTgt spid="12"/>
                                            </p:tgtEl>
                                            <p:attrNameLst>
                                              <p:attrName>style.visibility</p:attrName>
                                            </p:attrNameLst>
                                          </p:cBhvr>
                                          <p:to>
                                            <p:strVal val="hidden"/>
                                          </p:to>
                                        </p:set>
                                      </p:childTnLst>
                                    </p:cTn>
                                  </p:par>
                                  <p:par>
                                    <p:cTn id="83" presetID="10" presetClass="exit" presetSubtype="0" fill="hold" nodeType="withEffect">
                                      <p:stCondLst>
                                        <p:cond delay="0"/>
                                      </p:stCondLst>
                                      <p:childTnLst>
                                        <p:animEffect transition="out" filter="fade">
                                          <p:cBhvr>
                                            <p:cTn id="84" dur="500"/>
                                            <p:tgtEl>
                                              <p:spTgt spid="107"/>
                                            </p:tgtEl>
                                          </p:cBhvr>
                                        </p:animEffect>
                                        <p:set>
                                          <p:cBhvr>
                                            <p:cTn id="85" dur="1" fill="hold">
                                              <p:stCondLst>
                                                <p:cond delay="499"/>
                                              </p:stCondLst>
                                            </p:cTn>
                                            <p:tgtEl>
                                              <p:spTgt spid="107"/>
                                            </p:tgtEl>
                                            <p:attrNameLst>
                                              <p:attrName>style.visibility</p:attrName>
                                            </p:attrNameLst>
                                          </p:cBhvr>
                                          <p:to>
                                            <p:strVal val="hidden"/>
                                          </p:to>
                                        </p:set>
                                      </p:childTnLst>
                                    </p:cTn>
                                  </p:par>
                                  <p:par>
                                    <p:cTn id="86" presetID="53" presetClass="entr" presetSubtype="16" fill="hold" nodeType="withEffect">
                                      <p:stCondLst>
                                        <p:cond delay="0"/>
                                      </p:stCondLst>
                                      <p:childTnLst>
                                        <p:set>
                                          <p:cBhvr>
                                            <p:cTn id="87" dur="1" fill="hold">
                                              <p:stCondLst>
                                                <p:cond delay="0"/>
                                              </p:stCondLst>
                                            </p:cTn>
                                            <p:tgtEl>
                                              <p:spTgt spid="19"/>
                                            </p:tgtEl>
                                            <p:attrNameLst>
                                              <p:attrName>style.visibility</p:attrName>
                                            </p:attrNameLst>
                                          </p:cBhvr>
                                          <p:to>
                                            <p:strVal val="visible"/>
                                          </p:to>
                                        </p:set>
                                        <p:anim calcmode="lin" valueType="num">
                                          <p:cBhvr>
                                            <p:cTn id="88" dur="500" fill="hold"/>
                                            <p:tgtEl>
                                              <p:spTgt spid="19"/>
                                            </p:tgtEl>
                                            <p:attrNameLst>
                                              <p:attrName>ppt_w</p:attrName>
                                            </p:attrNameLst>
                                          </p:cBhvr>
                                          <p:tavLst>
                                            <p:tav tm="0">
                                              <p:val>
                                                <p:fltVal val="0"/>
                                              </p:val>
                                            </p:tav>
                                            <p:tav tm="100000">
                                              <p:val>
                                                <p:strVal val="#ppt_w"/>
                                              </p:val>
                                            </p:tav>
                                          </p:tavLst>
                                        </p:anim>
                                        <p:anim calcmode="lin" valueType="num">
                                          <p:cBhvr>
                                            <p:cTn id="89" dur="500" fill="hold"/>
                                            <p:tgtEl>
                                              <p:spTgt spid="19"/>
                                            </p:tgtEl>
                                            <p:attrNameLst>
                                              <p:attrName>ppt_h</p:attrName>
                                            </p:attrNameLst>
                                          </p:cBhvr>
                                          <p:tavLst>
                                            <p:tav tm="0">
                                              <p:val>
                                                <p:fltVal val="0"/>
                                              </p:val>
                                            </p:tav>
                                            <p:tav tm="100000">
                                              <p:val>
                                                <p:strVal val="#ppt_h"/>
                                              </p:val>
                                            </p:tav>
                                          </p:tavLst>
                                        </p:anim>
                                        <p:animEffect transition="in" filter="fade">
                                          <p:cBhvr>
                                            <p:cTn id="90" dur="500"/>
                                            <p:tgtEl>
                                              <p:spTgt spid="19"/>
                                            </p:tgtEl>
                                          </p:cBhvr>
                                        </p:animEffect>
                                      </p:childTnLst>
                                    </p:cTn>
                                  </p:par>
                                  <p:par>
                                    <p:cTn id="91" presetID="10" presetClass="exit" presetSubtype="0" fill="hold" nodeType="withEffect">
                                      <p:stCondLst>
                                        <p:cond delay="0"/>
                                      </p:stCondLst>
                                      <p:childTnLst>
                                        <p:animEffect transition="out" filter="fade">
                                          <p:cBhvr>
                                            <p:cTn id="92" dur="500"/>
                                            <p:tgtEl>
                                              <p:spTgt spid="55"/>
                                            </p:tgtEl>
                                          </p:cBhvr>
                                        </p:animEffect>
                                        <p:set>
                                          <p:cBhvr>
                                            <p:cTn id="93" dur="1" fill="hold">
                                              <p:stCondLst>
                                                <p:cond delay="499"/>
                                              </p:stCondLst>
                                            </p:cTn>
                                            <p:tgtEl>
                                              <p:spTgt spid="55"/>
                                            </p:tgtEl>
                                            <p:attrNameLst>
                                              <p:attrName>style.visibility</p:attrName>
                                            </p:attrNameLst>
                                          </p:cBhvr>
                                          <p:to>
                                            <p:strVal val="hidden"/>
                                          </p:to>
                                        </p:set>
                                      </p:childTnLst>
                                    </p:cTn>
                                  </p:par>
                                </p:childTnLst>
                              </p:cTn>
                            </p:par>
                          </p:childTnLst>
                        </p:cTn>
                      </p:par>
                      <p:par>
                        <p:cTn id="94" fill="hold">
                          <p:stCondLst>
                            <p:cond delay="indefinite"/>
                          </p:stCondLst>
                          <p:childTnLst>
                            <p:par>
                              <p:cTn id="95" fill="hold">
                                <p:stCondLst>
                                  <p:cond delay="0"/>
                                </p:stCondLst>
                                <p:childTnLst>
                                  <p:par>
                                    <p:cTn id="96" presetID="22" presetClass="entr" presetSubtype="8" fill="hold" nodeType="clickEffect">
                                      <p:stCondLst>
                                        <p:cond delay="0"/>
                                      </p:stCondLst>
                                      <p:childTnLst>
                                        <p:set>
                                          <p:cBhvr>
                                            <p:cTn id="97" dur="1" fill="hold">
                                              <p:stCondLst>
                                                <p:cond delay="0"/>
                                              </p:stCondLst>
                                            </p:cTn>
                                            <p:tgtEl>
                                              <p:spTgt spid="20"/>
                                            </p:tgtEl>
                                            <p:attrNameLst>
                                              <p:attrName>style.visibility</p:attrName>
                                            </p:attrNameLst>
                                          </p:cBhvr>
                                          <p:to>
                                            <p:strVal val="visible"/>
                                          </p:to>
                                        </p:set>
                                        <p:animEffect transition="in" filter="wipe(left)">
                                          <p:cBhvr>
                                            <p:cTn id="98" dur="18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46" grpId="0"/>
          <p:bldP spid="50" grpId="0"/>
          <p:bldP spid="27" grpId="0" animBg="1"/>
          <p:bldP spid="32" grpId="0" animBg="1"/>
        </p:bldLst>
      </p:timing>
    </mc:Choice>
    <mc:Fallback xmlns="">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500"/>
                                            <p:tgtEl>
                                              <p:spTgt spid="9"/>
                                            </p:tgtEl>
                                          </p:cBhvr>
                                        </p:animEffect>
                                      </p:childTnLst>
                                    </p:cTn>
                                  </p:par>
                                  <p:par>
                                    <p:cTn id="8" presetID="2" presetClass="entr" presetSubtype="1" fill="hold" nodeType="withEffect">
                                      <p:stCondLst>
                                        <p:cond delay="0"/>
                                      </p:stCondLst>
                                      <p:childTnLst>
                                        <p:set>
                                          <p:cBhvr>
                                            <p:cTn id="9" dur="1" fill="hold">
                                              <p:stCondLst>
                                                <p:cond delay="0"/>
                                              </p:stCondLst>
                                            </p:cTn>
                                            <p:tgtEl>
                                              <p:spTgt spid="55"/>
                                            </p:tgtEl>
                                            <p:attrNameLst>
                                              <p:attrName>style.visibility</p:attrName>
                                            </p:attrNameLst>
                                          </p:cBhvr>
                                          <p:to>
                                            <p:strVal val="visible"/>
                                          </p:to>
                                        </p:set>
                                        <p:anim calcmode="lin" valueType="num">
                                          <p:cBhvr additive="base">
                                            <p:cTn id="10" dur="500" fill="hold"/>
                                            <p:tgtEl>
                                              <p:spTgt spid="55"/>
                                            </p:tgtEl>
                                            <p:attrNameLst>
                                              <p:attrName>ppt_x</p:attrName>
                                            </p:attrNameLst>
                                          </p:cBhvr>
                                          <p:tavLst>
                                            <p:tav tm="0">
                                              <p:val>
                                                <p:strVal val="#ppt_x"/>
                                              </p:val>
                                            </p:tav>
                                            <p:tav tm="100000">
                                              <p:val>
                                                <p:strVal val="#ppt_x"/>
                                              </p:val>
                                            </p:tav>
                                          </p:tavLst>
                                        </p:anim>
                                        <p:anim calcmode="lin" valueType="num">
                                          <p:cBhvr additive="base">
                                            <p:cTn id="11" dur="500" fill="hold"/>
                                            <p:tgtEl>
                                              <p:spTgt spid="55"/>
                                            </p:tgtEl>
                                            <p:attrNameLst>
                                              <p:attrName>ppt_y</p:attrName>
                                            </p:attrNameLst>
                                          </p:cBhvr>
                                          <p:tavLst>
                                            <p:tav tm="0">
                                              <p:val>
                                                <p:strVal val="0-#ppt_h/2"/>
                                              </p:val>
                                            </p:tav>
                                            <p:tav tm="100000">
                                              <p:val>
                                                <p:strVal val="#ppt_y"/>
                                              </p:val>
                                            </p:tav>
                                          </p:tavLst>
                                        </p:anim>
                                      </p:childTnLst>
                                    </p:cTn>
                                  </p:par>
                                  <p:par>
                                    <p:cTn id="12" presetID="42" presetClass="entr" presetSubtype="0" fill="hold" nodeType="withEffect">
                                      <p:stCondLst>
                                        <p:cond delay="500"/>
                                      </p:stCondLst>
                                      <p:childTnLst>
                                        <p:set>
                                          <p:cBhvr>
                                            <p:cTn id="13" dur="1" fill="hold">
                                              <p:stCondLst>
                                                <p:cond delay="0"/>
                                              </p:stCondLst>
                                            </p:cTn>
                                            <p:tgtEl>
                                              <p:spTgt spid="107"/>
                                            </p:tgtEl>
                                            <p:attrNameLst>
                                              <p:attrName>style.visibility</p:attrName>
                                            </p:attrNameLst>
                                          </p:cBhvr>
                                          <p:to>
                                            <p:strVal val="visible"/>
                                          </p:to>
                                        </p:set>
                                        <p:animEffect transition="in" filter="fade">
                                          <p:cBhvr>
                                            <p:cTn id="14" dur="1000"/>
                                            <p:tgtEl>
                                              <p:spTgt spid="107"/>
                                            </p:tgtEl>
                                          </p:cBhvr>
                                        </p:animEffect>
                                        <p:anim calcmode="lin" valueType="num">
                                          <p:cBhvr>
                                            <p:cTn id="15" dur="1000" fill="hold"/>
                                            <p:tgtEl>
                                              <p:spTgt spid="107"/>
                                            </p:tgtEl>
                                            <p:attrNameLst>
                                              <p:attrName>ppt_x</p:attrName>
                                            </p:attrNameLst>
                                          </p:cBhvr>
                                          <p:tavLst>
                                            <p:tav tm="0">
                                              <p:val>
                                                <p:strVal val="#ppt_x"/>
                                              </p:val>
                                            </p:tav>
                                            <p:tav tm="100000">
                                              <p:val>
                                                <p:strVal val="#ppt_x"/>
                                              </p:val>
                                            </p:tav>
                                          </p:tavLst>
                                        </p:anim>
                                        <p:anim calcmode="lin" valueType="num">
                                          <p:cBhvr>
                                            <p:cTn id="16" dur="1000" fill="hold"/>
                                            <p:tgtEl>
                                              <p:spTgt spid="10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nodeType="clickEffect">
                                      <p:stCondLst>
                                        <p:cond delay="0"/>
                                      </p:stCondLst>
                                      <p:childTnLst>
                                        <p:set>
                                          <p:cBhvr>
                                            <p:cTn id="20" dur="1" fill="hold">
                                              <p:stCondLst>
                                                <p:cond delay="0"/>
                                              </p:stCondLst>
                                            </p:cTn>
                                            <p:tgtEl>
                                              <p:spTgt spid="4"/>
                                            </p:tgtEl>
                                            <p:attrNameLst>
                                              <p:attrName>style.visibility</p:attrName>
                                            </p:attrNameLst>
                                          </p:cBhvr>
                                          <p:to>
                                            <p:strVal val="visible"/>
                                          </p:to>
                                        </p:set>
                                        <p:anim calcmode="lin" valueType="num">
                                          <p:cBhvr>
                                            <p:cTn id="21" dur="500" fill="hold"/>
                                            <p:tgtEl>
                                              <p:spTgt spid="4"/>
                                            </p:tgtEl>
                                            <p:attrNameLst>
                                              <p:attrName>ppt_w</p:attrName>
                                            </p:attrNameLst>
                                          </p:cBhvr>
                                          <p:tavLst>
                                            <p:tav tm="0">
                                              <p:val>
                                                <p:fltVal val="0"/>
                                              </p:val>
                                            </p:tav>
                                            <p:tav tm="100000">
                                              <p:val>
                                                <p:strVal val="#ppt_w"/>
                                              </p:val>
                                            </p:tav>
                                          </p:tavLst>
                                        </p:anim>
                                        <p:anim calcmode="lin" valueType="num">
                                          <p:cBhvr>
                                            <p:cTn id="22" dur="500" fill="hold"/>
                                            <p:tgtEl>
                                              <p:spTgt spid="4"/>
                                            </p:tgtEl>
                                            <p:attrNameLst>
                                              <p:attrName>ppt_h</p:attrName>
                                            </p:attrNameLst>
                                          </p:cBhvr>
                                          <p:tavLst>
                                            <p:tav tm="0">
                                              <p:val>
                                                <p:fltVal val="0"/>
                                              </p:val>
                                            </p:tav>
                                            <p:tav tm="100000">
                                              <p:val>
                                                <p:strVal val="#ppt_h"/>
                                              </p:val>
                                            </p:tav>
                                          </p:tavLst>
                                        </p:anim>
                                        <p:animEffect transition="in" filter="fade">
                                          <p:cBhvr>
                                            <p:cTn id="23" dur="500"/>
                                            <p:tgtEl>
                                              <p:spTgt spid="4"/>
                                            </p:tgtEl>
                                          </p:cBhvr>
                                        </p:animEffect>
                                      </p:childTnLst>
                                    </p:cTn>
                                  </p:par>
                                  <p:par>
                                    <p:cTn id="24" presetID="22" presetClass="entr" presetSubtype="8" fill="hold" nodeType="withEffect">
                                      <p:stCondLst>
                                        <p:cond delay="500"/>
                                      </p:stCondLst>
                                      <p:childTnLst>
                                        <p:set>
                                          <p:cBhvr>
                                            <p:cTn id="25" dur="1" fill="hold">
                                              <p:stCondLst>
                                                <p:cond delay="0"/>
                                              </p:stCondLst>
                                            </p:cTn>
                                            <p:tgtEl>
                                              <p:spTgt spid="30"/>
                                            </p:tgtEl>
                                            <p:attrNameLst>
                                              <p:attrName>style.visibility</p:attrName>
                                            </p:attrNameLst>
                                          </p:cBhvr>
                                          <p:to>
                                            <p:strVal val="visible"/>
                                          </p:to>
                                        </p:set>
                                        <p:animEffect transition="in" filter="wipe(left)">
                                          <p:cBhvr>
                                            <p:cTn id="26" dur="500"/>
                                            <p:tgtEl>
                                              <p:spTgt spid="30"/>
                                            </p:tgtEl>
                                          </p:cBhvr>
                                        </p:animEffect>
                                      </p:childTnLst>
                                    </p:cTn>
                                  </p:par>
                                  <p:par>
                                    <p:cTn id="27" presetID="22" presetClass="entr" presetSubtype="8" fill="hold" grpId="0" nodeType="withEffect">
                                      <p:stCondLst>
                                        <p:cond delay="0"/>
                                      </p:stCondLst>
                                      <p:childTnLst>
                                        <p:set>
                                          <p:cBhvr>
                                            <p:cTn id="28" dur="1" fill="hold">
                                              <p:stCondLst>
                                                <p:cond delay="0"/>
                                              </p:stCondLst>
                                            </p:cTn>
                                            <p:tgtEl>
                                              <p:spTgt spid="27"/>
                                            </p:tgtEl>
                                            <p:attrNameLst>
                                              <p:attrName>style.visibility</p:attrName>
                                            </p:attrNameLst>
                                          </p:cBhvr>
                                          <p:to>
                                            <p:strVal val="visible"/>
                                          </p:to>
                                        </p:set>
                                        <p:animEffect transition="in" filter="wipe(left)">
                                          <p:cBhvr>
                                            <p:cTn id="29" dur="500"/>
                                            <p:tgtEl>
                                              <p:spTgt spid="27"/>
                                            </p:tgtEl>
                                          </p:cBhvr>
                                        </p:animEffect>
                                      </p:childTnLst>
                                    </p:cTn>
                                  </p:par>
                                  <p:par>
                                    <p:cTn id="30" presetID="22" presetClass="entr" presetSubtype="1" fill="hold" grpId="0" nodeType="withEffect">
                                      <p:stCondLst>
                                        <p:cond delay="1500"/>
                                      </p:stCondLst>
                                      <p:childTnLst>
                                        <p:set>
                                          <p:cBhvr>
                                            <p:cTn id="31" dur="1" fill="hold">
                                              <p:stCondLst>
                                                <p:cond delay="0"/>
                                              </p:stCondLst>
                                            </p:cTn>
                                            <p:tgtEl>
                                              <p:spTgt spid="2"/>
                                            </p:tgtEl>
                                            <p:attrNameLst>
                                              <p:attrName>style.visibility</p:attrName>
                                            </p:attrNameLst>
                                          </p:cBhvr>
                                          <p:to>
                                            <p:strVal val="visible"/>
                                          </p:to>
                                        </p:set>
                                        <p:animEffect transition="in" filter="wipe(up)">
                                          <p:cBhvr>
                                            <p:cTn id="32" dur="500"/>
                                            <p:tgtEl>
                                              <p:spTgt spid="2"/>
                                            </p:tgtEl>
                                          </p:cBhvr>
                                        </p:animEffect>
                                      </p:childTnLst>
                                    </p:cTn>
                                  </p:par>
                                </p:childTnLst>
                              </p:cTn>
                            </p:par>
                          </p:childTnLst>
                        </p:cTn>
                      </p:par>
                      <p:par>
                        <p:cTn id="33" fill="hold">
                          <p:stCondLst>
                            <p:cond delay="indefinite"/>
                          </p:stCondLst>
                          <p:childTnLst>
                            <p:par>
                              <p:cTn id="34" fill="hold">
                                <p:stCondLst>
                                  <p:cond delay="0"/>
                                </p:stCondLst>
                                <p:childTnLst>
                                  <p:par>
                                    <p:cTn id="35" presetID="2" presetClass="entr" presetSubtype="8" decel="100000" fill="hold" nodeType="clickEffect">
                                      <p:stCondLst>
                                        <p:cond delay="0"/>
                                      </p:stCondLst>
                                      <p:childTnLst>
                                        <p:set>
                                          <p:cBhvr>
                                            <p:cTn id="36" dur="1" fill="hold">
                                              <p:stCondLst>
                                                <p:cond delay="0"/>
                                              </p:stCondLst>
                                            </p:cTn>
                                            <p:tgtEl>
                                              <p:spTgt spid="12"/>
                                            </p:tgtEl>
                                            <p:attrNameLst>
                                              <p:attrName>style.visibility</p:attrName>
                                            </p:attrNameLst>
                                          </p:cBhvr>
                                          <p:to>
                                            <p:strVal val="visible"/>
                                          </p:to>
                                        </p:set>
                                        <p:anim calcmode="lin" valueType="num">
                                          <p:cBhvr additive="base">
                                            <p:cTn id="37" dur="500" fill="hold"/>
                                            <p:tgtEl>
                                              <p:spTgt spid="12"/>
                                            </p:tgtEl>
                                            <p:attrNameLst>
                                              <p:attrName>ppt_x</p:attrName>
                                            </p:attrNameLst>
                                          </p:cBhvr>
                                          <p:tavLst>
                                            <p:tav tm="0">
                                              <p:val>
                                                <p:strVal val="0-#ppt_w/2"/>
                                              </p:val>
                                            </p:tav>
                                            <p:tav tm="100000">
                                              <p:val>
                                                <p:strVal val="#ppt_x"/>
                                              </p:val>
                                            </p:tav>
                                          </p:tavLst>
                                        </p:anim>
                                        <p:anim calcmode="lin" valueType="num">
                                          <p:cBhvr additive="base">
                                            <p:cTn id="38" dur="500" fill="hold"/>
                                            <p:tgtEl>
                                              <p:spTgt spid="12"/>
                                            </p:tgtEl>
                                            <p:attrNameLst>
                                              <p:attrName>ppt_y</p:attrName>
                                            </p:attrNameLst>
                                          </p:cBhvr>
                                          <p:tavLst>
                                            <p:tav tm="0">
                                              <p:val>
                                                <p:strVal val="#ppt_y"/>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10" presetClass="entr" presetSubtype="0" fill="hold" nodeType="clickEffect">
                                      <p:stCondLst>
                                        <p:cond delay="0"/>
                                      </p:stCondLst>
                                      <p:childTnLst>
                                        <p:set>
                                          <p:cBhvr>
                                            <p:cTn id="42" dur="1" fill="hold">
                                              <p:stCondLst>
                                                <p:cond delay="0"/>
                                              </p:stCondLst>
                                            </p:cTn>
                                            <p:tgtEl>
                                              <p:spTgt spid="8"/>
                                            </p:tgtEl>
                                            <p:attrNameLst>
                                              <p:attrName>style.visibility</p:attrName>
                                            </p:attrNameLst>
                                          </p:cBhvr>
                                          <p:to>
                                            <p:strVal val="visible"/>
                                          </p:to>
                                        </p:set>
                                        <p:animEffect transition="in" filter="fade">
                                          <p:cBhvr>
                                            <p:cTn id="43" dur="500"/>
                                            <p:tgtEl>
                                              <p:spTgt spid="8"/>
                                            </p:tgtEl>
                                          </p:cBhvr>
                                        </p:animEffect>
                                      </p:childTnLst>
                                    </p:cTn>
                                  </p:par>
                                  <p:par>
                                    <p:cTn id="44" presetID="10" presetClass="entr" presetSubtype="0" fill="hold" nodeType="withEffect">
                                      <p:stCondLst>
                                        <p:cond delay="500"/>
                                      </p:stCondLst>
                                      <p:childTnLst>
                                        <p:set>
                                          <p:cBhvr>
                                            <p:cTn id="45" dur="1" fill="hold">
                                              <p:stCondLst>
                                                <p:cond delay="0"/>
                                              </p:stCondLst>
                                            </p:cTn>
                                            <p:tgtEl>
                                              <p:spTgt spid="54"/>
                                            </p:tgtEl>
                                            <p:attrNameLst>
                                              <p:attrName>style.visibility</p:attrName>
                                            </p:attrNameLst>
                                          </p:cBhvr>
                                          <p:to>
                                            <p:strVal val="visible"/>
                                          </p:to>
                                        </p:set>
                                        <p:animEffect transition="in" filter="fade">
                                          <p:cBhvr>
                                            <p:cTn id="46" dur="500"/>
                                            <p:tgtEl>
                                              <p:spTgt spid="54"/>
                                            </p:tgtEl>
                                          </p:cBhvr>
                                        </p:animEffec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nodeType="clickEffect">
                                      <p:stCondLst>
                                        <p:cond delay="0"/>
                                      </p:stCondLst>
                                      <p:childTnLst>
                                        <p:set>
                                          <p:cBhvr>
                                            <p:cTn id="50" dur="1" fill="hold">
                                              <p:stCondLst>
                                                <p:cond delay="0"/>
                                              </p:stCondLst>
                                            </p:cTn>
                                            <p:tgtEl>
                                              <p:spTgt spid="13"/>
                                            </p:tgtEl>
                                            <p:attrNameLst>
                                              <p:attrName>style.visibility</p:attrName>
                                            </p:attrNameLst>
                                          </p:cBhvr>
                                          <p:to>
                                            <p:strVal val="visible"/>
                                          </p:to>
                                        </p:set>
                                      </p:childTnLst>
                                    </p:cTn>
                                  </p:par>
                                  <p:par>
                                    <p:cTn id="51" presetID="10" presetClass="entr" presetSubtype="0" fill="hold" nodeType="withEffect">
                                      <p:stCondLst>
                                        <p:cond delay="0"/>
                                      </p:stCondLst>
                                      <p:childTnLst>
                                        <p:set>
                                          <p:cBhvr>
                                            <p:cTn id="52" dur="1" fill="hold">
                                              <p:stCondLst>
                                                <p:cond delay="0"/>
                                              </p:stCondLst>
                                            </p:cTn>
                                            <p:tgtEl>
                                              <p:spTgt spid="13"/>
                                            </p:tgtEl>
                                            <p:attrNameLst>
                                              <p:attrName>style.visibility</p:attrName>
                                            </p:attrNameLst>
                                          </p:cBhvr>
                                          <p:to>
                                            <p:strVal val="visible"/>
                                          </p:to>
                                        </p:set>
                                        <p:animEffect transition="in" filter="fade">
                                          <p:cBhvr>
                                            <p:cTn id="53" dur="2000"/>
                                            <p:tgtEl>
                                              <p:spTgt spid="13"/>
                                            </p:tgtEl>
                                          </p:cBhvr>
                                        </p:animEffect>
                                      </p:childTnLst>
                                    </p:cTn>
                                  </p:par>
                                  <p:par>
                                    <p:cTn id="54" presetID="42" presetClass="path" presetSubtype="0" accel="50000" decel="50000" fill="hold" nodeType="withEffect">
                                      <p:stCondLst>
                                        <p:cond delay="0"/>
                                      </p:stCondLst>
                                      <p:childTnLst>
                                        <p:animMotion origin="layout" path="M 2.08333E-6 2.22222E-6 L -0.12005 -0.00162 " pathEditMode="relative" rAng="0" ptsTypes="AA">
                                          <p:cBhvr>
                                            <p:cTn id="55" dur="2000" spd="-100000" fill="hold"/>
                                            <p:tgtEl>
                                              <p:spTgt spid="13"/>
                                            </p:tgtEl>
                                            <p:attrNameLst>
                                              <p:attrName>ppt_x</p:attrName>
                                              <p:attrName>ppt_y</p:attrName>
                                            </p:attrNameLst>
                                          </p:cBhvr>
                                          <p:rCtr x="-6003" y="-93"/>
                                        </p:animMotion>
                                      </p:childTnLst>
                                    </p:cTn>
                                  </p:par>
                                  <p:par>
                                    <p:cTn id="56" presetID="53" presetClass="entr" presetSubtype="16" fill="hold" nodeType="withEffect">
                                      <p:stCondLst>
                                        <p:cond delay="1800"/>
                                      </p:stCondLst>
                                      <p:childTnLst>
                                        <p:set>
                                          <p:cBhvr>
                                            <p:cTn id="57" dur="1" fill="hold">
                                              <p:stCondLst>
                                                <p:cond delay="0"/>
                                              </p:stCondLst>
                                            </p:cTn>
                                            <p:tgtEl>
                                              <p:spTgt spid="14"/>
                                            </p:tgtEl>
                                            <p:attrNameLst>
                                              <p:attrName>style.visibility</p:attrName>
                                            </p:attrNameLst>
                                          </p:cBhvr>
                                          <p:to>
                                            <p:strVal val="visible"/>
                                          </p:to>
                                        </p:set>
                                        <p:anim calcmode="lin" valueType="num">
                                          <p:cBhvr>
                                            <p:cTn id="58" dur="500" fill="hold"/>
                                            <p:tgtEl>
                                              <p:spTgt spid="14"/>
                                            </p:tgtEl>
                                            <p:attrNameLst>
                                              <p:attrName>ppt_w</p:attrName>
                                            </p:attrNameLst>
                                          </p:cBhvr>
                                          <p:tavLst>
                                            <p:tav tm="0">
                                              <p:val>
                                                <p:fltVal val="0"/>
                                              </p:val>
                                            </p:tav>
                                            <p:tav tm="100000">
                                              <p:val>
                                                <p:strVal val="#ppt_w"/>
                                              </p:val>
                                            </p:tav>
                                          </p:tavLst>
                                        </p:anim>
                                        <p:anim calcmode="lin" valueType="num">
                                          <p:cBhvr>
                                            <p:cTn id="59" dur="500" fill="hold"/>
                                            <p:tgtEl>
                                              <p:spTgt spid="14"/>
                                            </p:tgtEl>
                                            <p:attrNameLst>
                                              <p:attrName>ppt_h</p:attrName>
                                            </p:attrNameLst>
                                          </p:cBhvr>
                                          <p:tavLst>
                                            <p:tav tm="0">
                                              <p:val>
                                                <p:fltVal val="0"/>
                                              </p:val>
                                            </p:tav>
                                            <p:tav tm="100000">
                                              <p:val>
                                                <p:strVal val="#ppt_h"/>
                                              </p:val>
                                            </p:tav>
                                          </p:tavLst>
                                        </p:anim>
                                        <p:animEffect transition="in" filter="fade">
                                          <p:cBhvr>
                                            <p:cTn id="60" dur="500"/>
                                            <p:tgtEl>
                                              <p:spTgt spid="14"/>
                                            </p:tgtEl>
                                          </p:cBhvr>
                                        </p:animEffect>
                                      </p:childTnLst>
                                    </p:cTn>
                                  </p:par>
                                  <p:par>
                                    <p:cTn id="61" presetID="22" presetClass="entr" presetSubtype="1" fill="hold" grpId="0" nodeType="withEffect">
                                      <p:stCondLst>
                                        <p:cond delay="2200"/>
                                      </p:stCondLst>
                                      <p:childTnLst>
                                        <p:set>
                                          <p:cBhvr>
                                            <p:cTn id="62" dur="1" fill="hold">
                                              <p:stCondLst>
                                                <p:cond delay="0"/>
                                              </p:stCondLst>
                                            </p:cTn>
                                            <p:tgtEl>
                                              <p:spTgt spid="46"/>
                                            </p:tgtEl>
                                            <p:attrNameLst>
                                              <p:attrName>style.visibility</p:attrName>
                                            </p:attrNameLst>
                                          </p:cBhvr>
                                          <p:to>
                                            <p:strVal val="visible"/>
                                          </p:to>
                                        </p:set>
                                        <p:animEffect transition="in" filter="wipe(up)">
                                          <p:cBhvr>
                                            <p:cTn id="63" dur="500"/>
                                            <p:tgtEl>
                                              <p:spTgt spid="46"/>
                                            </p:tgtEl>
                                          </p:cBhvr>
                                        </p:animEffect>
                                      </p:childTnLst>
                                    </p:cTn>
                                  </p:par>
                                </p:childTnLst>
                              </p:cTn>
                            </p:par>
                          </p:childTnLst>
                        </p:cTn>
                      </p:par>
                      <p:par>
                        <p:cTn id="64" fill="hold">
                          <p:stCondLst>
                            <p:cond delay="indefinite"/>
                          </p:stCondLst>
                          <p:childTnLst>
                            <p:par>
                              <p:cTn id="65" fill="hold">
                                <p:stCondLst>
                                  <p:cond delay="0"/>
                                </p:stCondLst>
                                <p:childTnLst>
                                  <p:par>
                                    <p:cTn id="66" presetID="53" presetClass="entr" presetSubtype="16" fill="hold" nodeType="clickEffect">
                                      <p:stCondLst>
                                        <p:cond delay="0"/>
                                      </p:stCondLst>
                                      <p:childTnLst>
                                        <p:set>
                                          <p:cBhvr>
                                            <p:cTn id="67" dur="1" fill="hold">
                                              <p:stCondLst>
                                                <p:cond delay="0"/>
                                              </p:stCondLst>
                                            </p:cTn>
                                            <p:tgtEl>
                                              <p:spTgt spid="48"/>
                                            </p:tgtEl>
                                            <p:attrNameLst>
                                              <p:attrName>style.visibility</p:attrName>
                                            </p:attrNameLst>
                                          </p:cBhvr>
                                          <p:to>
                                            <p:strVal val="visible"/>
                                          </p:to>
                                        </p:set>
                                        <p:anim calcmode="lin" valueType="num">
                                          <p:cBhvr>
                                            <p:cTn id="68" dur="500" fill="hold"/>
                                            <p:tgtEl>
                                              <p:spTgt spid="48"/>
                                            </p:tgtEl>
                                            <p:attrNameLst>
                                              <p:attrName>ppt_w</p:attrName>
                                            </p:attrNameLst>
                                          </p:cBhvr>
                                          <p:tavLst>
                                            <p:tav tm="0">
                                              <p:val>
                                                <p:fltVal val="0"/>
                                              </p:val>
                                            </p:tav>
                                            <p:tav tm="100000">
                                              <p:val>
                                                <p:strVal val="#ppt_w"/>
                                              </p:val>
                                            </p:tav>
                                          </p:tavLst>
                                        </p:anim>
                                        <p:anim calcmode="lin" valueType="num">
                                          <p:cBhvr>
                                            <p:cTn id="69" dur="500" fill="hold"/>
                                            <p:tgtEl>
                                              <p:spTgt spid="48"/>
                                            </p:tgtEl>
                                            <p:attrNameLst>
                                              <p:attrName>ppt_h</p:attrName>
                                            </p:attrNameLst>
                                          </p:cBhvr>
                                          <p:tavLst>
                                            <p:tav tm="0">
                                              <p:val>
                                                <p:fltVal val="0"/>
                                              </p:val>
                                            </p:tav>
                                            <p:tav tm="100000">
                                              <p:val>
                                                <p:strVal val="#ppt_h"/>
                                              </p:val>
                                            </p:tav>
                                          </p:tavLst>
                                        </p:anim>
                                        <p:animEffect transition="in" filter="fade">
                                          <p:cBhvr>
                                            <p:cTn id="70" dur="500"/>
                                            <p:tgtEl>
                                              <p:spTgt spid="48"/>
                                            </p:tgtEl>
                                          </p:cBhvr>
                                        </p:animEffect>
                                      </p:childTnLst>
                                    </p:cTn>
                                  </p:par>
                                  <p:par>
                                    <p:cTn id="71" presetID="22" presetClass="entr" presetSubtype="2" fill="hold" nodeType="withEffect">
                                      <p:stCondLst>
                                        <p:cond delay="500"/>
                                      </p:stCondLst>
                                      <p:childTnLst>
                                        <p:set>
                                          <p:cBhvr>
                                            <p:cTn id="72" dur="1" fill="hold">
                                              <p:stCondLst>
                                                <p:cond delay="0"/>
                                              </p:stCondLst>
                                            </p:cTn>
                                            <p:tgtEl>
                                              <p:spTgt spid="53"/>
                                            </p:tgtEl>
                                            <p:attrNameLst>
                                              <p:attrName>style.visibility</p:attrName>
                                            </p:attrNameLst>
                                          </p:cBhvr>
                                          <p:to>
                                            <p:strVal val="visible"/>
                                          </p:to>
                                        </p:set>
                                        <p:animEffect transition="in" filter="wipe(right)">
                                          <p:cBhvr>
                                            <p:cTn id="73" dur="1000"/>
                                            <p:tgtEl>
                                              <p:spTgt spid="53"/>
                                            </p:tgtEl>
                                          </p:cBhvr>
                                        </p:animEffect>
                                      </p:childTnLst>
                                    </p:cTn>
                                  </p:par>
                                  <p:par>
                                    <p:cTn id="74" presetID="22" presetClass="entr" presetSubtype="2" fill="hold" grpId="0" nodeType="withEffect">
                                      <p:stCondLst>
                                        <p:cond delay="1500"/>
                                      </p:stCondLst>
                                      <p:childTnLst>
                                        <p:set>
                                          <p:cBhvr>
                                            <p:cTn id="75" dur="1" fill="hold">
                                              <p:stCondLst>
                                                <p:cond delay="0"/>
                                              </p:stCondLst>
                                            </p:cTn>
                                            <p:tgtEl>
                                              <p:spTgt spid="32"/>
                                            </p:tgtEl>
                                            <p:attrNameLst>
                                              <p:attrName>style.visibility</p:attrName>
                                            </p:attrNameLst>
                                          </p:cBhvr>
                                          <p:to>
                                            <p:strVal val="visible"/>
                                          </p:to>
                                        </p:set>
                                        <p:animEffect transition="in" filter="wipe(right)">
                                          <p:cBhvr>
                                            <p:cTn id="76" dur="600"/>
                                            <p:tgtEl>
                                              <p:spTgt spid="32"/>
                                            </p:tgtEl>
                                          </p:cBhvr>
                                        </p:animEffect>
                                      </p:childTnLst>
                                    </p:cTn>
                                  </p:par>
                                  <p:par>
                                    <p:cTn id="77" presetID="22" presetClass="entr" presetSubtype="1" fill="hold" grpId="0" nodeType="withEffect">
                                      <p:stCondLst>
                                        <p:cond delay="2000"/>
                                      </p:stCondLst>
                                      <p:childTnLst>
                                        <p:set>
                                          <p:cBhvr>
                                            <p:cTn id="78" dur="1" fill="hold">
                                              <p:stCondLst>
                                                <p:cond delay="0"/>
                                              </p:stCondLst>
                                            </p:cTn>
                                            <p:tgtEl>
                                              <p:spTgt spid="50"/>
                                            </p:tgtEl>
                                            <p:attrNameLst>
                                              <p:attrName>style.visibility</p:attrName>
                                            </p:attrNameLst>
                                          </p:cBhvr>
                                          <p:to>
                                            <p:strVal val="visible"/>
                                          </p:to>
                                        </p:set>
                                        <p:animEffect transition="in" filter="wipe(up)">
                                          <p:cBhvr>
                                            <p:cTn id="79" dur="500"/>
                                            <p:tgtEl>
                                              <p:spTgt spid="50"/>
                                            </p:tgtEl>
                                          </p:cBhvr>
                                        </p:animEffect>
                                      </p:childTnLst>
                                    </p:cTn>
                                  </p:par>
                                  <p:par>
                                    <p:cTn id="80" presetID="10" presetClass="exit" presetSubtype="0" fill="hold" nodeType="withEffect">
                                      <p:stCondLst>
                                        <p:cond delay="0"/>
                                      </p:stCondLst>
                                      <p:childTnLst>
                                        <p:animEffect transition="out" filter="fade">
                                          <p:cBhvr>
                                            <p:cTn id="81" dur="500"/>
                                            <p:tgtEl>
                                              <p:spTgt spid="12"/>
                                            </p:tgtEl>
                                          </p:cBhvr>
                                        </p:animEffect>
                                        <p:set>
                                          <p:cBhvr>
                                            <p:cTn id="82" dur="1" fill="hold">
                                              <p:stCondLst>
                                                <p:cond delay="499"/>
                                              </p:stCondLst>
                                            </p:cTn>
                                            <p:tgtEl>
                                              <p:spTgt spid="12"/>
                                            </p:tgtEl>
                                            <p:attrNameLst>
                                              <p:attrName>style.visibility</p:attrName>
                                            </p:attrNameLst>
                                          </p:cBhvr>
                                          <p:to>
                                            <p:strVal val="hidden"/>
                                          </p:to>
                                        </p:set>
                                      </p:childTnLst>
                                    </p:cTn>
                                  </p:par>
                                  <p:par>
                                    <p:cTn id="83" presetID="10" presetClass="exit" presetSubtype="0" fill="hold" nodeType="withEffect">
                                      <p:stCondLst>
                                        <p:cond delay="0"/>
                                      </p:stCondLst>
                                      <p:childTnLst>
                                        <p:animEffect transition="out" filter="fade">
                                          <p:cBhvr>
                                            <p:cTn id="84" dur="500"/>
                                            <p:tgtEl>
                                              <p:spTgt spid="107"/>
                                            </p:tgtEl>
                                          </p:cBhvr>
                                        </p:animEffect>
                                        <p:set>
                                          <p:cBhvr>
                                            <p:cTn id="85" dur="1" fill="hold">
                                              <p:stCondLst>
                                                <p:cond delay="499"/>
                                              </p:stCondLst>
                                            </p:cTn>
                                            <p:tgtEl>
                                              <p:spTgt spid="107"/>
                                            </p:tgtEl>
                                            <p:attrNameLst>
                                              <p:attrName>style.visibility</p:attrName>
                                            </p:attrNameLst>
                                          </p:cBhvr>
                                          <p:to>
                                            <p:strVal val="hidden"/>
                                          </p:to>
                                        </p:set>
                                      </p:childTnLst>
                                    </p:cTn>
                                  </p:par>
                                  <p:par>
                                    <p:cTn id="86" presetID="53" presetClass="entr" presetSubtype="16" fill="hold" nodeType="withEffect">
                                      <p:stCondLst>
                                        <p:cond delay="0"/>
                                      </p:stCondLst>
                                      <p:childTnLst>
                                        <p:set>
                                          <p:cBhvr>
                                            <p:cTn id="87" dur="1" fill="hold">
                                              <p:stCondLst>
                                                <p:cond delay="0"/>
                                              </p:stCondLst>
                                            </p:cTn>
                                            <p:tgtEl>
                                              <p:spTgt spid="19"/>
                                            </p:tgtEl>
                                            <p:attrNameLst>
                                              <p:attrName>style.visibility</p:attrName>
                                            </p:attrNameLst>
                                          </p:cBhvr>
                                          <p:to>
                                            <p:strVal val="visible"/>
                                          </p:to>
                                        </p:set>
                                        <p:anim calcmode="lin" valueType="num">
                                          <p:cBhvr>
                                            <p:cTn id="88" dur="500" fill="hold"/>
                                            <p:tgtEl>
                                              <p:spTgt spid="19"/>
                                            </p:tgtEl>
                                            <p:attrNameLst>
                                              <p:attrName>ppt_w</p:attrName>
                                            </p:attrNameLst>
                                          </p:cBhvr>
                                          <p:tavLst>
                                            <p:tav tm="0">
                                              <p:val>
                                                <p:fltVal val="0"/>
                                              </p:val>
                                            </p:tav>
                                            <p:tav tm="100000">
                                              <p:val>
                                                <p:strVal val="#ppt_w"/>
                                              </p:val>
                                            </p:tav>
                                          </p:tavLst>
                                        </p:anim>
                                        <p:anim calcmode="lin" valueType="num">
                                          <p:cBhvr>
                                            <p:cTn id="89" dur="500" fill="hold"/>
                                            <p:tgtEl>
                                              <p:spTgt spid="19"/>
                                            </p:tgtEl>
                                            <p:attrNameLst>
                                              <p:attrName>ppt_h</p:attrName>
                                            </p:attrNameLst>
                                          </p:cBhvr>
                                          <p:tavLst>
                                            <p:tav tm="0">
                                              <p:val>
                                                <p:fltVal val="0"/>
                                              </p:val>
                                            </p:tav>
                                            <p:tav tm="100000">
                                              <p:val>
                                                <p:strVal val="#ppt_h"/>
                                              </p:val>
                                            </p:tav>
                                          </p:tavLst>
                                        </p:anim>
                                        <p:animEffect transition="in" filter="fade">
                                          <p:cBhvr>
                                            <p:cTn id="90" dur="500"/>
                                            <p:tgtEl>
                                              <p:spTgt spid="19"/>
                                            </p:tgtEl>
                                          </p:cBhvr>
                                        </p:animEffect>
                                      </p:childTnLst>
                                    </p:cTn>
                                  </p:par>
                                  <p:par>
                                    <p:cTn id="91" presetID="10" presetClass="exit" presetSubtype="0" fill="hold" nodeType="withEffect">
                                      <p:stCondLst>
                                        <p:cond delay="0"/>
                                      </p:stCondLst>
                                      <p:childTnLst>
                                        <p:animEffect transition="out" filter="fade">
                                          <p:cBhvr>
                                            <p:cTn id="92" dur="500"/>
                                            <p:tgtEl>
                                              <p:spTgt spid="55"/>
                                            </p:tgtEl>
                                          </p:cBhvr>
                                        </p:animEffect>
                                        <p:set>
                                          <p:cBhvr>
                                            <p:cTn id="93" dur="1" fill="hold">
                                              <p:stCondLst>
                                                <p:cond delay="499"/>
                                              </p:stCondLst>
                                            </p:cTn>
                                            <p:tgtEl>
                                              <p:spTgt spid="55"/>
                                            </p:tgtEl>
                                            <p:attrNameLst>
                                              <p:attrName>style.visibility</p:attrName>
                                            </p:attrNameLst>
                                          </p:cBhvr>
                                          <p:to>
                                            <p:strVal val="hidden"/>
                                          </p:to>
                                        </p:set>
                                      </p:childTnLst>
                                    </p:cTn>
                                  </p:par>
                                </p:childTnLst>
                              </p:cTn>
                            </p:par>
                          </p:childTnLst>
                        </p:cTn>
                      </p:par>
                      <p:par>
                        <p:cTn id="94" fill="hold">
                          <p:stCondLst>
                            <p:cond delay="indefinite"/>
                          </p:stCondLst>
                          <p:childTnLst>
                            <p:par>
                              <p:cTn id="95" fill="hold">
                                <p:stCondLst>
                                  <p:cond delay="0"/>
                                </p:stCondLst>
                                <p:childTnLst>
                                  <p:par>
                                    <p:cTn id="96" presetID="22" presetClass="entr" presetSubtype="8" fill="hold" nodeType="clickEffect">
                                      <p:stCondLst>
                                        <p:cond delay="0"/>
                                      </p:stCondLst>
                                      <p:childTnLst>
                                        <p:set>
                                          <p:cBhvr>
                                            <p:cTn id="97" dur="1" fill="hold">
                                              <p:stCondLst>
                                                <p:cond delay="0"/>
                                              </p:stCondLst>
                                            </p:cTn>
                                            <p:tgtEl>
                                              <p:spTgt spid="20"/>
                                            </p:tgtEl>
                                            <p:attrNameLst>
                                              <p:attrName>style.visibility</p:attrName>
                                            </p:attrNameLst>
                                          </p:cBhvr>
                                          <p:to>
                                            <p:strVal val="visible"/>
                                          </p:to>
                                        </p:set>
                                        <p:animEffect transition="in" filter="wipe(left)">
                                          <p:cBhvr>
                                            <p:cTn id="98" dur="18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46" grpId="0"/>
          <p:bldP spid="50" grpId="0"/>
          <p:bldP spid="27" grpId="0" animBg="1"/>
          <p:bldP spid="32" grpId="0" animBg="1"/>
        </p:bldLst>
      </p:timing>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nl-NL" dirty="0" smtClean="0">
                <a:solidFill>
                  <a:srgbClr val="FF0000"/>
                </a:solidFill>
              </a:rPr>
              <a:t>Gebruik aanvraagadviseur</a:t>
            </a:r>
            <a:endParaRPr lang="nl-NL" dirty="0">
              <a:solidFill>
                <a:srgbClr val="FF0000"/>
              </a:solidFill>
            </a:endParaRPr>
          </a:p>
        </p:txBody>
      </p:sp>
      <p:sp>
        <p:nvSpPr>
          <p:cNvPr id="3" name="Tijdelijke aanduiding voor inhoud 2"/>
          <p:cNvSpPr>
            <a:spLocks noGrp="1"/>
          </p:cNvSpPr>
          <p:nvPr>
            <p:ph idx="1"/>
          </p:nvPr>
        </p:nvSpPr>
        <p:spPr>
          <a:xfrm>
            <a:off x="609600" y="1600201"/>
            <a:ext cx="10972800" cy="4623178"/>
          </a:xfrm>
        </p:spPr>
        <p:txBody>
          <a:bodyPr>
            <a:normAutofit/>
          </a:bodyPr>
          <a:lstStyle/>
          <a:p>
            <a:pPr marL="0" indent="0">
              <a:buNone/>
            </a:pPr>
            <a:r>
              <a:rPr lang="nl-NL" u="sng" dirty="0" smtClean="0"/>
              <a:t>Gratis en alleen bedoeld voor:</a:t>
            </a:r>
          </a:p>
          <a:p>
            <a:r>
              <a:rPr lang="nl-NL" dirty="0" smtClean="0"/>
              <a:t>Brabantse veehouders tot en met 40 jaar;</a:t>
            </a:r>
          </a:p>
          <a:p>
            <a:r>
              <a:rPr lang="nl-NL" dirty="0" smtClean="0"/>
              <a:t>Aanvragen </a:t>
            </a:r>
            <a:r>
              <a:rPr lang="nl-NL" dirty="0" err="1" smtClean="0"/>
              <a:t>tbv</a:t>
            </a:r>
            <a:r>
              <a:rPr lang="nl-NL" dirty="0" smtClean="0"/>
              <a:t> fysieke bedrijfsinvesteringen;</a:t>
            </a:r>
          </a:p>
          <a:p>
            <a:r>
              <a:rPr lang="nl-NL" dirty="0" smtClean="0"/>
              <a:t>Bedrijfsinvesteringen die bijdragen aan vermindering ammoniak emissie</a:t>
            </a:r>
          </a:p>
          <a:p>
            <a:r>
              <a:rPr lang="nl-NL" dirty="0"/>
              <a:t>T</a:t>
            </a:r>
            <a:r>
              <a:rPr lang="nl-NL" dirty="0" smtClean="0"/>
              <a:t>ot en met een vast gesteld bedrag / aantal uren gratis</a:t>
            </a:r>
          </a:p>
          <a:p>
            <a:r>
              <a:rPr lang="nl-NL" dirty="0"/>
              <a:t>H</a:t>
            </a:r>
            <a:r>
              <a:rPr lang="nl-NL" dirty="0" smtClean="0"/>
              <a:t>ulp bij invullen formulieren, zoals projectplan, invoeren in systeem en beantwoorden eventuele vragen van Stimulus/RVO na indiening (dus niet voor declaraties en eindverslag).</a:t>
            </a:r>
          </a:p>
          <a:p>
            <a:endParaRPr lang="nl-NL" dirty="0"/>
          </a:p>
        </p:txBody>
      </p:sp>
    </p:spTree>
    <p:extLst>
      <p:ext uri="{BB962C8B-B14F-4D97-AF65-F5344CB8AC3E}">
        <p14:creationId xmlns:p14="http://schemas.microsoft.com/office/powerpoint/2010/main" val="89101269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weg">
            <a:extLst>
              <a:ext uri="{FF2B5EF4-FFF2-40B4-BE49-F238E27FC236}">
                <a16:creationId xmlns:a16="http://schemas.microsoft.com/office/drawing/2014/main" id="{D2209B1D-CA1F-447D-B1F7-BD0469AC690A}"/>
              </a:ext>
            </a:extLst>
          </p:cNvPr>
          <p:cNvPicPr>
            <a:picLocks noChangeAspect="1"/>
          </p:cNvPicPr>
          <p:nvPr/>
        </p:nvPicPr>
        <p:blipFill>
          <a:blip r:embed="rId2"/>
          <a:stretch>
            <a:fillRect/>
          </a:stretch>
        </p:blipFill>
        <p:spPr>
          <a:xfrm>
            <a:off x="2346927" y="-8770889"/>
            <a:ext cx="6275130" cy="27571396"/>
          </a:xfrm>
          <a:prstGeom prst="rect">
            <a:avLst/>
          </a:prstGeom>
        </p:spPr>
      </p:pic>
      <p:sp>
        <p:nvSpPr>
          <p:cNvPr id="36" name="Vrije vorm: vorm 35">
            <a:extLst>
              <a:ext uri="{FF2B5EF4-FFF2-40B4-BE49-F238E27FC236}">
                <a16:creationId xmlns:a16="http://schemas.microsoft.com/office/drawing/2014/main" id="{FA94052B-766C-447E-8DEE-67A34D51CA12}"/>
              </a:ext>
            </a:extLst>
          </p:cNvPr>
          <p:cNvSpPr/>
          <p:nvPr/>
        </p:nvSpPr>
        <p:spPr>
          <a:xfrm>
            <a:off x="3676727" y="576382"/>
            <a:ext cx="3075550" cy="5775454"/>
          </a:xfrm>
          <a:custGeom>
            <a:avLst/>
            <a:gdLst>
              <a:gd name="connsiteX0" fmla="*/ 1694024 w 3269565"/>
              <a:gd name="connsiteY0" fmla="*/ 5592 h 5975997"/>
              <a:gd name="connsiteX1" fmla="*/ 970124 w 3269565"/>
              <a:gd name="connsiteY1" fmla="*/ 980952 h 5975997"/>
              <a:gd name="connsiteX2" fmla="*/ 2384 w 3269565"/>
              <a:gd name="connsiteY2" fmla="*/ 2817372 h 5975997"/>
              <a:gd name="connsiteX3" fmla="*/ 1267304 w 3269565"/>
              <a:gd name="connsiteY3" fmla="*/ 5728212 h 5975997"/>
              <a:gd name="connsiteX4" fmla="*/ 1320644 w 3269565"/>
              <a:gd name="connsiteY4" fmla="*/ 5827272 h 5975997"/>
              <a:gd name="connsiteX5" fmla="*/ 1320644 w 3269565"/>
              <a:gd name="connsiteY5" fmla="*/ 5819652 h 5975997"/>
              <a:gd name="connsiteX6" fmla="*/ 2783684 w 3269565"/>
              <a:gd name="connsiteY6" fmla="*/ 5034792 h 5975997"/>
              <a:gd name="connsiteX7" fmla="*/ 1495904 w 3269565"/>
              <a:gd name="connsiteY7" fmla="*/ 2230632 h 5975997"/>
              <a:gd name="connsiteX8" fmla="*/ 3179924 w 3269565"/>
              <a:gd name="connsiteY8" fmla="*/ 653292 h 5975997"/>
              <a:gd name="connsiteX9" fmla="*/ 2897984 w 3269565"/>
              <a:gd name="connsiteY9" fmla="*/ 584712 h 5975997"/>
              <a:gd name="connsiteX10" fmla="*/ 1694024 w 3269565"/>
              <a:gd name="connsiteY10" fmla="*/ 5592 h 5975997"/>
              <a:gd name="connsiteX0" fmla="*/ 1694024 w 3269565"/>
              <a:gd name="connsiteY0" fmla="*/ 5592 h 5975997"/>
              <a:gd name="connsiteX1" fmla="*/ 970124 w 3269565"/>
              <a:gd name="connsiteY1" fmla="*/ 980952 h 5975997"/>
              <a:gd name="connsiteX2" fmla="*/ 2384 w 3269565"/>
              <a:gd name="connsiteY2" fmla="*/ 2817372 h 5975997"/>
              <a:gd name="connsiteX3" fmla="*/ 1267304 w 3269565"/>
              <a:gd name="connsiteY3" fmla="*/ 5728212 h 5975997"/>
              <a:gd name="connsiteX4" fmla="*/ 1320644 w 3269565"/>
              <a:gd name="connsiteY4" fmla="*/ 5827272 h 5975997"/>
              <a:gd name="connsiteX5" fmla="*/ 1320644 w 3269565"/>
              <a:gd name="connsiteY5" fmla="*/ 5819652 h 5975997"/>
              <a:gd name="connsiteX6" fmla="*/ 2783684 w 3269565"/>
              <a:gd name="connsiteY6" fmla="*/ 5034792 h 5975997"/>
              <a:gd name="connsiteX7" fmla="*/ 1663544 w 3269565"/>
              <a:gd name="connsiteY7" fmla="*/ 2992632 h 5975997"/>
              <a:gd name="connsiteX8" fmla="*/ 3179924 w 3269565"/>
              <a:gd name="connsiteY8" fmla="*/ 653292 h 5975997"/>
              <a:gd name="connsiteX9" fmla="*/ 2897984 w 3269565"/>
              <a:gd name="connsiteY9" fmla="*/ 584712 h 5975997"/>
              <a:gd name="connsiteX10" fmla="*/ 1694024 w 3269565"/>
              <a:gd name="connsiteY10" fmla="*/ 5592 h 5975997"/>
              <a:gd name="connsiteX0" fmla="*/ 1694024 w 3269565"/>
              <a:gd name="connsiteY0" fmla="*/ 5592 h 5975997"/>
              <a:gd name="connsiteX1" fmla="*/ 970124 w 3269565"/>
              <a:gd name="connsiteY1" fmla="*/ 980952 h 5975997"/>
              <a:gd name="connsiteX2" fmla="*/ 2384 w 3269565"/>
              <a:gd name="connsiteY2" fmla="*/ 2817372 h 5975997"/>
              <a:gd name="connsiteX3" fmla="*/ 1267304 w 3269565"/>
              <a:gd name="connsiteY3" fmla="*/ 5728212 h 5975997"/>
              <a:gd name="connsiteX4" fmla="*/ 1320644 w 3269565"/>
              <a:gd name="connsiteY4" fmla="*/ 5827272 h 5975997"/>
              <a:gd name="connsiteX5" fmla="*/ 1320644 w 3269565"/>
              <a:gd name="connsiteY5" fmla="*/ 5819652 h 5975997"/>
              <a:gd name="connsiteX6" fmla="*/ 2783684 w 3269565"/>
              <a:gd name="connsiteY6" fmla="*/ 5034792 h 5975997"/>
              <a:gd name="connsiteX7" fmla="*/ 1663544 w 3269565"/>
              <a:gd name="connsiteY7" fmla="*/ 2992632 h 5975997"/>
              <a:gd name="connsiteX8" fmla="*/ 3179924 w 3269565"/>
              <a:gd name="connsiteY8" fmla="*/ 653292 h 5975997"/>
              <a:gd name="connsiteX9" fmla="*/ 2897984 w 3269565"/>
              <a:gd name="connsiteY9" fmla="*/ 584712 h 5975997"/>
              <a:gd name="connsiteX10" fmla="*/ 1694024 w 3269565"/>
              <a:gd name="connsiteY10" fmla="*/ 5592 h 5975997"/>
              <a:gd name="connsiteX0" fmla="*/ 1694024 w 3179924"/>
              <a:gd name="connsiteY0" fmla="*/ 5592 h 5975997"/>
              <a:gd name="connsiteX1" fmla="*/ 970124 w 3179924"/>
              <a:gd name="connsiteY1" fmla="*/ 980952 h 5975997"/>
              <a:gd name="connsiteX2" fmla="*/ 2384 w 3179924"/>
              <a:gd name="connsiteY2" fmla="*/ 2817372 h 5975997"/>
              <a:gd name="connsiteX3" fmla="*/ 1267304 w 3179924"/>
              <a:gd name="connsiteY3" fmla="*/ 5728212 h 5975997"/>
              <a:gd name="connsiteX4" fmla="*/ 1320644 w 3179924"/>
              <a:gd name="connsiteY4" fmla="*/ 5827272 h 5975997"/>
              <a:gd name="connsiteX5" fmla="*/ 1320644 w 3179924"/>
              <a:gd name="connsiteY5" fmla="*/ 5819652 h 5975997"/>
              <a:gd name="connsiteX6" fmla="*/ 2783684 w 3179924"/>
              <a:gd name="connsiteY6" fmla="*/ 5034792 h 5975997"/>
              <a:gd name="connsiteX7" fmla="*/ 1663544 w 3179924"/>
              <a:gd name="connsiteY7" fmla="*/ 2992632 h 5975997"/>
              <a:gd name="connsiteX8" fmla="*/ 3179924 w 3179924"/>
              <a:gd name="connsiteY8" fmla="*/ 653292 h 5975997"/>
              <a:gd name="connsiteX9" fmla="*/ 2897984 w 3179924"/>
              <a:gd name="connsiteY9" fmla="*/ 584712 h 5975997"/>
              <a:gd name="connsiteX10" fmla="*/ 1694024 w 3179924"/>
              <a:gd name="connsiteY10" fmla="*/ 5592 h 5975997"/>
              <a:gd name="connsiteX0" fmla="*/ 1694024 w 3179924"/>
              <a:gd name="connsiteY0" fmla="*/ 41 h 5970446"/>
              <a:gd name="connsiteX1" fmla="*/ 970124 w 3179924"/>
              <a:gd name="connsiteY1" fmla="*/ 975401 h 5970446"/>
              <a:gd name="connsiteX2" fmla="*/ 2384 w 3179924"/>
              <a:gd name="connsiteY2" fmla="*/ 2811821 h 5970446"/>
              <a:gd name="connsiteX3" fmla="*/ 1267304 w 3179924"/>
              <a:gd name="connsiteY3" fmla="*/ 5722661 h 5970446"/>
              <a:gd name="connsiteX4" fmla="*/ 1320644 w 3179924"/>
              <a:gd name="connsiteY4" fmla="*/ 5821721 h 5970446"/>
              <a:gd name="connsiteX5" fmla="*/ 1320644 w 3179924"/>
              <a:gd name="connsiteY5" fmla="*/ 5814101 h 5970446"/>
              <a:gd name="connsiteX6" fmla="*/ 2783684 w 3179924"/>
              <a:gd name="connsiteY6" fmla="*/ 5029241 h 5970446"/>
              <a:gd name="connsiteX7" fmla="*/ 1663544 w 3179924"/>
              <a:gd name="connsiteY7" fmla="*/ 2987081 h 5970446"/>
              <a:gd name="connsiteX8" fmla="*/ 3179924 w 3179924"/>
              <a:gd name="connsiteY8" fmla="*/ 647741 h 5970446"/>
              <a:gd name="connsiteX9" fmla="*/ 2897984 w 3179924"/>
              <a:gd name="connsiteY9" fmla="*/ 579161 h 5970446"/>
              <a:gd name="connsiteX10" fmla="*/ 1694024 w 3179924"/>
              <a:gd name="connsiteY10" fmla="*/ 41 h 5970446"/>
              <a:gd name="connsiteX0" fmla="*/ 1701625 w 3187525"/>
              <a:gd name="connsiteY0" fmla="*/ 41 h 5931009"/>
              <a:gd name="connsiteX1" fmla="*/ 977725 w 3187525"/>
              <a:gd name="connsiteY1" fmla="*/ 975401 h 5931009"/>
              <a:gd name="connsiteX2" fmla="*/ 2365 w 3187525"/>
              <a:gd name="connsiteY2" fmla="*/ 3352841 h 5931009"/>
              <a:gd name="connsiteX3" fmla="*/ 1274905 w 3187525"/>
              <a:gd name="connsiteY3" fmla="*/ 5722661 h 5931009"/>
              <a:gd name="connsiteX4" fmla="*/ 1328245 w 3187525"/>
              <a:gd name="connsiteY4" fmla="*/ 5821721 h 5931009"/>
              <a:gd name="connsiteX5" fmla="*/ 1328245 w 3187525"/>
              <a:gd name="connsiteY5" fmla="*/ 5814101 h 5931009"/>
              <a:gd name="connsiteX6" fmla="*/ 2791285 w 3187525"/>
              <a:gd name="connsiteY6" fmla="*/ 5029241 h 5931009"/>
              <a:gd name="connsiteX7" fmla="*/ 1671145 w 3187525"/>
              <a:gd name="connsiteY7" fmla="*/ 2987081 h 5931009"/>
              <a:gd name="connsiteX8" fmla="*/ 3187525 w 3187525"/>
              <a:gd name="connsiteY8" fmla="*/ 647741 h 5931009"/>
              <a:gd name="connsiteX9" fmla="*/ 2905585 w 3187525"/>
              <a:gd name="connsiteY9" fmla="*/ 579161 h 5931009"/>
              <a:gd name="connsiteX10" fmla="*/ 1701625 w 3187525"/>
              <a:gd name="connsiteY10" fmla="*/ 41 h 5931009"/>
              <a:gd name="connsiteX0" fmla="*/ 1706086 w 3191986"/>
              <a:gd name="connsiteY0" fmla="*/ 41 h 5931009"/>
              <a:gd name="connsiteX1" fmla="*/ 982186 w 3191986"/>
              <a:gd name="connsiteY1" fmla="*/ 975401 h 5931009"/>
              <a:gd name="connsiteX2" fmla="*/ 6826 w 3191986"/>
              <a:gd name="connsiteY2" fmla="*/ 3352841 h 5931009"/>
              <a:gd name="connsiteX3" fmla="*/ 1279366 w 3191986"/>
              <a:gd name="connsiteY3" fmla="*/ 5722661 h 5931009"/>
              <a:gd name="connsiteX4" fmla="*/ 1332706 w 3191986"/>
              <a:gd name="connsiteY4" fmla="*/ 5821721 h 5931009"/>
              <a:gd name="connsiteX5" fmla="*/ 1332706 w 3191986"/>
              <a:gd name="connsiteY5" fmla="*/ 5814101 h 5931009"/>
              <a:gd name="connsiteX6" fmla="*/ 2795746 w 3191986"/>
              <a:gd name="connsiteY6" fmla="*/ 5029241 h 5931009"/>
              <a:gd name="connsiteX7" fmla="*/ 1675606 w 3191986"/>
              <a:gd name="connsiteY7" fmla="*/ 2987081 h 5931009"/>
              <a:gd name="connsiteX8" fmla="*/ 3191986 w 3191986"/>
              <a:gd name="connsiteY8" fmla="*/ 647741 h 5931009"/>
              <a:gd name="connsiteX9" fmla="*/ 2910046 w 3191986"/>
              <a:gd name="connsiteY9" fmla="*/ 579161 h 5931009"/>
              <a:gd name="connsiteX10" fmla="*/ 1706086 w 3191986"/>
              <a:gd name="connsiteY10" fmla="*/ 41 h 5931009"/>
              <a:gd name="connsiteX0" fmla="*/ 1702496 w 3188396"/>
              <a:gd name="connsiteY0" fmla="*/ 41 h 5931009"/>
              <a:gd name="connsiteX1" fmla="*/ 3236 w 3188396"/>
              <a:gd name="connsiteY1" fmla="*/ 3352841 h 5931009"/>
              <a:gd name="connsiteX2" fmla="*/ 1275776 w 3188396"/>
              <a:gd name="connsiteY2" fmla="*/ 5722661 h 5931009"/>
              <a:gd name="connsiteX3" fmla="*/ 1329116 w 3188396"/>
              <a:gd name="connsiteY3" fmla="*/ 5821721 h 5931009"/>
              <a:gd name="connsiteX4" fmla="*/ 1329116 w 3188396"/>
              <a:gd name="connsiteY4" fmla="*/ 5814101 h 5931009"/>
              <a:gd name="connsiteX5" fmla="*/ 2792156 w 3188396"/>
              <a:gd name="connsiteY5" fmla="*/ 5029241 h 5931009"/>
              <a:gd name="connsiteX6" fmla="*/ 1672016 w 3188396"/>
              <a:gd name="connsiteY6" fmla="*/ 2987081 h 5931009"/>
              <a:gd name="connsiteX7" fmla="*/ 3188396 w 3188396"/>
              <a:gd name="connsiteY7" fmla="*/ 647741 h 5931009"/>
              <a:gd name="connsiteX8" fmla="*/ 2906456 w 3188396"/>
              <a:gd name="connsiteY8" fmla="*/ 579161 h 5931009"/>
              <a:gd name="connsiteX9" fmla="*/ 1702496 w 3188396"/>
              <a:gd name="connsiteY9" fmla="*/ 41 h 5931009"/>
              <a:gd name="connsiteX0" fmla="*/ 1706778 w 3192678"/>
              <a:gd name="connsiteY0" fmla="*/ 41 h 5931009"/>
              <a:gd name="connsiteX1" fmla="*/ 7518 w 3192678"/>
              <a:gd name="connsiteY1" fmla="*/ 3352841 h 5931009"/>
              <a:gd name="connsiteX2" fmla="*/ 1280058 w 3192678"/>
              <a:gd name="connsiteY2" fmla="*/ 5722661 h 5931009"/>
              <a:gd name="connsiteX3" fmla="*/ 1333398 w 3192678"/>
              <a:gd name="connsiteY3" fmla="*/ 5821721 h 5931009"/>
              <a:gd name="connsiteX4" fmla="*/ 1333398 w 3192678"/>
              <a:gd name="connsiteY4" fmla="*/ 5814101 h 5931009"/>
              <a:gd name="connsiteX5" fmla="*/ 2796438 w 3192678"/>
              <a:gd name="connsiteY5" fmla="*/ 5029241 h 5931009"/>
              <a:gd name="connsiteX6" fmla="*/ 1676298 w 3192678"/>
              <a:gd name="connsiteY6" fmla="*/ 2987081 h 5931009"/>
              <a:gd name="connsiteX7" fmla="*/ 3192678 w 3192678"/>
              <a:gd name="connsiteY7" fmla="*/ 647741 h 5931009"/>
              <a:gd name="connsiteX8" fmla="*/ 2910738 w 3192678"/>
              <a:gd name="connsiteY8" fmla="*/ 579161 h 5931009"/>
              <a:gd name="connsiteX9" fmla="*/ 1706778 w 3192678"/>
              <a:gd name="connsiteY9" fmla="*/ 41 h 5931009"/>
              <a:gd name="connsiteX0" fmla="*/ 1707513 w 3193413"/>
              <a:gd name="connsiteY0" fmla="*/ 461505 h 6392473"/>
              <a:gd name="connsiteX1" fmla="*/ 8253 w 3193413"/>
              <a:gd name="connsiteY1" fmla="*/ 3814305 h 6392473"/>
              <a:gd name="connsiteX2" fmla="*/ 1280793 w 3193413"/>
              <a:gd name="connsiteY2" fmla="*/ 6184125 h 6392473"/>
              <a:gd name="connsiteX3" fmla="*/ 1334133 w 3193413"/>
              <a:gd name="connsiteY3" fmla="*/ 6283185 h 6392473"/>
              <a:gd name="connsiteX4" fmla="*/ 1334133 w 3193413"/>
              <a:gd name="connsiteY4" fmla="*/ 6275565 h 6392473"/>
              <a:gd name="connsiteX5" fmla="*/ 2797173 w 3193413"/>
              <a:gd name="connsiteY5" fmla="*/ 5490705 h 6392473"/>
              <a:gd name="connsiteX6" fmla="*/ 1677033 w 3193413"/>
              <a:gd name="connsiteY6" fmla="*/ 3448545 h 6392473"/>
              <a:gd name="connsiteX7" fmla="*/ 3193413 w 3193413"/>
              <a:gd name="connsiteY7" fmla="*/ 1109205 h 6392473"/>
              <a:gd name="connsiteX8" fmla="*/ 2911473 w 3193413"/>
              <a:gd name="connsiteY8" fmla="*/ 1040625 h 6392473"/>
              <a:gd name="connsiteX9" fmla="*/ 1707513 w 3193413"/>
              <a:gd name="connsiteY9" fmla="*/ 461505 h 6392473"/>
              <a:gd name="connsiteX0" fmla="*/ 1704034 w 3189934"/>
              <a:gd name="connsiteY0" fmla="*/ 461505 h 6392473"/>
              <a:gd name="connsiteX1" fmla="*/ 4774 w 3189934"/>
              <a:gd name="connsiteY1" fmla="*/ 3814305 h 6392473"/>
              <a:gd name="connsiteX2" fmla="*/ 1277314 w 3189934"/>
              <a:gd name="connsiteY2" fmla="*/ 6184125 h 6392473"/>
              <a:gd name="connsiteX3" fmla="*/ 1330654 w 3189934"/>
              <a:gd name="connsiteY3" fmla="*/ 6283185 h 6392473"/>
              <a:gd name="connsiteX4" fmla="*/ 1330654 w 3189934"/>
              <a:gd name="connsiteY4" fmla="*/ 6275565 h 6392473"/>
              <a:gd name="connsiteX5" fmla="*/ 2793694 w 3189934"/>
              <a:gd name="connsiteY5" fmla="*/ 5490705 h 6392473"/>
              <a:gd name="connsiteX6" fmla="*/ 1673554 w 3189934"/>
              <a:gd name="connsiteY6" fmla="*/ 3448545 h 6392473"/>
              <a:gd name="connsiteX7" fmla="*/ 3189934 w 3189934"/>
              <a:gd name="connsiteY7" fmla="*/ 1109205 h 6392473"/>
              <a:gd name="connsiteX8" fmla="*/ 2907994 w 3189934"/>
              <a:gd name="connsiteY8" fmla="*/ 1040625 h 6392473"/>
              <a:gd name="connsiteX9" fmla="*/ 1704034 w 3189934"/>
              <a:gd name="connsiteY9" fmla="*/ 461505 h 6392473"/>
              <a:gd name="connsiteX0" fmla="*/ 1704212 w 3190112"/>
              <a:gd name="connsiteY0" fmla="*/ 402799 h 6333767"/>
              <a:gd name="connsiteX1" fmla="*/ 4952 w 3190112"/>
              <a:gd name="connsiteY1" fmla="*/ 3755599 h 6333767"/>
              <a:gd name="connsiteX2" fmla="*/ 1277492 w 3190112"/>
              <a:gd name="connsiteY2" fmla="*/ 6125419 h 6333767"/>
              <a:gd name="connsiteX3" fmla="*/ 1330832 w 3190112"/>
              <a:gd name="connsiteY3" fmla="*/ 6224479 h 6333767"/>
              <a:gd name="connsiteX4" fmla="*/ 1330832 w 3190112"/>
              <a:gd name="connsiteY4" fmla="*/ 6216859 h 6333767"/>
              <a:gd name="connsiteX5" fmla="*/ 2793872 w 3190112"/>
              <a:gd name="connsiteY5" fmla="*/ 5431999 h 6333767"/>
              <a:gd name="connsiteX6" fmla="*/ 1673732 w 3190112"/>
              <a:gd name="connsiteY6" fmla="*/ 3389839 h 6333767"/>
              <a:gd name="connsiteX7" fmla="*/ 3190112 w 3190112"/>
              <a:gd name="connsiteY7" fmla="*/ 1050499 h 6333767"/>
              <a:gd name="connsiteX8" fmla="*/ 2908172 w 3190112"/>
              <a:gd name="connsiteY8" fmla="*/ 981919 h 6333767"/>
              <a:gd name="connsiteX9" fmla="*/ 1704212 w 3190112"/>
              <a:gd name="connsiteY9" fmla="*/ 402799 h 6333767"/>
              <a:gd name="connsiteX0" fmla="*/ 1702475 w 3188375"/>
              <a:gd name="connsiteY0" fmla="*/ 1126 h 5932094"/>
              <a:gd name="connsiteX1" fmla="*/ 3215 w 3188375"/>
              <a:gd name="connsiteY1" fmla="*/ 3353926 h 5932094"/>
              <a:gd name="connsiteX2" fmla="*/ 1275755 w 3188375"/>
              <a:gd name="connsiteY2" fmla="*/ 5723746 h 5932094"/>
              <a:gd name="connsiteX3" fmla="*/ 1329095 w 3188375"/>
              <a:gd name="connsiteY3" fmla="*/ 5822806 h 5932094"/>
              <a:gd name="connsiteX4" fmla="*/ 1329095 w 3188375"/>
              <a:gd name="connsiteY4" fmla="*/ 5815186 h 5932094"/>
              <a:gd name="connsiteX5" fmla="*/ 2792135 w 3188375"/>
              <a:gd name="connsiteY5" fmla="*/ 5030326 h 5932094"/>
              <a:gd name="connsiteX6" fmla="*/ 1671995 w 3188375"/>
              <a:gd name="connsiteY6" fmla="*/ 2988166 h 5932094"/>
              <a:gd name="connsiteX7" fmla="*/ 3188375 w 3188375"/>
              <a:gd name="connsiteY7" fmla="*/ 648826 h 5932094"/>
              <a:gd name="connsiteX8" fmla="*/ 2906435 w 3188375"/>
              <a:gd name="connsiteY8" fmla="*/ 580246 h 5932094"/>
              <a:gd name="connsiteX9" fmla="*/ 1702475 w 3188375"/>
              <a:gd name="connsiteY9" fmla="*/ 1126 h 5932094"/>
              <a:gd name="connsiteX0" fmla="*/ 1703609 w 3189509"/>
              <a:gd name="connsiteY0" fmla="*/ 132660 h 6063628"/>
              <a:gd name="connsiteX1" fmla="*/ 4349 w 3189509"/>
              <a:gd name="connsiteY1" fmla="*/ 3485460 h 6063628"/>
              <a:gd name="connsiteX2" fmla="*/ 1276889 w 3189509"/>
              <a:gd name="connsiteY2" fmla="*/ 5855280 h 6063628"/>
              <a:gd name="connsiteX3" fmla="*/ 1330229 w 3189509"/>
              <a:gd name="connsiteY3" fmla="*/ 5954340 h 6063628"/>
              <a:gd name="connsiteX4" fmla="*/ 1330229 w 3189509"/>
              <a:gd name="connsiteY4" fmla="*/ 5946720 h 6063628"/>
              <a:gd name="connsiteX5" fmla="*/ 2793269 w 3189509"/>
              <a:gd name="connsiteY5" fmla="*/ 5161860 h 6063628"/>
              <a:gd name="connsiteX6" fmla="*/ 1673129 w 3189509"/>
              <a:gd name="connsiteY6" fmla="*/ 3119700 h 6063628"/>
              <a:gd name="connsiteX7" fmla="*/ 3189509 w 3189509"/>
              <a:gd name="connsiteY7" fmla="*/ 780360 h 6063628"/>
              <a:gd name="connsiteX8" fmla="*/ 2945669 w 3189509"/>
              <a:gd name="connsiteY8" fmla="*/ 681300 h 6063628"/>
              <a:gd name="connsiteX9" fmla="*/ 1703609 w 3189509"/>
              <a:gd name="connsiteY9" fmla="*/ 132660 h 6063628"/>
              <a:gd name="connsiteX0" fmla="*/ 1703609 w 3189509"/>
              <a:gd name="connsiteY0" fmla="*/ 275682 h 6206650"/>
              <a:gd name="connsiteX1" fmla="*/ 4349 w 3189509"/>
              <a:gd name="connsiteY1" fmla="*/ 3628482 h 6206650"/>
              <a:gd name="connsiteX2" fmla="*/ 1276889 w 3189509"/>
              <a:gd name="connsiteY2" fmla="*/ 5998302 h 6206650"/>
              <a:gd name="connsiteX3" fmla="*/ 1330229 w 3189509"/>
              <a:gd name="connsiteY3" fmla="*/ 6097362 h 6206650"/>
              <a:gd name="connsiteX4" fmla="*/ 1330229 w 3189509"/>
              <a:gd name="connsiteY4" fmla="*/ 6089742 h 6206650"/>
              <a:gd name="connsiteX5" fmla="*/ 2793269 w 3189509"/>
              <a:gd name="connsiteY5" fmla="*/ 5304882 h 6206650"/>
              <a:gd name="connsiteX6" fmla="*/ 1673129 w 3189509"/>
              <a:gd name="connsiteY6" fmla="*/ 3262722 h 6206650"/>
              <a:gd name="connsiteX7" fmla="*/ 3189509 w 3189509"/>
              <a:gd name="connsiteY7" fmla="*/ 923382 h 6206650"/>
              <a:gd name="connsiteX8" fmla="*/ 2945669 w 3189509"/>
              <a:gd name="connsiteY8" fmla="*/ 824322 h 6206650"/>
              <a:gd name="connsiteX9" fmla="*/ 2328450 w 3189509"/>
              <a:gd name="connsiteY9" fmla="*/ 260441 h 6206650"/>
              <a:gd name="connsiteX10" fmla="*/ 1703609 w 3189509"/>
              <a:gd name="connsiteY10" fmla="*/ 275682 h 6206650"/>
              <a:gd name="connsiteX0" fmla="*/ 1703126 w 3189026"/>
              <a:gd name="connsiteY0" fmla="*/ 233484 h 6164452"/>
              <a:gd name="connsiteX1" fmla="*/ 3866 w 3189026"/>
              <a:gd name="connsiteY1" fmla="*/ 3586284 h 6164452"/>
              <a:gd name="connsiteX2" fmla="*/ 1276406 w 3189026"/>
              <a:gd name="connsiteY2" fmla="*/ 5956104 h 6164452"/>
              <a:gd name="connsiteX3" fmla="*/ 1329746 w 3189026"/>
              <a:gd name="connsiteY3" fmla="*/ 6055164 h 6164452"/>
              <a:gd name="connsiteX4" fmla="*/ 1329746 w 3189026"/>
              <a:gd name="connsiteY4" fmla="*/ 6047544 h 6164452"/>
              <a:gd name="connsiteX5" fmla="*/ 2792786 w 3189026"/>
              <a:gd name="connsiteY5" fmla="*/ 5262684 h 6164452"/>
              <a:gd name="connsiteX6" fmla="*/ 1672646 w 3189026"/>
              <a:gd name="connsiteY6" fmla="*/ 3220524 h 6164452"/>
              <a:gd name="connsiteX7" fmla="*/ 3189026 w 3189026"/>
              <a:gd name="connsiteY7" fmla="*/ 881184 h 6164452"/>
              <a:gd name="connsiteX8" fmla="*/ 2945186 w 3189026"/>
              <a:gd name="connsiteY8" fmla="*/ 782124 h 6164452"/>
              <a:gd name="connsiteX9" fmla="*/ 1908867 w 3189026"/>
              <a:gd name="connsiteY9" fmla="*/ 340163 h 6164452"/>
              <a:gd name="connsiteX10" fmla="*/ 1703126 w 3189026"/>
              <a:gd name="connsiteY10" fmla="*/ 233484 h 6164452"/>
              <a:gd name="connsiteX0" fmla="*/ 1703126 w 3189026"/>
              <a:gd name="connsiteY0" fmla="*/ 233484 h 6164452"/>
              <a:gd name="connsiteX1" fmla="*/ 3866 w 3189026"/>
              <a:gd name="connsiteY1" fmla="*/ 3586284 h 6164452"/>
              <a:gd name="connsiteX2" fmla="*/ 1276406 w 3189026"/>
              <a:gd name="connsiteY2" fmla="*/ 5956104 h 6164452"/>
              <a:gd name="connsiteX3" fmla="*/ 1329746 w 3189026"/>
              <a:gd name="connsiteY3" fmla="*/ 6055164 h 6164452"/>
              <a:gd name="connsiteX4" fmla="*/ 1329746 w 3189026"/>
              <a:gd name="connsiteY4" fmla="*/ 6047544 h 6164452"/>
              <a:gd name="connsiteX5" fmla="*/ 2792786 w 3189026"/>
              <a:gd name="connsiteY5" fmla="*/ 5262684 h 6164452"/>
              <a:gd name="connsiteX6" fmla="*/ 1672646 w 3189026"/>
              <a:gd name="connsiteY6" fmla="*/ 3220524 h 6164452"/>
              <a:gd name="connsiteX7" fmla="*/ 3189026 w 3189026"/>
              <a:gd name="connsiteY7" fmla="*/ 881184 h 6164452"/>
              <a:gd name="connsiteX8" fmla="*/ 2945186 w 3189026"/>
              <a:gd name="connsiteY8" fmla="*/ 782124 h 6164452"/>
              <a:gd name="connsiteX9" fmla="*/ 1908867 w 3189026"/>
              <a:gd name="connsiteY9" fmla="*/ 340163 h 6164452"/>
              <a:gd name="connsiteX10" fmla="*/ 1703126 w 3189026"/>
              <a:gd name="connsiteY10" fmla="*/ 233484 h 6164452"/>
              <a:gd name="connsiteX0" fmla="*/ 1702478 w 3188378"/>
              <a:gd name="connsiteY0" fmla="*/ 1362 h 5932330"/>
              <a:gd name="connsiteX1" fmla="*/ 3218 w 3188378"/>
              <a:gd name="connsiteY1" fmla="*/ 3354162 h 5932330"/>
              <a:gd name="connsiteX2" fmla="*/ 1275758 w 3188378"/>
              <a:gd name="connsiteY2" fmla="*/ 5723982 h 5932330"/>
              <a:gd name="connsiteX3" fmla="*/ 1329098 w 3188378"/>
              <a:gd name="connsiteY3" fmla="*/ 5823042 h 5932330"/>
              <a:gd name="connsiteX4" fmla="*/ 1329098 w 3188378"/>
              <a:gd name="connsiteY4" fmla="*/ 5815422 h 5932330"/>
              <a:gd name="connsiteX5" fmla="*/ 2792138 w 3188378"/>
              <a:gd name="connsiteY5" fmla="*/ 5030562 h 5932330"/>
              <a:gd name="connsiteX6" fmla="*/ 1671998 w 3188378"/>
              <a:gd name="connsiteY6" fmla="*/ 2988402 h 5932330"/>
              <a:gd name="connsiteX7" fmla="*/ 3188378 w 3188378"/>
              <a:gd name="connsiteY7" fmla="*/ 649062 h 5932330"/>
              <a:gd name="connsiteX8" fmla="*/ 2944538 w 3188378"/>
              <a:gd name="connsiteY8" fmla="*/ 550002 h 5932330"/>
              <a:gd name="connsiteX9" fmla="*/ 1908219 w 3188378"/>
              <a:gd name="connsiteY9" fmla="*/ 108041 h 5932330"/>
              <a:gd name="connsiteX10" fmla="*/ 1702478 w 3188378"/>
              <a:gd name="connsiteY10" fmla="*/ 1362 h 593233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785183 w 3181423"/>
              <a:gd name="connsiteY5" fmla="*/ 5259865 h 6164400"/>
              <a:gd name="connsiteX6" fmla="*/ 1665043 w 3181423"/>
              <a:gd name="connsiteY6" fmla="*/ 3217705 h 6164400"/>
              <a:gd name="connsiteX7" fmla="*/ 3181423 w 3181423"/>
              <a:gd name="connsiteY7" fmla="*/ 878365 h 6164400"/>
              <a:gd name="connsiteX8" fmla="*/ 2937583 w 3181423"/>
              <a:gd name="connsiteY8" fmla="*/ 779305 h 6164400"/>
              <a:gd name="connsiteX9" fmla="*/ 1901264 w 3181423"/>
              <a:gd name="connsiteY9" fmla="*/ 337344 h 6164400"/>
              <a:gd name="connsiteX10" fmla="*/ 1695523 w 3181423"/>
              <a:gd name="connsiteY10"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785183 w 3181423"/>
              <a:gd name="connsiteY5" fmla="*/ 5259865 h 6164400"/>
              <a:gd name="connsiteX6" fmla="*/ 1634563 w 3181423"/>
              <a:gd name="connsiteY6" fmla="*/ 3293905 h 6164400"/>
              <a:gd name="connsiteX7" fmla="*/ 3181423 w 3181423"/>
              <a:gd name="connsiteY7" fmla="*/ 878365 h 6164400"/>
              <a:gd name="connsiteX8" fmla="*/ 2937583 w 3181423"/>
              <a:gd name="connsiteY8" fmla="*/ 779305 h 6164400"/>
              <a:gd name="connsiteX9" fmla="*/ 1901264 w 3181423"/>
              <a:gd name="connsiteY9" fmla="*/ 337344 h 6164400"/>
              <a:gd name="connsiteX10" fmla="*/ 1695523 w 3181423"/>
              <a:gd name="connsiteY10"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785183 w 3181423"/>
              <a:gd name="connsiteY5" fmla="*/ 5259865 h 6164400"/>
              <a:gd name="connsiteX6" fmla="*/ 1634563 w 3181423"/>
              <a:gd name="connsiteY6" fmla="*/ 3293905 h 6164400"/>
              <a:gd name="connsiteX7" fmla="*/ 3181423 w 3181423"/>
              <a:gd name="connsiteY7" fmla="*/ 878365 h 6164400"/>
              <a:gd name="connsiteX8" fmla="*/ 2937583 w 3181423"/>
              <a:gd name="connsiteY8" fmla="*/ 779305 h 6164400"/>
              <a:gd name="connsiteX9" fmla="*/ 1901264 w 3181423"/>
              <a:gd name="connsiteY9" fmla="*/ 337344 h 6164400"/>
              <a:gd name="connsiteX10" fmla="*/ 1695523 w 3181423"/>
              <a:gd name="connsiteY10"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724223 w 3181423"/>
              <a:gd name="connsiteY5" fmla="*/ 5656104 h 6164400"/>
              <a:gd name="connsiteX6" fmla="*/ 2785183 w 3181423"/>
              <a:gd name="connsiteY6" fmla="*/ 5259865 h 6164400"/>
              <a:gd name="connsiteX7" fmla="*/ 1634563 w 3181423"/>
              <a:gd name="connsiteY7" fmla="*/ 3293905 h 6164400"/>
              <a:gd name="connsiteX8" fmla="*/ 3181423 w 3181423"/>
              <a:gd name="connsiteY8" fmla="*/ 878365 h 6164400"/>
              <a:gd name="connsiteX9" fmla="*/ 2937583 w 3181423"/>
              <a:gd name="connsiteY9" fmla="*/ 779305 h 6164400"/>
              <a:gd name="connsiteX10" fmla="*/ 1901264 w 3181423"/>
              <a:gd name="connsiteY10" fmla="*/ 337344 h 6164400"/>
              <a:gd name="connsiteX11" fmla="*/ 1695523 w 3181423"/>
              <a:gd name="connsiteY11"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1634563 w 3181423"/>
              <a:gd name="connsiteY7" fmla="*/ 3293905 h 6164400"/>
              <a:gd name="connsiteX8" fmla="*/ 3181423 w 3181423"/>
              <a:gd name="connsiteY8" fmla="*/ 878365 h 6164400"/>
              <a:gd name="connsiteX9" fmla="*/ 2937583 w 3181423"/>
              <a:gd name="connsiteY9" fmla="*/ 779305 h 6164400"/>
              <a:gd name="connsiteX10" fmla="*/ 1901264 w 3181423"/>
              <a:gd name="connsiteY10" fmla="*/ 337344 h 6164400"/>
              <a:gd name="connsiteX11" fmla="*/ 1695523 w 3181423"/>
              <a:gd name="connsiteY11"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1634563 w 3181423"/>
              <a:gd name="connsiteY7" fmla="*/ 3293905 h 6164400"/>
              <a:gd name="connsiteX8" fmla="*/ 3181423 w 3181423"/>
              <a:gd name="connsiteY8" fmla="*/ 878365 h 6164400"/>
              <a:gd name="connsiteX9" fmla="*/ 2937583 w 3181423"/>
              <a:gd name="connsiteY9" fmla="*/ 779305 h 6164400"/>
              <a:gd name="connsiteX10" fmla="*/ 1901264 w 3181423"/>
              <a:gd name="connsiteY10" fmla="*/ 337344 h 6164400"/>
              <a:gd name="connsiteX11" fmla="*/ 1695523 w 3181423"/>
              <a:gd name="connsiteY11"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1634563 w 3181423"/>
              <a:gd name="connsiteY7" fmla="*/ 3293905 h 6164400"/>
              <a:gd name="connsiteX8" fmla="*/ 3181423 w 3181423"/>
              <a:gd name="connsiteY8" fmla="*/ 878365 h 6164400"/>
              <a:gd name="connsiteX9" fmla="*/ 2937583 w 3181423"/>
              <a:gd name="connsiteY9" fmla="*/ 779305 h 6164400"/>
              <a:gd name="connsiteX10" fmla="*/ 1901264 w 3181423"/>
              <a:gd name="connsiteY10" fmla="*/ 337344 h 6164400"/>
              <a:gd name="connsiteX11" fmla="*/ 1695523 w 3181423"/>
              <a:gd name="connsiteY11"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1634563 w 3181423"/>
              <a:gd name="connsiteY7" fmla="*/ 3293905 h 6164400"/>
              <a:gd name="connsiteX8" fmla="*/ 3181423 w 3181423"/>
              <a:gd name="connsiteY8" fmla="*/ 878365 h 6164400"/>
              <a:gd name="connsiteX9" fmla="*/ 2937583 w 3181423"/>
              <a:gd name="connsiteY9" fmla="*/ 779305 h 6164400"/>
              <a:gd name="connsiteX10" fmla="*/ 1901264 w 3181423"/>
              <a:gd name="connsiteY10" fmla="*/ 337344 h 6164400"/>
              <a:gd name="connsiteX11" fmla="*/ 1695523 w 3181423"/>
              <a:gd name="connsiteY11"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488003 w 3181423"/>
              <a:gd name="connsiteY7" fmla="*/ 4924584 h 6164400"/>
              <a:gd name="connsiteX8" fmla="*/ 1634563 w 3181423"/>
              <a:gd name="connsiteY8" fmla="*/ 329390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634563 w 3181423"/>
              <a:gd name="connsiteY8" fmla="*/ 329390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634563 w 3181423"/>
              <a:gd name="connsiteY8" fmla="*/ 329390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718383 w 3181423"/>
              <a:gd name="connsiteY8" fmla="*/ 301196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718383 w 3181423"/>
              <a:gd name="connsiteY8" fmla="*/ 301196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695523 w 3181423"/>
              <a:gd name="connsiteY8" fmla="*/ 311102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741243 w 3181423"/>
              <a:gd name="connsiteY8" fmla="*/ 309578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642183 w 3181423"/>
              <a:gd name="connsiteY8" fmla="*/ 321770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695523 w 3181423"/>
              <a:gd name="connsiteY0" fmla="*/ 230665 h 6164400"/>
              <a:gd name="connsiteX1" fmla="*/ 3883 w 3181423"/>
              <a:gd name="connsiteY1" fmla="*/ 3545365 h 6164400"/>
              <a:gd name="connsiteX2" fmla="*/ 1268803 w 3181423"/>
              <a:gd name="connsiteY2" fmla="*/ 5953285 h 6164400"/>
              <a:gd name="connsiteX3" fmla="*/ 1322143 w 3181423"/>
              <a:gd name="connsiteY3" fmla="*/ 6052345 h 6164400"/>
              <a:gd name="connsiteX4" fmla="*/ 1322143 w 3181423"/>
              <a:gd name="connsiteY4" fmla="*/ 6044725 h 6164400"/>
              <a:gd name="connsiteX5" fmla="*/ 2167963 w 3181423"/>
              <a:gd name="connsiteY5" fmla="*/ 5587524 h 6164400"/>
              <a:gd name="connsiteX6" fmla="*/ 2785183 w 3181423"/>
              <a:gd name="connsiteY6" fmla="*/ 5259865 h 6164400"/>
              <a:gd name="connsiteX7" fmla="*/ 2274643 w 3181423"/>
              <a:gd name="connsiteY7" fmla="*/ 4505484 h 6164400"/>
              <a:gd name="connsiteX8" fmla="*/ 1642183 w 3181423"/>
              <a:gd name="connsiteY8" fmla="*/ 3217705 h 6164400"/>
              <a:gd name="connsiteX9" fmla="*/ 3181423 w 3181423"/>
              <a:gd name="connsiteY9" fmla="*/ 878365 h 6164400"/>
              <a:gd name="connsiteX10" fmla="*/ 2937583 w 3181423"/>
              <a:gd name="connsiteY10" fmla="*/ 779305 h 6164400"/>
              <a:gd name="connsiteX11" fmla="*/ 1901264 w 3181423"/>
              <a:gd name="connsiteY11" fmla="*/ 337344 h 6164400"/>
              <a:gd name="connsiteX12" fmla="*/ 1695523 w 3181423"/>
              <a:gd name="connsiteY12" fmla="*/ 230665 h 6164400"/>
              <a:gd name="connsiteX0" fmla="*/ 1723272 w 3209172"/>
              <a:gd name="connsiteY0" fmla="*/ 230665 h 6164400"/>
              <a:gd name="connsiteX1" fmla="*/ 31632 w 3209172"/>
              <a:gd name="connsiteY1" fmla="*/ 3545365 h 6164400"/>
              <a:gd name="connsiteX2" fmla="*/ 1296552 w 3209172"/>
              <a:gd name="connsiteY2" fmla="*/ 5953285 h 6164400"/>
              <a:gd name="connsiteX3" fmla="*/ 1349892 w 3209172"/>
              <a:gd name="connsiteY3" fmla="*/ 6052345 h 6164400"/>
              <a:gd name="connsiteX4" fmla="*/ 1349892 w 3209172"/>
              <a:gd name="connsiteY4" fmla="*/ 6044725 h 6164400"/>
              <a:gd name="connsiteX5" fmla="*/ 2195712 w 3209172"/>
              <a:gd name="connsiteY5" fmla="*/ 5587524 h 6164400"/>
              <a:gd name="connsiteX6" fmla="*/ 2812932 w 3209172"/>
              <a:gd name="connsiteY6" fmla="*/ 5259865 h 6164400"/>
              <a:gd name="connsiteX7" fmla="*/ 2302392 w 3209172"/>
              <a:gd name="connsiteY7" fmla="*/ 4505484 h 6164400"/>
              <a:gd name="connsiteX8" fmla="*/ 1669932 w 3209172"/>
              <a:gd name="connsiteY8" fmla="*/ 3217705 h 6164400"/>
              <a:gd name="connsiteX9" fmla="*/ 3209172 w 3209172"/>
              <a:gd name="connsiteY9" fmla="*/ 878365 h 6164400"/>
              <a:gd name="connsiteX10" fmla="*/ 2965332 w 3209172"/>
              <a:gd name="connsiteY10" fmla="*/ 779305 h 6164400"/>
              <a:gd name="connsiteX11" fmla="*/ 1929013 w 3209172"/>
              <a:gd name="connsiteY11" fmla="*/ 337344 h 6164400"/>
              <a:gd name="connsiteX12" fmla="*/ 1723272 w 3209172"/>
              <a:gd name="connsiteY12" fmla="*/ 230665 h 6164400"/>
              <a:gd name="connsiteX0" fmla="*/ 1730784 w 3216684"/>
              <a:gd name="connsiteY0" fmla="*/ 235174 h 6164482"/>
              <a:gd name="connsiteX1" fmla="*/ 31524 w 3216684"/>
              <a:gd name="connsiteY1" fmla="*/ 3610834 h 6164482"/>
              <a:gd name="connsiteX2" fmla="*/ 1304064 w 3216684"/>
              <a:gd name="connsiteY2" fmla="*/ 5957794 h 6164482"/>
              <a:gd name="connsiteX3" fmla="*/ 1357404 w 3216684"/>
              <a:gd name="connsiteY3" fmla="*/ 6056854 h 6164482"/>
              <a:gd name="connsiteX4" fmla="*/ 1357404 w 3216684"/>
              <a:gd name="connsiteY4" fmla="*/ 6049234 h 6164482"/>
              <a:gd name="connsiteX5" fmla="*/ 2203224 w 3216684"/>
              <a:gd name="connsiteY5" fmla="*/ 5592033 h 6164482"/>
              <a:gd name="connsiteX6" fmla="*/ 2820444 w 3216684"/>
              <a:gd name="connsiteY6" fmla="*/ 5264374 h 6164482"/>
              <a:gd name="connsiteX7" fmla="*/ 2309904 w 3216684"/>
              <a:gd name="connsiteY7" fmla="*/ 4509993 h 6164482"/>
              <a:gd name="connsiteX8" fmla="*/ 1677444 w 3216684"/>
              <a:gd name="connsiteY8" fmla="*/ 3222214 h 6164482"/>
              <a:gd name="connsiteX9" fmla="*/ 3216684 w 3216684"/>
              <a:gd name="connsiteY9" fmla="*/ 882874 h 6164482"/>
              <a:gd name="connsiteX10" fmla="*/ 2972844 w 3216684"/>
              <a:gd name="connsiteY10" fmla="*/ 783814 h 6164482"/>
              <a:gd name="connsiteX11" fmla="*/ 1936525 w 3216684"/>
              <a:gd name="connsiteY11" fmla="*/ 341853 h 6164482"/>
              <a:gd name="connsiteX12" fmla="*/ 1730784 w 3216684"/>
              <a:gd name="connsiteY12" fmla="*/ 235174 h 6164482"/>
              <a:gd name="connsiteX0" fmla="*/ 1710623 w 3196523"/>
              <a:gd name="connsiteY0" fmla="*/ 235174 h 6114811"/>
              <a:gd name="connsiteX1" fmla="*/ 11363 w 3196523"/>
              <a:gd name="connsiteY1" fmla="*/ 3610834 h 6114811"/>
              <a:gd name="connsiteX2" fmla="*/ 986723 w 3196523"/>
              <a:gd name="connsiteY2" fmla="*/ 5531074 h 6114811"/>
              <a:gd name="connsiteX3" fmla="*/ 1337243 w 3196523"/>
              <a:gd name="connsiteY3" fmla="*/ 6056854 h 6114811"/>
              <a:gd name="connsiteX4" fmla="*/ 1337243 w 3196523"/>
              <a:gd name="connsiteY4" fmla="*/ 6049234 h 6114811"/>
              <a:gd name="connsiteX5" fmla="*/ 2183063 w 3196523"/>
              <a:gd name="connsiteY5" fmla="*/ 5592033 h 6114811"/>
              <a:gd name="connsiteX6" fmla="*/ 2800283 w 3196523"/>
              <a:gd name="connsiteY6" fmla="*/ 5264374 h 6114811"/>
              <a:gd name="connsiteX7" fmla="*/ 2289743 w 3196523"/>
              <a:gd name="connsiteY7" fmla="*/ 4509993 h 6114811"/>
              <a:gd name="connsiteX8" fmla="*/ 1657283 w 3196523"/>
              <a:gd name="connsiteY8" fmla="*/ 3222214 h 6114811"/>
              <a:gd name="connsiteX9" fmla="*/ 3196523 w 3196523"/>
              <a:gd name="connsiteY9" fmla="*/ 882874 h 6114811"/>
              <a:gd name="connsiteX10" fmla="*/ 2952683 w 3196523"/>
              <a:gd name="connsiteY10" fmla="*/ 783814 h 6114811"/>
              <a:gd name="connsiteX11" fmla="*/ 1916364 w 3196523"/>
              <a:gd name="connsiteY11" fmla="*/ 341853 h 6114811"/>
              <a:gd name="connsiteX12" fmla="*/ 1710623 w 3196523"/>
              <a:gd name="connsiteY12" fmla="*/ 235174 h 6114811"/>
              <a:gd name="connsiteX0" fmla="*/ 1710983 w 3196883"/>
              <a:gd name="connsiteY0" fmla="*/ 235174 h 6114811"/>
              <a:gd name="connsiteX1" fmla="*/ 11723 w 3196883"/>
              <a:gd name="connsiteY1" fmla="*/ 3610834 h 6114811"/>
              <a:gd name="connsiteX2" fmla="*/ 987083 w 3196883"/>
              <a:gd name="connsiteY2" fmla="*/ 5531074 h 6114811"/>
              <a:gd name="connsiteX3" fmla="*/ 1337603 w 3196883"/>
              <a:gd name="connsiteY3" fmla="*/ 6056854 h 6114811"/>
              <a:gd name="connsiteX4" fmla="*/ 1337603 w 3196883"/>
              <a:gd name="connsiteY4" fmla="*/ 6049234 h 6114811"/>
              <a:gd name="connsiteX5" fmla="*/ 2183423 w 3196883"/>
              <a:gd name="connsiteY5" fmla="*/ 5592033 h 6114811"/>
              <a:gd name="connsiteX6" fmla="*/ 2800643 w 3196883"/>
              <a:gd name="connsiteY6" fmla="*/ 5264374 h 6114811"/>
              <a:gd name="connsiteX7" fmla="*/ 2290103 w 3196883"/>
              <a:gd name="connsiteY7" fmla="*/ 4509993 h 6114811"/>
              <a:gd name="connsiteX8" fmla="*/ 1657643 w 3196883"/>
              <a:gd name="connsiteY8" fmla="*/ 3222214 h 6114811"/>
              <a:gd name="connsiteX9" fmla="*/ 3196883 w 3196883"/>
              <a:gd name="connsiteY9" fmla="*/ 882874 h 6114811"/>
              <a:gd name="connsiteX10" fmla="*/ 2953043 w 3196883"/>
              <a:gd name="connsiteY10" fmla="*/ 783814 h 6114811"/>
              <a:gd name="connsiteX11" fmla="*/ 1916724 w 3196883"/>
              <a:gd name="connsiteY11" fmla="*/ 341853 h 6114811"/>
              <a:gd name="connsiteX12" fmla="*/ 1710983 w 3196883"/>
              <a:gd name="connsiteY12" fmla="*/ 235174 h 6114811"/>
              <a:gd name="connsiteX0" fmla="*/ 1710983 w 3196883"/>
              <a:gd name="connsiteY0" fmla="*/ 235174 h 6095237"/>
              <a:gd name="connsiteX1" fmla="*/ 11723 w 3196883"/>
              <a:gd name="connsiteY1" fmla="*/ 3610834 h 6095237"/>
              <a:gd name="connsiteX2" fmla="*/ 987083 w 3196883"/>
              <a:gd name="connsiteY2" fmla="*/ 5531074 h 6095237"/>
              <a:gd name="connsiteX3" fmla="*/ 1337603 w 3196883"/>
              <a:gd name="connsiteY3" fmla="*/ 6056854 h 6095237"/>
              <a:gd name="connsiteX4" fmla="*/ 1337603 w 3196883"/>
              <a:gd name="connsiteY4" fmla="*/ 6049234 h 6095237"/>
              <a:gd name="connsiteX5" fmla="*/ 2183423 w 3196883"/>
              <a:gd name="connsiteY5" fmla="*/ 5592033 h 6095237"/>
              <a:gd name="connsiteX6" fmla="*/ 2800643 w 3196883"/>
              <a:gd name="connsiteY6" fmla="*/ 5264374 h 6095237"/>
              <a:gd name="connsiteX7" fmla="*/ 2290103 w 3196883"/>
              <a:gd name="connsiteY7" fmla="*/ 4509993 h 6095237"/>
              <a:gd name="connsiteX8" fmla="*/ 1657643 w 3196883"/>
              <a:gd name="connsiteY8" fmla="*/ 3222214 h 6095237"/>
              <a:gd name="connsiteX9" fmla="*/ 3196883 w 3196883"/>
              <a:gd name="connsiteY9" fmla="*/ 882874 h 6095237"/>
              <a:gd name="connsiteX10" fmla="*/ 2953043 w 3196883"/>
              <a:gd name="connsiteY10" fmla="*/ 783814 h 6095237"/>
              <a:gd name="connsiteX11" fmla="*/ 1916724 w 3196883"/>
              <a:gd name="connsiteY11" fmla="*/ 341853 h 6095237"/>
              <a:gd name="connsiteX12" fmla="*/ 1710983 w 3196883"/>
              <a:gd name="connsiteY12" fmla="*/ 235174 h 6095237"/>
              <a:gd name="connsiteX0" fmla="*/ 1710983 w 3196883"/>
              <a:gd name="connsiteY0" fmla="*/ 235174 h 6096539"/>
              <a:gd name="connsiteX1" fmla="*/ 11723 w 3196883"/>
              <a:gd name="connsiteY1" fmla="*/ 3610834 h 6096539"/>
              <a:gd name="connsiteX2" fmla="*/ 987083 w 3196883"/>
              <a:gd name="connsiteY2" fmla="*/ 5531074 h 6096539"/>
              <a:gd name="connsiteX3" fmla="*/ 1337603 w 3196883"/>
              <a:gd name="connsiteY3" fmla="*/ 6056854 h 6096539"/>
              <a:gd name="connsiteX4" fmla="*/ 1337603 w 3196883"/>
              <a:gd name="connsiteY4" fmla="*/ 6049234 h 6096539"/>
              <a:gd name="connsiteX5" fmla="*/ 2183423 w 3196883"/>
              <a:gd name="connsiteY5" fmla="*/ 5592033 h 6096539"/>
              <a:gd name="connsiteX6" fmla="*/ 2800643 w 3196883"/>
              <a:gd name="connsiteY6" fmla="*/ 5264374 h 6096539"/>
              <a:gd name="connsiteX7" fmla="*/ 2290103 w 3196883"/>
              <a:gd name="connsiteY7" fmla="*/ 4509993 h 6096539"/>
              <a:gd name="connsiteX8" fmla="*/ 1657643 w 3196883"/>
              <a:gd name="connsiteY8" fmla="*/ 3222214 h 6096539"/>
              <a:gd name="connsiteX9" fmla="*/ 3196883 w 3196883"/>
              <a:gd name="connsiteY9" fmla="*/ 882874 h 6096539"/>
              <a:gd name="connsiteX10" fmla="*/ 2953043 w 3196883"/>
              <a:gd name="connsiteY10" fmla="*/ 783814 h 6096539"/>
              <a:gd name="connsiteX11" fmla="*/ 1916724 w 3196883"/>
              <a:gd name="connsiteY11" fmla="*/ 341853 h 6096539"/>
              <a:gd name="connsiteX12" fmla="*/ 1710983 w 3196883"/>
              <a:gd name="connsiteY12" fmla="*/ 235174 h 6096539"/>
              <a:gd name="connsiteX0" fmla="*/ 1710983 w 3196883"/>
              <a:gd name="connsiteY0" fmla="*/ 235174 h 6116656"/>
              <a:gd name="connsiteX1" fmla="*/ 11723 w 3196883"/>
              <a:gd name="connsiteY1" fmla="*/ 3610834 h 6116656"/>
              <a:gd name="connsiteX2" fmla="*/ 987083 w 3196883"/>
              <a:gd name="connsiteY2" fmla="*/ 5531074 h 6116656"/>
              <a:gd name="connsiteX3" fmla="*/ 1337603 w 3196883"/>
              <a:gd name="connsiteY3" fmla="*/ 6056854 h 6116656"/>
              <a:gd name="connsiteX4" fmla="*/ 1398563 w 3196883"/>
              <a:gd name="connsiteY4" fmla="*/ 6094954 h 6116656"/>
              <a:gd name="connsiteX5" fmla="*/ 2183423 w 3196883"/>
              <a:gd name="connsiteY5" fmla="*/ 5592033 h 6116656"/>
              <a:gd name="connsiteX6" fmla="*/ 2800643 w 3196883"/>
              <a:gd name="connsiteY6" fmla="*/ 5264374 h 6116656"/>
              <a:gd name="connsiteX7" fmla="*/ 2290103 w 3196883"/>
              <a:gd name="connsiteY7" fmla="*/ 4509993 h 6116656"/>
              <a:gd name="connsiteX8" fmla="*/ 1657643 w 3196883"/>
              <a:gd name="connsiteY8" fmla="*/ 3222214 h 6116656"/>
              <a:gd name="connsiteX9" fmla="*/ 3196883 w 3196883"/>
              <a:gd name="connsiteY9" fmla="*/ 882874 h 6116656"/>
              <a:gd name="connsiteX10" fmla="*/ 2953043 w 3196883"/>
              <a:gd name="connsiteY10" fmla="*/ 783814 h 6116656"/>
              <a:gd name="connsiteX11" fmla="*/ 1916724 w 3196883"/>
              <a:gd name="connsiteY11" fmla="*/ 341853 h 6116656"/>
              <a:gd name="connsiteX12" fmla="*/ 1710983 w 3196883"/>
              <a:gd name="connsiteY12" fmla="*/ 235174 h 6116656"/>
              <a:gd name="connsiteX0" fmla="*/ 1710846 w 3196746"/>
              <a:gd name="connsiteY0" fmla="*/ 235174 h 6157350"/>
              <a:gd name="connsiteX1" fmla="*/ 11586 w 3196746"/>
              <a:gd name="connsiteY1" fmla="*/ 3610834 h 6157350"/>
              <a:gd name="connsiteX2" fmla="*/ 986946 w 3196746"/>
              <a:gd name="connsiteY2" fmla="*/ 5531074 h 6157350"/>
              <a:gd name="connsiteX3" fmla="*/ 1451766 w 3196746"/>
              <a:gd name="connsiteY3" fmla="*/ 6087334 h 6157350"/>
              <a:gd name="connsiteX4" fmla="*/ 1398426 w 3196746"/>
              <a:gd name="connsiteY4" fmla="*/ 6094954 h 6157350"/>
              <a:gd name="connsiteX5" fmla="*/ 2183286 w 3196746"/>
              <a:gd name="connsiteY5" fmla="*/ 5592033 h 6157350"/>
              <a:gd name="connsiteX6" fmla="*/ 2800506 w 3196746"/>
              <a:gd name="connsiteY6" fmla="*/ 5264374 h 6157350"/>
              <a:gd name="connsiteX7" fmla="*/ 2289966 w 3196746"/>
              <a:gd name="connsiteY7" fmla="*/ 4509993 h 6157350"/>
              <a:gd name="connsiteX8" fmla="*/ 1657506 w 3196746"/>
              <a:gd name="connsiteY8" fmla="*/ 3222214 h 6157350"/>
              <a:gd name="connsiteX9" fmla="*/ 3196746 w 3196746"/>
              <a:gd name="connsiteY9" fmla="*/ 882874 h 6157350"/>
              <a:gd name="connsiteX10" fmla="*/ 2952906 w 3196746"/>
              <a:gd name="connsiteY10" fmla="*/ 783814 h 6157350"/>
              <a:gd name="connsiteX11" fmla="*/ 1916587 w 3196746"/>
              <a:gd name="connsiteY11" fmla="*/ 341853 h 6157350"/>
              <a:gd name="connsiteX12" fmla="*/ 1710846 w 3196746"/>
              <a:gd name="connsiteY12" fmla="*/ 235174 h 6157350"/>
              <a:gd name="connsiteX0" fmla="*/ 1710846 w 3196746"/>
              <a:gd name="connsiteY0" fmla="*/ 235174 h 6157350"/>
              <a:gd name="connsiteX1" fmla="*/ 11586 w 3196746"/>
              <a:gd name="connsiteY1" fmla="*/ 3610834 h 6157350"/>
              <a:gd name="connsiteX2" fmla="*/ 986946 w 3196746"/>
              <a:gd name="connsiteY2" fmla="*/ 5531074 h 6157350"/>
              <a:gd name="connsiteX3" fmla="*/ 1451766 w 3196746"/>
              <a:gd name="connsiteY3" fmla="*/ 6087334 h 6157350"/>
              <a:gd name="connsiteX4" fmla="*/ 1299366 w 3196746"/>
              <a:gd name="connsiteY4" fmla="*/ 6094954 h 6157350"/>
              <a:gd name="connsiteX5" fmla="*/ 2183286 w 3196746"/>
              <a:gd name="connsiteY5" fmla="*/ 5592033 h 6157350"/>
              <a:gd name="connsiteX6" fmla="*/ 2800506 w 3196746"/>
              <a:gd name="connsiteY6" fmla="*/ 5264374 h 6157350"/>
              <a:gd name="connsiteX7" fmla="*/ 2289966 w 3196746"/>
              <a:gd name="connsiteY7" fmla="*/ 4509993 h 6157350"/>
              <a:gd name="connsiteX8" fmla="*/ 1657506 w 3196746"/>
              <a:gd name="connsiteY8" fmla="*/ 3222214 h 6157350"/>
              <a:gd name="connsiteX9" fmla="*/ 3196746 w 3196746"/>
              <a:gd name="connsiteY9" fmla="*/ 882874 h 6157350"/>
              <a:gd name="connsiteX10" fmla="*/ 2952906 w 3196746"/>
              <a:gd name="connsiteY10" fmla="*/ 783814 h 6157350"/>
              <a:gd name="connsiteX11" fmla="*/ 1916587 w 3196746"/>
              <a:gd name="connsiteY11" fmla="*/ 341853 h 6157350"/>
              <a:gd name="connsiteX12" fmla="*/ 1710846 w 3196746"/>
              <a:gd name="connsiteY12" fmla="*/ 235174 h 6157350"/>
              <a:gd name="connsiteX0" fmla="*/ 1695764 w 3181664"/>
              <a:gd name="connsiteY0" fmla="*/ 190096 h 6112272"/>
              <a:gd name="connsiteX1" fmla="*/ 11744 w 3181664"/>
              <a:gd name="connsiteY1" fmla="*/ 2956156 h 6112272"/>
              <a:gd name="connsiteX2" fmla="*/ 971864 w 3181664"/>
              <a:gd name="connsiteY2" fmla="*/ 5485996 h 6112272"/>
              <a:gd name="connsiteX3" fmla="*/ 1436684 w 3181664"/>
              <a:gd name="connsiteY3" fmla="*/ 6042256 h 6112272"/>
              <a:gd name="connsiteX4" fmla="*/ 1284284 w 3181664"/>
              <a:gd name="connsiteY4" fmla="*/ 6049876 h 6112272"/>
              <a:gd name="connsiteX5" fmla="*/ 2168204 w 3181664"/>
              <a:gd name="connsiteY5" fmla="*/ 5546955 h 6112272"/>
              <a:gd name="connsiteX6" fmla="*/ 2785424 w 3181664"/>
              <a:gd name="connsiteY6" fmla="*/ 5219296 h 6112272"/>
              <a:gd name="connsiteX7" fmla="*/ 2274884 w 3181664"/>
              <a:gd name="connsiteY7" fmla="*/ 4464915 h 6112272"/>
              <a:gd name="connsiteX8" fmla="*/ 1642424 w 3181664"/>
              <a:gd name="connsiteY8" fmla="*/ 3177136 h 6112272"/>
              <a:gd name="connsiteX9" fmla="*/ 3181664 w 3181664"/>
              <a:gd name="connsiteY9" fmla="*/ 837796 h 6112272"/>
              <a:gd name="connsiteX10" fmla="*/ 2937824 w 3181664"/>
              <a:gd name="connsiteY10" fmla="*/ 738736 h 6112272"/>
              <a:gd name="connsiteX11" fmla="*/ 1901505 w 3181664"/>
              <a:gd name="connsiteY11" fmla="*/ 296775 h 6112272"/>
              <a:gd name="connsiteX12" fmla="*/ 1695764 w 3181664"/>
              <a:gd name="connsiteY12" fmla="*/ 190096 h 6112272"/>
              <a:gd name="connsiteX0" fmla="*/ 1713245 w 3199145"/>
              <a:gd name="connsiteY0" fmla="*/ 190096 h 6112272"/>
              <a:gd name="connsiteX1" fmla="*/ 29225 w 3199145"/>
              <a:gd name="connsiteY1" fmla="*/ 2956156 h 6112272"/>
              <a:gd name="connsiteX2" fmla="*/ 989345 w 3199145"/>
              <a:gd name="connsiteY2" fmla="*/ 5485996 h 6112272"/>
              <a:gd name="connsiteX3" fmla="*/ 1454165 w 3199145"/>
              <a:gd name="connsiteY3" fmla="*/ 6042256 h 6112272"/>
              <a:gd name="connsiteX4" fmla="*/ 1301765 w 3199145"/>
              <a:gd name="connsiteY4" fmla="*/ 6049876 h 6112272"/>
              <a:gd name="connsiteX5" fmla="*/ 2185685 w 3199145"/>
              <a:gd name="connsiteY5" fmla="*/ 5546955 h 6112272"/>
              <a:gd name="connsiteX6" fmla="*/ 2802905 w 3199145"/>
              <a:gd name="connsiteY6" fmla="*/ 5219296 h 6112272"/>
              <a:gd name="connsiteX7" fmla="*/ 2292365 w 3199145"/>
              <a:gd name="connsiteY7" fmla="*/ 4464915 h 6112272"/>
              <a:gd name="connsiteX8" fmla="*/ 1659905 w 3199145"/>
              <a:gd name="connsiteY8" fmla="*/ 3177136 h 6112272"/>
              <a:gd name="connsiteX9" fmla="*/ 3199145 w 3199145"/>
              <a:gd name="connsiteY9" fmla="*/ 837796 h 6112272"/>
              <a:gd name="connsiteX10" fmla="*/ 2955305 w 3199145"/>
              <a:gd name="connsiteY10" fmla="*/ 738736 h 6112272"/>
              <a:gd name="connsiteX11" fmla="*/ 1918986 w 3199145"/>
              <a:gd name="connsiteY11" fmla="*/ 296775 h 6112272"/>
              <a:gd name="connsiteX12" fmla="*/ 1713245 w 3199145"/>
              <a:gd name="connsiteY12" fmla="*/ 190096 h 6112272"/>
              <a:gd name="connsiteX0" fmla="*/ 1713245 w 3199145"/>
              <a:gd name="connsiteY0" fmla="*/ 20 h 5922196"/>
              <a:gd name="connsiteX1" fmla="*/ 29225 w 3199145"/>
              <a:gd name="connsiteY1" fmla="*/ 2766080 h 5922196"/>
              <a:gd name="connsiteX2" fmla="*/ 989345 w 3199145"/>
              <a:gd name="connsiteY2" fmla="*/ 5295920 h 5922196"/>
              <a:gd name="connsiteX3" fmla="*/ 1454165 w 3199145"/>
              <a:gd name="connsiteY3" fmla="*/ 5852180 h 5922196"/>
              <a:gd name="connsiteX4" fmla="*/ 1301765 w 3199145"/>
              <a:gd name="connsiteY4" fmla="*/ 5859800 h 5922196"/>
              <a:gd name="connsiteX5" fmla="*/ 2185685 w 3199145"/>
              <a:gd name="connsiteY5" fmla="*/ 5356879 h 5922196"/>
              <a:gd name="connsiteX6" fmla="*/ 2802905 w 3199145"/>
              <a:gd name="connsiteY6" fmla="*/ 5029220 h 5922196"/>
              <a:gd name="connsiteX7" fmla="*/ 2292365 w 3199145"/>
              <a:gd name="connsiteY7" fmla="*/ 4274839 h 5922196"/>
              <a:gd name="connsiteX8" fmla="*/ 1659905 w 3199145"/>
              <a:gd name="connsiteY8" fmla="*/ 2987060 h 5922196"/>
              <a:gd name="connsiteX9" fmla="*/ 3199145 w 3199145"/>
              <a:gd name="connsiteY9" fmla="*/ 647720 h 5922196"/>
              <a:gd name="connsiteX10" fmla="*/ 2955305 w 3199145"/>
              <a:gd name="connsiteY10" fmla="*/ 548660 h 5922196"/>
              <a:gd name="connsiteX11" fmla="*/ 1918986 w 3199145"/>
              <a:gd name="connsiteY11" fmla="*/ 106699 h 5922196"/>
              <a:gd name="connsiteX12" fmla="*/ 1713245 w 3199145"/>
              <a:gd name="connsiteY12" fmla="*/ 20 h 5922196"/>
              <a:gd name="connsiteX0" fmla="*/ 1713245 w 3199145"/>
              <a:gd name="connsiteY0" fmla="*/ 832 h 5923008"/>
              <a:gd name="connsiteX1" fmla="*/ 29225 w 3199145"/>
              <a:gd name="connsiteY1" fmla="*/ 2766892 h 5923008"/>
              <a:gd name="connsiteX2" fmla="*/ 989345 w 3199145"/>
              <a:gd name="connsiteY2" fmla="*/ 5296732 h 5923008"/>
              <a:gd name="connsiteX3" fmla="*/ 1454165 w 3199145"/>
              <a:gd name="connsiteY3" fmla="*/ 5852992 h 5923008"/>
              <a:gd name="connsiteX4" fmla="*/ 1301765 w 3199145"/>
              <a:gd name="connsiteY4" fmla="*/ 5860612 h 5923008"/>
              <a:gd name="connsiteX5" fmla="*/ 2185685 w 3199145"/>
              <a:gd name="connsiteY5" fmla="*/ 5357691 h 5923008"/>
              <a:gd name="connsiteX6" fmla="*/ 2802905 w 3199145"/>
              <a:gd name="connsiteY6" fmla="*/ 5030032 h 5923008"/>
              <a:gd name="connsiteX7" fmla="*/ 2292365 w 3199145"/>
              <a:gd name="connsiteY7" fmla="*/ 4275651 h 5923008"/>
              <a:gd name="connsiteX8" fmla="*/ 1659905 w 3199145"/>
              <a:gd name="connsiteY8" fmla="*/ 2987872 h 5923008"/>
              <a:gd name="connsiteX9" fmla="*/ 3199145 w 3199145"/>
              <a:gd name="connsiteY9" fmla="*/ 648532 h 5923008"/>
              <a:gd name="connsiteX10" fmla="*/ 2955305 w 3199145"/>
              <a:gd name="connsiteY10" fmla="*/ 549472 h 5923008"/>
              <a:gd name="connsiteX11" fmla="*/ 1918986 w 3199145"/>
              <a:gd name="connsiteY11" fmla="*/ 107511 h 5923008"/>
              <a:gd name="connsiteX12" fmla="*/ 1713245 w 3199145"/>
              <a:gd name="connsiteY12" fmla="*/ 832 h 5923008"/>
              <a:gd name="connsiteX0" fmla="*/ 1693314 w 3181595"/>
              <a:gd name="connsiteY0" fmla="*/ 406 h 5953538"/>
              <a:gd name="connsiteX1" fmla="*/ 11675 w 3181595"/>
              <a:gd name="connsiteY1" fmla="*/ 2797422 h 5953538"/>
              <a:gd name="connsiteX2" fmla="*/ 971795 w 3181595"/>
              <a:gd name="connsiteY2" fmla="*/ 5327262 h 5953538"/>
              <a:gd name="connsiteX3" fmla="*/ 1436615 w 3181595"/>
              <a:gd name="connsiteY3" fmla="*/ 5883522 h 5953538"/>
              <a:gd name="connsiteX4" fmla="*/ 1284215 w 3181595"/>
              <a:gd name="connsiteY4" fmla="*/ 5891142 h 5953538"/>
              <a:gd name="connsiteX5" fmla="*/ 2168135 w 3181595"/>
              <a:gd name="connsiteY5" fmla="*/ 5388221 h 5953538"/>
              <a:gd name="connsiteX6" fmla="*/ 2785355 w 3181595"/>
              <a:gd name="connsiteY6" fmla="*/ 5060562 h 5953538"/>
              <a:gd name="connsiteX7" fmla="*/ 2274815 w 3181595"/>
              <a:gd name="connsiteY7" fmla="*/ 4306181 h 5953538"/>
              <a:gd name="connsiteX8" fmla="*/ 1642355 w 3181595"/>
              <a:gd name="connsiteY8" fmla="*/ 3018402 h 5953538"/>
              <a:gd name="connsiteX9" fmla="*/ 3181595 w 3181595"/>
              <a:gd name="connsiteY9" fmla="*/ 679062 h 5953538"/>
              <a:gd name="connsiteX10" fmla="*/ 2937755 w 3181595"/>
              <a:gd name="connsiteY10" fmla="*/ 580002 h 5953538"/>
              <a:gd name="connsiteX11" fmla="*/ 1901436 w 3181595"/>
              <a:gd name="connsiteY11" fmla="*/ 138041 h 5953538"/>
              <a:gd name="connsiteX12" fmla="*/ 1693314 w 3181595"/>
              <a:gd name="connsiteY12" fmla="*/ 406 h 5953538"/>
              <a:gd name="connsiteX0" fmla="*/ 1693314 w 3181595"/>
              <a:gd name="connsiteY0" fmla="*/ 192384 h 6145516"/>
              <a:gd name="connsiteX1" fmla="*/ 11675 w 3181595"/>
              <a:gd name="connsiteY1" fmla="*/ 2989400 h 6145516"/>
              <a:gd name="connsiteX2" fmla="*/ 971795 w 3181595"/>
              <a:gd name="connsiteY2" fmla="*/ 5519240 h 6145516"/>
              <a:gd name="connsiteX3" fmla="*/ 1436615 w 3181595"/>
              <a:gd name="connsiteY3" fmla="*/ 6075500 h 6145516"/>
              <a:gd name="connsiteX4" fmla="*/ 1284215 w 3181595"/>
              <a:gd name="connsiteY4" fmla="*/ 6083120 h 6145516"/>
              <a:gd name="connsiteX5" fmla="*/ 2168135 w 3181595"/>
              <a:gd name="connsiteY5" fmla="*/ 5580199 h 6145516"/>
              <a:gd name="connsiteX6" fmla="*/ 2785355 w 3181595"/>
              <a:gd name="connsiteY6" fmla="*/ 5252540 h 6145516"/>
              <a:gd name="connsiteX7" fmla="*/ 2274815 w 3181595"/>
              <a:gd name="connsiteY7" fmla="*/ 4498159 h 6145516"/>
              <a:gd name="connsiteX8" fmla="*/ 1642355 w 3181595"/>
              <a:gd name="connsiteY8" fmla="*/ 3210380 h 6145516"/>
              <a:gd name="connsiteX9" fmla="*/ 3181595 w 3181595"/>
              <a:gd name="connsiteY9" fmla="*/ 871040 h 6145516"/>
              <a:gd name="connsiteX10" fmla="*/ 2937755 w 3181595"/>
              <a:gd name="connsiteY10" fmla="*/ 771980 h 6145516"/>
              <a:gd name="connsiteX11" fmla="*/ 1951442 w 3181595"/>
              <a:gd name="connsiteY11" fmla="*/ 299063 h 6145516"/>
              <a:gd name="connsiteX12" fmla="*/ 1693314 w 3181595"/>
              <a:gd name="connsiteY12" fmla="*/ 192384 h 6145516"/>
              <a:gd name="connsiteX0" fmla="*/ 1693314 w 3181595"/>
              <a:gd name="connsiteY0" fmla="*/ 7 h 5953139"/>
              <a:gd name="connsiteX1" fmla="*/ 11675 w 3181595"/>
              <a:gd name="connsiteY1" fmla="*/ 2797023 h 5953139"/>
              <a:gd name="connsiteX2" fmla="*/ 971795 w 3181595"/>
              <a:gd name="connsiteY2" fmla="*/ 5326863 h 5953139"/>
              <a:gd name="connsiteX3" fmla="*/ 1436615 w 3181595"/>
              <a:gd name="connsiteY3" fmla="*/ 5883123 h 5953139"/>
              <a:gd name="connsiteX4" fmla="*/ 1284215 w 3181595"/>
              <a:gd name="connsiteY4" fmla="*/ 5890743 h 5953139"/>
              <a:gd name="connsiteX5" fmla="*/ 2168135 w 3181595"/>
              <a:gd name="connsiteY5" fmla="*/ 5387822 h 5953139"/>
              <a:gd name="connsiteX6" fmla="*/ 2785355 w 3181595"/>
              <a:gd name="connsiteY6" fmla="*/ 5060163 h 5953139"/>
              <a:gd name="connsiteX7" fmla="*/ 2274815 w 3181595"/>
              <a:gd name="connsiteY7" fmla="*/ 4305782 h 5953139"/>
              <a:gd name="connsiteX8" fmla="*/ 1642355 w 3181595"/>
              <a:gd name="connsiteY8" fmla="*/ 3018003 h 5953139"/>
              <a:gd name="connsiteX9" fmla="*/ 3181595 w 3181595"/>
              <a:gd name="connsiteY9" fmla="*/ 678663 h 5953139"/>
              <a:gd name="connsiteX10" fmla="*/ 2937755 w 3181595"/>
              <a:gd name="connsiteY10" fmla="*/ 579603 h 5953139"/>
              <a:gd name="connsiteX11" fmla="*/ 1951442 w 3181595"/>
              <a:gd name="connsiteY11" fmla="*/ 106686 h 5953139"/>
              <a:gd name="connsiteX12" fmla="*/ 1693314 w 3181595"/>
              <a:gd name="connsiteY12" fmla="*/ 7 h 5953139"/>
              <a:gd name="connsiteX0" fmla="*/ 1693314 w 3181595"/>
              <a:gd name="connsiteY0" fmla="*/ 7 h 5953139"/>
              <a:gd name="connsiteX1" fmla="*/ 11675 w 3181595"/>
              <a:gd name="connsiteY1" fmla="*/ 2797023 h 5953139"/>
              <a:gd name="connsiteX2" fmla="*/ 971795 w 3181595"/>
              <a:gd name="connsiteY2" fmla="*/ 5326863 h 5953139"/>
              <a:gd name="connsiteX3" fmla="*/ 1436615 w 3181595"/>
              <a:gd name="connsiteY3" fmla="*/ 5883123 h 5953139"/>
              <a:gd name="connsiteX4" fmla="*/ 1284215 w 3181595"/>
              <a:gd name="connsiteY4" fmla="*/ 5890743 h 5953139"/>
              <a:gd name="connsiteX5" fmla="*/ 2168135 w 3181595"/>
              <a:gd name="connsiteY5" fmla="*/ 5387822 h 5953139"/>
              <a:gd name="connsiteX6" fmla="*/ 2785355 w 3181595"/>
              <a:gd name="connsiteY6" fmla="*/ 5060163 h 5953139"/>
              <a:gd name="connsiteX7" fmla="*/ 2274815 w 3181595"/>
              <a:gd name="connsiteY7" fmla="*/ 4305782 h 5953139"/>
              <a:gd name="connsiteX8" fmla="*/ 1642355 w 3181595"/>
              <a:gd name="connsiteY8" fmla="*/ 3018003 h 5953139"/>
              <a:gd name="connsiteX9" fmla="*/ 3181595 w 3181595"/>
              <a:gd name="connsiteY9" fmla="*/ 678663 h 5953139"/>
              <a:gd name="connsiteX10" fmla="*/ 2963949 w 3181595"/>
              <a:gd name="connsiteY10" fmla="*/ 543884 h 5953139"/>
              <a:gd name="connsiteX11" fmla="*/ 1951442 w 3181595"/>
              <a:gd name="connsiteY11" fmla="*/ 106686 h 5953139"/>
              <a:gd name="connsiteX12" fmla="*/ 1693314 w 3181595"/>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42355 w 3210170"/>
              <a:gd name="connsiteY8" fmla="*/ 3018003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42355 w 3210170"/>
              <a:gd name="connsiteY8" fmla="*/ 3018003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42355 w 3210170"/>
              <a:gd name="connsiteY8" fmla="*/ 3018003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42355 w 3210170"/>
              <a:gd name="connsiteY8" fmla="*/ 3018003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74815 w 3210170"/>
              <a:gd name="connsiteY7" fmla="*/ 4305782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65290 w 3210170"/>
              <a:gd name="connsiteY7" fmla="*/ 4322450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65290 w 3210170"/>
              <a:gd name="connsiteY7" fmla="*/ 4322450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65290 w 3210170"/>
              <a:gd name="connsiteY7" fmla="*/ 4322450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65290 w 3210170"/>
              <a:gd name="connsiteY7" fmla="*/ 4322450 h 5953139"/>
              <a:gd name="connsiteX8" fmla="*/ 1651880 w 3210170"/>
              <a:gd name="connsiteY8" fmla="*/ 3077534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314 w 3210170"/>
              <a:gd name="connsiteY0" fmla="*/ 7 h 5953139"/>
              <a:gd name="connsiteX1" fmla="*/ 11675 w 3210170"/>
              <a:gd name="connsiteY1" fmla="*/ 2797023 h 5953139"/>
              <a:gd name="connsiteX2" fmla="*/ 971795 w 3210170"/>
              <a:gd name="connsiteY2" fmla="*/ 5326863 h 5953139"/>
              <a:gd name="connsiteX3" fmla="*/ 1436615 w 3210170"/>
              <a:gd name="connsiteY3" fmla="*/ 5883123 h 5953139"/>
              <a:gd name="connsiteX4" fmla="*/ 1284215 w 3210170"/>
              <a:gd name="connsiteY4" fmla="*/ 5890743 h 5953139"/>
              <a:gd name="connsiteX5" fmla="*/ 2168135 w 3210170"/>
              <a:gd name="connsiteY5" fmla="*/ 5387822 h 5953139"/>
              <a:gd name="connsiteX6" fmla="*/ 2785355 w 3210170"/>
              <a:gd name="connsiteY6" fmla="*/ 5060163 h 5953139"/>
              <a:gd name="connsiteX7" fmla="*/ 2265290 w 3210170"/>
              <a:gd name="connsiteY7" fmla="*/ 4322450 h 5953139"/>
              <a:gd name="connsiteX8" fmla="*/ 1668549 w 3210170"/>
              <a:gd name="connsiteY8" fmla="*/ 2901322 h 5953139"/>
              <a:gd name="connsiteX9" fmla="*/ 3210170 w 3210170"/>
              <a:gd name="connsiteY9" fmla="*/ 631038 h 5953139"/>
              <a:gd name="connsiteX10" fmla="*/ 2963949 w 3210170"/>
              <a:gd name="connsiteY10" fmla="*/ 543884 h 5953139"/>
              <a:gd name="connsiteX11" fmla="*/ 1951442 w 3210170"/>
              <a:gd name="connsiteY11" fmla="*/ 106686 h 5953139"/>
              <a:gd name="connsiteX12" fmla="*/ 1693314 w 3210170"/>
              <a:gd name="connsiteY12" fmla="*/ 7 h 5953139"/>
              <a:gd name="connsiteX0" fmla="*/ 1693058 w 3209914"/>
              <a:gd name="connsiteY0" fmla="*/ 7 h 5923380"/>
              <a:gd name="connsiteX1" fmla="*/ 11419 w 3209914"/>
              <a:gd name="connsiteY1" fmla="*/ 2797023 h 5923380"/>
              <a:gd name="connsiteX2" fmla="*/ 971539 w 3209914"/>
              <a:gd name="connsiteY2" fmla="*/ 5326863 h 5923380"/>
              <a:gd name="connsiteX3" fmla="*/ 1307772 w 3209914"/>
              <a:gd name="connsiteY3" fmla="*/ 5814067 h 5923380"/>
              <a:gd name="connsiteX4" fmla="*/ 1283959 w 3209914"/>
              <a:gd name="connsiteY4" fmla="*/ 5890743 h 5923380"/>
              <a:gd name="connsiteX5" fmla="*/ 2167879 w 3209914"/>
              <a:gd name="connsiteY5" fmla="*/ 5387822 h 5923380"/>
              <a:gd name="connsiteX6" fmla="*/ 2785099 w 3209914"/>
              <a:gd name="connsiteY6" fmla="*/ 5060163 h 5923380"/>
              <a:gd name="connsiteX7" fmla="*/ 2265034 w 3209914"/>
              <a:gd name="connsiteY7" fmla="*/ 4322450 h 5923380"/>
              <a:gd name="connsiteX8" fmla="*/ 1668293 w 3209914"/>
              <a:gd name="connsiteY8" fmla="*/ 2901322 h 5923380"/>
              <a:gd name="connsiteX9" fmla="*/ 3209914 w 3209914"/>
              <a:gd name="connsiteY9" fmla="*/ 631038 h 5923380"/>
              <a:gd name="connsiteX10" fmla="*/ 2963693 w 3209914"/>
              <a:gd name="connsiteY10" fmla="*/ 543884 h 5923380"/>
              <a:gd name="connsiteX11" fmla="*/ 1951186 w 3209914"/>
              <a:gd name="connsiteY11" fmla="*/ 106686 h 5923380"/>
              <a:gd name="connsiteX12" fmla="*/ 1693058 w 3209914"/>
              <a:gd name="connsiteY12" fmla="*/ 7 h 5923380"/>
              <a:gd name="connsiteX0" fmla="*/ 1693058 w 3209914"/>
              <a:gd name="connsiteY0" fmla="*/ 7 h 5881075"/>
              <a:gd name="connsiteX1" fmla="*/ 11419 w 3209914"/>
              <a:gd name="connsiteY1" fmla="*/ 2797023 h 5881075"/>
              <a:gd name="connsiteX2" fmla="*/ 971539 w 3209914"/>
              <a:gd name="connsiteY2" fmla="*/ 5326863 h 5881075"/>
              <a:gd name="connsiteX3" fmla="*/ 1307772 w 3209914"/>
              <a:gd name="connsiteY3" fmla="*/ 5814067 h 5881075"/>
              <a:gd name="connsiteX4" fmla="*/ 1369684 w 3209914"/>
              <a:gd name="connsiteY4" fmla="*/ 5831212 h 5881075"/>
              <a:gd name="connsiteX5" fmla="*/ 2167879 w 3209914"/>
              <a:gd name="connsiteY5" fmla="*/ 5387822 h 5881075"/>
              <a:gd name="connsiteX6" fmla="*/ 2785099 w 3209914"/>
              <a:gd name="connsiteY6" fmla="*/ 5060163 h 5881075"/>
              <a:gd name="connsiteX7" fmla="*/ 2265034 w 3209914"/>
              <a:gd name="connsiteY7" fmla="*/ 4322450 h 5881075"/>
              <a:gd name="connsiteX8" fmla="*/ 1668293 w 3209914"/>
              <a:gd name="connsiteY8" fmla="*/ 2901322 h 5881075"/>
              <a:gd name="connsiteX9" fmla="*/ 3209914 w 3209914"/>
              <a:gd name="connsiteY9" fmla="*/ 631038 h 5881075"/>
              <a:gd name="connsiteX10" fmla="*/ 2963693 w 3209914"/>
              <a:gd name="connsiteY10" fmla="*/ 543884 h 5881075"/>
              <a:gd name="connsiteX11" fmla="*/ 1951186 w 3209914"/>
              <a:gd name="connsiteY11" fmla="*/ 106686 h 5881075"/>
              <a:gd name="connsiteX12" fmla="*/ 1693058 w 3209914"/>
              <a:gd name="connsiteY12" fmla="*/ 7 h 5881075"/>
              <a:gd name="connsiteX0" fmla="*/ 1693058 w 3209914"/>
              <a:gd name="connsiteY0" fmla="*/ 7 h 5854253"/>
              <a:gd name="connsiteX1" fmla="*/ 11419 w 3209914"/>
              <a:gd name="connsiteY1" fmla="*/ 2797023 h 5854253"/>
              <a:gd name="connsiteX2" fmla="*/ 971539 w 3209914"/>
              <a:gd name="connsiteY2" fmla="*/ 5326863 h 5854253"/>
              <a:gd name="connsiteX3" fmla="*/ 1307772 w 3209914"/>
              <a:gd name="connsiteY3" fmla="*/ 5814067 h 5854253"/>
              <a:gd name="connsiteX4" fmla="*/ 1369684 w 3209914"/>
              <a:gd name="connsiteY4" fmla="*/ 5831212 h 5854253"/>
              <a:gd name="connsiteX5" fmla="*/ 2167879 w 3209914"/>
              <a:gd name="connsiteY5" fmla="*/ 5387822 h 5854253"/>
              <a:gd name="connsiteX6" fmla="*/ 2785099 w 3209914"/>
              <a:gd name="connsiteY6" fmla="*/ 5060163 h 5854253"/>
              <a:gd name="connsiteX7" fmla="*/ 2265034 w 3209914"/>
              <a:gd name="connsiteY7" fmla="*/ 4322450 h 5854253"/>
              <a:gd name="connsiteX8" fmla="*/ 1668293 w 3209914"/>
              <a:gd name="connsiteY8" fmla="*/ 2901322 h 5854253"/>
              <a:gd name="connsiteX9" fmla="*/ 3209914 w 3209914"/>
              <a:gd name="connsiteY9" fmla="*/ 631038 h 5854253"/>
              <a:gd name="connsiteX10" fmla="*/ 2963693 w 3209914"/>
              <a:gd name="connsiteY10" fmla="*/ 543884 h 5854253"/>
              <a:gd name="connsiteX11" fmla="*/ 1951186 w 3209914"/>
              <a:gd name="connsiteY11" fmla="*/ 106686 h 5854253"/>
              <a:gd name="connsiteX12" fmla="*/ 1693058 w 3209914"/>
              <a:gd name="connsiteY12" fmla="*/ 7 h 5854253"/>
              <a:gd name="connsiteX0" fmla="*/ 1693058 w 3209914"/>
              <a:gd name="connsiteY0" fmla="*/ 7 h 5855493"/>
              <a:gd name="connsiteX1" fmla="*/ 11419 w 3209914"/>
              <a:gd name="connsiteY1" fmla="*/ 2797023 h 5855493"/>
              <a:gd name="connsiteX2" fmla="*/ 971539 w 3209914"/>
              <a:gd name="connsiteY2" fmla="*/ 5326863 h 5855493"/>
              <a:gd name="connsiteX3" fmla="*/ 1307772 w 3209914"/>
              <a:gd name="connsiteY3" fmla="*/ 5814067 h 5855493"/>
              <a:gd name="connsiteX4" fmla="*/ 1369684 w 3209914"/>
              <a:gd name="connsiteY4" fmla="*/ 5831212 h 5855493"/>
              <a:gd name="connsiteX5" fmla="*/ 2167879 w 3209914"/>
              <a:gd name="connsiteY5" fmla="*/ 5387822 h 5855493"/>
              <a:gd name="connsiteX6" fmla="*/ 2785099 w 3209914"/>
              <a:gd name="connsiteY6" fmla="*/ 5060163 h 5855493"/>
              <a:gd name="connsiteX7" fmla="*/ 2265034 w 3209914"/>
              <a:gd name="connsiteY7" fmla="*/ 4322450 h 5855493"/>
              <a:gd name="connsiteX8" fmla="*/ 1668293 w 3209914"/>
              <a:gd name="connsiteY8" fmla="*/ 2901322 h 5855493"/>
              <a:gd name="connsiteX9" fmla="*/ 3209914 w 3209914"/>
              <a:gd name="connsiteY9" fmla="*/ 631038 h 5855493"/>
              <a:gd name="connsiteX10" fmla="*/ 2963693 w 3209914"/>
              <a:gd name="connsiteY10" fmla="*/ 543884 h 5855493"/>
              <a:gd name="connsiteX11" fmla="*/ 1951186 w 3209914"/>
              <a:gd name="connsiteY11" fmla="*/ 106686 h 5855493"/>
              <a:gd name="connsiteX12" fmla="*/ 1693058 w 3209914"/>
              <a:gd name="connsiteY12" fmla="*/ 7 h 5855493"/>
              <a:gd name="connsiteX0" fmla="*/ 1693003 w 3209859"/>
              <a:gd name="connsiteY0" fmla="*/ 7 h 5858899"/>
              <a:gd name="connsiteX1" fmla="*/ 11364 w 3209859"/>
              <a:gd name="connsiteY1" fmla="*/ 2797023 h 5858899"/>
              <a:gd name="connsiteX2" fmla="*/ 971484 w 3209859"/>
              <a:gd name="connsiteY2" fmla="*/ 5326863 h 5858899"/>
              <a:gd name="connsiteX3" fmla="*/ 1279142 w 3209859"/>
              <a:gd name="connsiteY3" fmla="*/ 5759299 h 5858899"/>
              <a:gd name="connsiteX4" fmla="*/ 1369629 w 3209859"/>
              <a:gd name="connsiteY4" fmla="*/ 5831212 h 5858899"/>
              <a:gd name="connsiteX5" fmla="*/ 2167824 w 3209859"/>
              <a:gd name="connsiteY5" fmla="*/ 5387822 h 5858899"/>
              <a:gd name="connsiteX6" fmla="*/ 2785044 w 3209859"/>
              <a:gd name="connsiteY6" fmla="*/ 5060163 h 5858899"/>
              <a:gd name="connsiteX7" fmla="*/ 2264979 w 3209859"/>
              <a:gd name="connsiteY7" fmla="*/ 4322450 h 5858899"/>
              <a:gd name="connsiteX8" fmla="*/ 1668238 w 3209859"/>
              <a:gd name="connsiteY8" fmla="*/ 2901322 h 5858899"/>
              <a:gd name="connsiteX9" fmla="*/ 3209859 w 3209859"/>
              <a:gd name="connsiteY9" fmla="*/ 631038 h 5858899"/>
              <a:gd name="connsiteX10" fmla="*/ 2963638 w 3209859"/>
              <a:gd name="connsiteY10" fmla="*/ 543884 h 5858899"/>
              <a:gd name="connsiteX11" fmla="*/ 1951131 w 3209859"/>
              <a:gd name="connsiteY11" fmla="*/ 106686 h 5858899"/>
              <a:gd name="connsiteX12" fmla="*/ 1693003 w 3209859"/>
              <a:gd name="connsiteY12" fmla="*/ 7 h 5858899"/>
              <a:gd name="connsiteX0" fmla="*/ 1693003 w 3209859"/>
              <a:gd name="connsiteY0" fmla="*/ 7 h 5857970"/>
              <a:gd name="connsiteX1" fmla="*/ 11364 w 3209859"/>
              <a:gd name="connsiteY1" fmla="*/ 2797023 h 5857970"/>
              <a:gd name="connsiteX2" fmla="*/ 971484 w 3209859"/>
              <a:gd name="connsiteY2" fmla="*/ 5326863 h 5857970"/>
              <a:gd name="connsiteX3" fmla="*/ 1279142 w 3209859"/>
              <a:gd name="connsiteY3" fmla="*/ 5759299 h 5857970"/>
              <a:gd name="connsiteX4" fmla="*/ 1369629 w 3209859"/>
              <a:gd name="connsiteY4" fmla="*/ 5831212 h 5857970"/>
              <a:gd name="connsiteX5" fmla="*/ 2167824 w 3209859"/>
              <a:gd name="connsiteY5" fmla="*/ 5387822 h 5857970"/>
              <a:gd name="connsiteX6" fmla="*/ 2785044 w 3209859"/>
              <a:gd name="connsiteY6" fmla="*/ 5060163 h 5857970"/>
              <a:gd name="connsiteX7" fmla="*/ 2264979 w 3209859"/>
              <a:gd name="connsiteY7" fmla="*/ 4322450 h 5857970"/>
              <a:gd name="connsiteX8" fmla="*/ 1668238 w 3209859"/>
              <a:gd name="connsiteY8" fmla="*/ 2901322 h 5857970"/>
              <a:gd name="connsiteX9" fmla="*/ 3209859 w 3209859"/>
              <a:gd name="connsiteY9" fmla="*/ 631038 h 5857970"/>
              <a:gd name="connsiteX10" fmla="*/ 2963638 w 3209859"/>
              <a:gd name="connsiteY10" fmla="*/ 543884 h 5857970"/>
              <a:gd name="connsiteX11" fmla="*/ 1951131 w 3209859"/>
              <a:gd name="connsiteY11" fmla="*/ 106686 h 5857970"/>
              <a:gd name="connsiteX12" fmla="*/ 1693003 w 3209859"/>
              <a:gd name="connsiteY12" fmla="*/ 7 h 5857970"/>
              <a:gd name="connsiteX0" fmla="*/ 1693003 w 3209859"/>
              <a:gd name="connsiteY0" fmla="*/ 7 h 5832259"/>
              <a:gd name="connsiteX1" fmla="*/ 11364 w 3209859"/>
              <a:gd name="connsiteY1" fmla="*/ 2797023 h 5832259"/>
              <a:gd name="connsiteX2" fmla="*/ 971484 w 3209859"/>
              <a:gd name="connsiteY2" fmla="*/ 5326863 h 5832259"/>
              <a:gd name="connsiteX3" fmla="*/ 1279142 w 3209859"/>
              <a:gd name="connsiteY3" fmla="*/ 5759299 h 5832259"/>
              <a:gd name="connsiteX4" fmla="*/ 1369629 w 3209859"/>
              <a:gd name="connsiteY4" fmla="*/ 5831212 h 5832259"/>
              <a:gd name="connsiteX5" fmla="*/ 2167824 w 3209859"/>
              <a:gd name="connsiteY5" fmla="*/ 5387822 h 5832259"/>
              <a:gd name="connsiteX6" fmla="*/ 2785044 w 3209859"/>
              <a:gd name="connsiteY6" fmla="*/ 5060163 h 5832259"/>
              <a:gd name="connsiteX7" fmla="*/ 2264979 w 3209859"/>
              <a:gd name="connsiteY7" fmla="*/ 4322450 h 5832259"/>
              <a:gd name="connsiteX8" fmla="*/ 1668238 w 3209859"/>
              <a:gd name="connsiteY8" fmla="*/ 2901322 h 5832259"/>
              <a:gd name="connsiteX9" fmla="*/ 3209859 w 3209859"/>
              <a:gd name="connsiteY9" fmla="*/ 631038 h 5832259"/>
              <a:gd name="connsiteX10" fmla="*/ 2963638 w 3209859"/>
              <a:gd name="connsiteY10" fmla="*/ 543884 h 5832259"/>
              <a:gd name="connsiteX11" fmla="*/ 1951131 w 3209859"/>
              <a:gd name="connsiteY11" fmla="*/ 106686 h 5832259"/>
              <a:gd name="connsiteX12" fmla="*/ 1693003 w 3209859"/>
              <a:gd name="connsiteY12" fmla="*/ 7 h 5832259"/>
              <a:gd name="connsiteX0" fmla="*/ 1693003 w 3209859"/>
              <a:gd name="connsiteY0" fmla="*/ 7 h 5850649"/>
              <a:gd name="connsiteX1" fmla="*/ 11364 w 3209859"/>
              <a:gd name="connsiteY1" fmla="*/ 2797023 h 5850649"/>
              <a:gd name="connsiteX2" fmla="*/ 971484 w 3209859"/>
              <a:gd name="connsiteY2" fmla="*/ 5326863 h 5850649"/>
              <a:gd name="connsiteX3" fmla="*/ 1279142 w 3209859"/>
              <a:gd name="connsiteY3" fmla="*/ 5759299 h 5850649"/>
              <a:gd name="connsiteX4" fmla="*/ 1331529 w 3209859"/>
              <a:gd name="connsiteY4" fmla="*/ 5850262 h 5850649"/>
              <a:gd name="connsiteX5" fmla="*/ 2167824 w 3209859"/>
              <a:gd name="connsiteY5" fmla="*/ 5387822 h 5850649"/>
              <a:gd name="connsiteX6" fmla="*/ 2785044 w 3209859"/>
              <a:gd name="connsiteY6" fmla="*/ 5060163 h 5850649"/>
              <a:gd name="connsiteX7" fmla="*/ 2264979 w 3209859"/>
              <a:gd name="connsiteY7" fmla="*/ 4322450 h 5850649"/>
              <a:gd name="connsiteX8" fmla="*/ 1668238 w 3209859"/>
              <a:gd name="connsiteY8" fmla="*/ 2901322 h 5850649"/>
              <a:gd name="connsiteX9" fmla="*/ 3209859 w 3209859"/>
              <a:gd name="connsiteY9" fmla="*/ 631038 h 5850649"/>
              <a:gd name="connsiteX10" fmla="*/ 2963638 w 3209859"/>
              <a:gd name="connsiteY10" fmla="*/ 543884 h 5850649"/>
              <a:gd name="connsiteX11" fmla="*/ 1951131 w 3209859"/>
              <a:gd name="connsiteY11" fmla="*/ 106686 h 5850649"/>
              <a:gd name="connsiteX12" fmla="*/ 1693003 w 3209859"/>
              <a:gd name="connsiteY12" fmla="*/ 7 h 5850649"/>
              <a:gd name="connsiteX0" fmla="*/ 1693003 w 3209859"/>
              <a:gd name="connsiteY0" fmla="*/ 7 h 5850452"/>
              <a:gd name="connsiteX1" fmla="*/ 11364 w 3209859"/>
              <a:gd name="connsiteY1" fmla="*/ 2797023 h 5850452"/>
              <a:gd name="connsiteX2" fmla="*/ 971484 w 3209859"/>
              <a:gd name="connsiteY2" fmla="*/ 5326863 h 5850452"/>
              <a:gd name="connsiteX3" fmla="*/ 1279142 w 3209859"/>
              <a:gd name="connsiteY3" fmla="*/ 5759299 h 5850452"/>
              <a:gd name="connsiteX4" fmla="*/ 1331529 w 3209859"/>
              <a:gd name="connsiteY4" fmla="*/ 5850262 h 5850452"/>
              <a:gd name="connsiteX5" fmla="*/ 2167824 w 3209859"/>
              <a:gd name="connsiteY5" fmla="*/ 5387822 h 5850452"/>
              <a:gd name="connsiteX6" fmla="*/ 2785044 w 3209859"/>
              <a:gd name="connsiteY6" fmla="*/ 5060163 h 5850452"/>
              <a:gd name="connsiteX7" fmla="*/ 2264979 w 3209859"/>
              <a:gd name="connsiteY7" fmla="*/ 4322450 h 5850452"/>
              <a:gd name="connsiteX8" fmla="*/ 1668238 w 3209859"/>
              <a:gd name="connsiteY8" fmla="*/ 2901322 h 5850452"/>
              <a:gd name="connsiteX9" fmla="*/ 3209859 w 3209859"/>
              <a:gd name="connsiteY9" fmla="*/ 631038 h 5850452"/>
              <a:gd name="connsiteX10" fmla="*/ 2963638 w 3209859"/>
              <a:gd name="connsiteY10" fmla="*/ 543884 h 5850452"/>
              <a:gd name="connsiteX11" fmla="*/ 1951131 w 3209859"/>
              <a:gd name="connsiteY11" fmla="*/ 106686 h 5850452"/>
              <a:gd name="connsiteX12" fmla="*/ 1693003 w 3209859"/>
              <a:gd name="connsiteY12" fmla="*/ 7 h 5850452"/>
              <a:gd name="connsiteX0" fmla="*/ 1693011 w 3209867"/>
              <a:gd name="connsiteY0" fmla="*/ 7 h 5880000"/>
              <a:gd name="connsiteX1" fmla="*/ 11372 w 3209867"/>
              <a:gd name="connsiteY1" fmla="*/ 2797023 h 5880000"/>
              <a:gd name="connsiteX2" fmla="*/ 971492 w 3209867"/>
              <a:gd name="connsiteY2" fmla="*/ 5326863 h 5880000"/>
              <a:gd name="connsiteX3" fmla="*/ 1283912 w 3209867"/>
              <a:gd name="connsiteY3" fmla="*/ 5778349 h 5880000"/>
              <a:gd name="connsiteX4" fmla="*/ 1331537 w 3209867"/>
              <a:gd name="connsiteY4" fmla="*/ 5850262 h 5880000"/>
              <a:gd name="connsiteX5" fmla="*/ 2167832 w 3209867"/>
              <a:gd name="connsiteY5" fmla="*/ 5387822 h 5880000"/>
              <a:gd name="connsiteX6" fmla="*/ 2785052 w 3209867"/>
              <a:gd name="connsiteY6" fmla="*/ 5060163 h 5880000"/>
              <a:gd name="connsiteX7" fmla="*/ 2264987 w 3209867"/>
              <a:gd name="connsiteY7" fmla="*/ 4322450 h 5880000"/>
              <a:gd name="connsiteX8" fmla="*/ 1668246 w 3209867"/>
              <a:gd name="connsiteY8" fmla="*/ 2901322 h 5880000"/>
              <a:gd name="connsiteX9" fmla="*/ 3209867 w 3209867"/>
              <a:gd name="connsiteY9" fmla="*/ 631038 h 5880000"/>
              <a:gd name="connsiteX10" fmla="*/ 2963646 w 3209867"/>
              <a:gd name="connsiteY10" fmla="*/ 543884 h 5880000"/>
              <a:gd name="connsiteX11" fmla="*/ 1951139 w 3209867"/>
              <a:gd name="connsiteY11" fmla="*/ 106686 h 5880000"/>
              <a:gd name="connsiteX12" fmla="*/ 1693011 w 3209867"/>
              <a:gd name="connsiteY12" fmla="*/ 7 h 5880000"/>
              <a:gd name="connsiteX0" fmla="*/ 1693011 w 3209867"/>
              <a:gd name="connsiteY0" fmla="*/ 7 h 5853697"/>
              <a:gd name="connsiteX1" fmla="*/ 11372 w 3209867"/>
              <a:gd name="connsiteY1" fmla="*/ 2797023 h 5853697"/>
              <a:gd name="connsiteX2" fmla="*/ 971492 w 3209867"/>
              <a:gd name="connsiteY2" fmla="*/ 5326863 h 5853697"/>
              <a:gd name="connsiteX3" fmla="*/ 1283912 w 3209867"/>
              <a:gd name="connsiteY3" fmla="*/ 5778349 h 5853697"/>
              <a:gd name="connsiteX4" fmla="*/ 1331537 w 3209867"/>
              <a:gd name="connsiteY4" fmla="*/ 5850262 h 5853697"/>
              <a:gd name="connsiteX5" fmla="*/ 2167832 w 3209867"/>
              <a:gd name="connsiteY5" fmla="*/ 5387822 h 5853697"/>
              <a:gd name="connsiteX6" fmla="*/ 2785052 w 3209867"/>
              <a:gd name="connsiteY6" fmla="*/ 5060163 h 5853697"/>
              <a:gd name="connsiteX7" fmla="*/ 2264987 w 3209867"/>
              <a:gd name="connsiteY7" fmla="*/ 4322450 h 5853697"/>
              <a:gd name="connsiteX8" fmla="*/ 1668246 w 3209867"/>
              <a:gd name="connsiteY8" fmla="*/ 2901322 h 5853697"/>
              <a:gd name="connsiteX9" fmla="*/ 3209867 w 3209867"/>
              <a:gd name="connsiteY9" fmla="*/ 631038 h 5853697"/>
              <a:gd name="connsiteX10" fmla="*/ 2963646 w 3209867"/>
              <a:gd name="connsiteY10" fmla="*/ 543884 h 5853697"/>
              <a:gd name="connsiteX11" fmla="*/ 1951139 w 3209867"/>
              <a:gd name="connsiteY11" fmla="*/ 106686 h 5853697"/>
              <a:gd name="connsiteX12" fmla="*/ 1693011 w 3209867"/>
              <a:gd name="connsiteY12" fmla="*/ 7 h 5853697"/>
              <a:gd name="connsiteX0" fmla="*/ 1694403 w 3211259"/>
              <a:gd name="connsiteY0" fmla="*/ 7 h 5854191"/>
              <a:gd name="connsiteX1" fmla="*/ 12764 w 3211259"/>
              <a:gd name="connsiteY1" fmla="*/ 2797023 h 5854191"/>
              <a:gd name="connsiteX2" fmla="*/ 939547 w 3211259"/>
              <a:gd name="connsiteY2" fmla="*/ 5310194 h 5854191"/>
              <a:gd name="connsiteX3" fmla="*/ 1285304 w 3211259"/>
              <a:gd name="connsiteY3" fmla="*/ 5778349 h 5854191"/>
              <a:gd name="connsiteX4" fmla="*/ 1332929 w 3211259"/>
              <a:gd name="connsiteY4" fmla="*/ 5850262 h 5854191"/>
              <a:gd name="connsiteX5" fmla="*/ 2169224 w 3211259"/>
              <a:gd name="connsiteY5" fmla="*/ 5387822 h 5854191"/>
              <a:gd name="connsiteX6" fmla="*/ 2786444 w 3211259"/>
              <a:gd name="connsiteY6" fmla="*/ 5060163 h 5854191"/>
              <a:gd name="connsiteX7" fmla="*/ 2266379 w 3211259"/>
              <a:gd name="connsiteY7" fmla="*/ 4322450 h 5854191"/>
              <a:gd name="connsiteX8" fmla="*/ 1669638 w 3211259"/>
              <a:gd name="connsiteY8" fmla="*/ 2901322 h 5854191"/>
              <a:gd name="connsiteX9" fmla="*/ 3211259 w 3211259"/>
              <a:gd name="connsiteY9" fmla="*/ 631038 h 5854191"/>
              <a:gd name="connsiteX10" fmla="*/ 2965038 w 3211259"/>
              <a:gd name="connsiteY10" fmla="*/ 543884 h 5854191"/>
              <a:gd name="connsiteX11" fmla="*/ 1952531 w 3211259"/>
              <a:gd name="connsiteY11" fmla="*/ 106686 h 5854191"/>
              <a:gd name="connsiteX12" fmla="*/ 1694403 w 3211259"/>
              <a:gd name="connsiteY12" fmla="*/ 7 h 5854191"/>
              <a:gd name="connsiteX0" fmla="*/ 1694531 w 3211387"/>
              <a:gd name="connsiteY0" fmla="*/ 7 h 5854191"/>
              <a:gd name="connsiteX1" fmla="*/ 12892 w 3211387"/>
              <a:gd name="connsiteY1" fmla="*/ 2797023 h 5854191"/>
              <a:gd name="connsiteX2" fmla="*/ 939675 w 3211387"/>
              <a:gd name="connsiteY2" fmla="*/ 5310194 h 5854191"/>
              <a:gd name="connsiteX3" fmla="*/ 1285432 w 3211387"/>
              <a:gd name="connsiteY3" fmla="*/ 5778349 h 5854191"/>
              <a:gd name="connsiteX4" fmla="*/ 1333057 w 3211387"/>
              <a:gd name="connsiteY4" fmla="*/ 5850262 h 5854191"/>
              <a:gd name="connsiteX5" fmla="*/ 2169352 w 3211387"/>
              <a:gd name="connsiteY5" fmla="*/ 5387822 h 5854191"/>
              <a:gd name="connsiteX6" fmla="*/ 2786572 w 3211387"/>
              <a:gd name="connsiteY6" fmla="*/ 5060163 h 5854191"/>
              <a:gd name="connsiteX7" fmla="*/ 2266507 w 3211387"/>
              <a:gd name="connsiteY7" fmla="*/ 4322450 h 5854191"/>
              <a:gd name="connsiteX8" fmla="*/ 1669766 w 3211387"/>
              <a:gd name="connsiteY8" fmla="*/ 2901322 h 5854191"/>
              <a:gd name="connsiteX9" fmla="*/ 3211387 w 3211387"/>
              <a:gd name="connsiteY9" fmla="*/ 631038 h 5854191"/>
              <a:gd name="connsiteX10" fmla="*/ 2965166 w 3211387"/>
              <a:gd name="connsiteY10" fmla="*/ 543884 h 5854191"/>
              <a:gd name="connsiteX11" fmla="*/ 1952659 w 3211387"/>
              <a:gd name="connsiteY11" fmla="*/ 106686 h 5854191"/>
              <a:gd name="connsiteX12" fmla="*/ 1694531 w 3211387"/>
              <a:gd name="connsiteY12" fmla="*/ 7 h 5854191"/>
              <a:gd name="connsiteX0" fmla="*/ 1710884 w 3227740"/>
              <a:gd name="connsiteY0" fmla="*/ 215097 h 6069281"/>
              <a:gd name="connsiteX1" fmla="*/ 12576 w 3227740"/>
              <a:gd name="connsiteY1" fmla="*/ 3319294 h 6069281"/>
              <a:gd name="connsiteX2" fmla="*/ 956028 w 3227740"/>
              <a:gd name="connsiteY2" fmla="*/ 5525284 h 6069281"/>
              <a:gd name="connsiteX3" fmla="*/ 1301785 w 3227740"/>
              <a:gd name="connsiteY3" fmla="*/ 5993439 h 6069281"/>
              <a:gd name="connsiteX4" fmla="*/ 1349410 w 3227740"/>
              <a:gd name="connsiteY4" fmla="*/ 6065352 h 6069281"/>
              <a:gd name="connsiteX5" fmla="*/ 2185705 w 3227740"/>
              <a:gd name="connsiteY5" fmla="*/ 5602912 h 6069281"/>
              <a:gd name="connsiteX6" fmla="*/ 2802925 w 3227740"/>
              <a:gd name="connsiteY6" fmla="*/ 5275253 h 6069281"/>
              <a:gd name="connsiteX7" fmla="*/ 2282860 w 3227740"/>
              <a:gd name="connsiteY7" fmla="*/ 4537540 h 6069281"/>
              <a:gd name="connsiteX8" fmla="*/ 1686119 w 3227740"/>
              <a:gd name="connsiteY8" fmla="*/ 3116412 h 6069281"/>
              <a:gd name="connsiteX9" fmla="*/ 3227740 w 3227740"/>
              <a:gd name="connsiteY9" fmla="*/ 846128 h 6069281"/>
              <a:gd name="connsiteX10" fmla="*/ 2981519 w 3227740"/>
              <a:gd name="connsiteY10" fmla="*/ 758974 h 6069281"/>
              <a:gd name="connsiteX11" fmla="*/ 1969012 w 3227740"/>
              <a:gd name="connsiteY11" fmla="*/ 321776 h 6069281"/>
              <a:gd name="connsiteX12" fmla="*/ 1710884 w 3227740"/>
              <a:gd name="connsiteY12" fmla="*/ 215097 h 6069281"/>
              <a:gd name="connsiteX0" fmla="*/ 1700375 w 3217231"/>
              <a:gd name="connsiteY0" fmla="*/ 215097 h 6069281"/>
              <a:gd name="connsiteX1" fmla="*/ 2067 w 3217231"/>
              <a:gd name="connsiteY1" fmla="*/ 3319294 h 6069281"/>
              <a:gd name="connsiteX2" fmla="*/ 945519 w 3217231"/>
              <a:gd name="connsiteY2" fmla="*/ 5525284 h 6069281"/>
              <a:gd name="connsiteX3" fmla="*/ 1291276 w 3217231"/>
              <a:gd name="connsiteY3" fmla="*/ 5993439 h 6069281"/>
              <a:gd name="connsiteX4" fmla="*/ 1338901 w 3217231"/>
              <a:gd name="connsiteY4" fmla="*/ 6065352 h 6069281"/>
              <a:gd name="connsiteX5" fmla="*/ 2175196 w 3217231"/>
              <a:gd name="connsiteY5" fmla="*/ 5602912 h 6069281"/>
              <a:gd name="connsiteX6" fmla="*/ 2792416 w 3217231"/>
              <a:gd name="connsiteY6" fmla="*/ 5275253 h 6069281"/>
              <a:gd name="connsiteX7" fmla="*/ 2272351 w 3217231"/>
              <a:gd name="connsiteY7" fmla="*/ 4537540 h 6069281"/>
              <a:gd name="connsiteX8" fmla="*/ 1675610 w 3217231"/>
              <a:gd name="connsiteY8" fmla="*/ 3116412 h 6069281"/>
              <a:gd name="connsiteX9" fmla="*/ 3217231 w 3217231"/>
              <a:gd name="connsiteY9" fmla="*/ 846128 h 6069281"/>
              <a:gd name="connsiteX10" fmla="*/ 2971010 w 3217231"/>
              <a:gd name="connsiteY10" fmla="*/ 758974 h 6069281"/>
              <a:gd name="connsiteX11" fmla="*/ 1958503 w 3217231"/>
              <a:gd name="connsiteY11" fmla="*/ 321776 h 6069281"/>
              <a:gd name="connsiteX12" fmla="*/ 1700375 w 3217231"/>
              <a:gd name="connsiteY12" fmla="*/ 215097 h 6069281"/>
              <a:gd name="connsiteX0" fmla="*/ 1718374 w 3235230"/>
              <a:gd name="connsiteY0" fmla="*/ 215097 h 6077099"/>
              <a:gd name="connsiteX1" fmla="*/ 20066 w 3235230"/>
              <a:gd name="connsiteY1" fmla="*/ 3319294 h 6077099"/>
              <a:gd name="connsiteX2" fmla="*/ 818262 w 3235230"/>
              <a:gd name="connsiteY2" fmla="*/ 5346690 h 6077099"/>
              <a:gd name="connsiteX3" fmla="*/ 1309275 w 3235230"/>
              <a:gd name="connsiteY3" fmla="*/ 5993439 h 6077099"/>
              <a:gd name="connsiteX4" fmla="*/ 1356900 w 3235230"/>
              <a:gd name="connsiteY4" fmla="*/ 6065352 h 6077099"/>
              <a:gd name="connsiteX5" fmla="*/ 2193195 w 3235230"/>
              <a:gd name="connsiteY5" fmla="*/ 5602912 h 6077099"/>
              <a:gd name="connsiteX6" fmla="*/ 2810415 w 3235230"/>
              <a:gd name="connsiteY6" fmla="*/ 5275253 h 6077099"/>
              <a:gd name="connsiteX7" fmla="*/ 2290350 w 3235230"/>
              <a:gd name="connsiteY7" fmla="*/ 4537540 h 6077099"/>
              <a:gd name="connsiteX8" fmla="*/ 1693609 w 3235230"/>
              <a:gd name="connsiteY8" fmla="*/ 3116412 h 6077099"/>
              <a:gd name="connsiteX9" fmla="*/ 3235230 w 3235230"/>
              <a:gd name="connsiteY9" fmla="*/ 846128 h 6077099"/>
              <a:gd name="connsiteX10" fmla="*/ 2989009 w 3235230"/>
              <a:gd name="connsiteY10" fmla="*/ 758974 h 6077099"/>
              <a:gd name="connsiteX11" fmla="*/ 1976502 w 3235230"/>
              <a:gd name="connsiteY11" fmla="*/ 321776 h 6077099"/>
              <a:gd name="connsiteX12" fmla="*/ 1718374 w 3235230"/>
              <a:gd name="connsiteY12" fmla="*/ 215097 h 6077099"/>
              <a:gd name="connsiteX0" fmla="*/ 1719890 w 3236746"/>
              <a:gd name="connsiteY0" fmla="*/ 215097 h 6077099"/>
              <a:gd name="connsiteX1" fmla="*/ 21582 w 3236746"/>
              <a:gd name="connsiteY1" fmla="*/ 3319294 h 6077099"/>
              <a:gd name="connsiteX2" fmla="*/ 819778 w 3236746"/>
              <a:gd name="connsiteY2" fmla="*/ 5346690 h 6077099"/>
              <a:gd name="connsiteX3" fmla="*/ 1310791 w 3236746"/>
              <a:gd name="connsiteY3" fmla="*/ 5993439 h 6077099"/>
              <a:gd name="connsiteX4" fmla="*/ 1358416 w 3236746"/>
              <a:gd name="connsiteY4" fmla="*/ 6065352 h 6077099"/>
              <a:gd name="connsiteX5" fmla="*/ 2194711 w 3236746"/>
              <a:gd name="connsiteY5" fmla="*/ 5602912 h 6077099"/>
              <a:gd name="connsiteX6" fmla="*/ 2811931 w 3236746"/>
              <a:gd name="connsiteY6" fmla="*/ 5275253 h 6077099"/>
              <a:gd name="connsiteX7" fmla="*/ 2291866 w 3236746"/>
              <a:gd name="connsiteY7" fmla="*/ 4537540 h 6077099"/>
              <a:gd name="connsiteX8" fmla="*/ 1695125 w 3236746"/>
              <a:gd name="connsiteY8" fmla="*/ 3116412 h 6077099"/>
              <a:gd name="connsiteX9" fmla="*/ 3236746 w 3236746"/>
              <a:gd name="connsiteY9" fmla="*/ 846128 h 6077099"/>
              <a:gd name="connsiteX10" fmla="*/ 2990525 w 3236746"/>
              <a:gd name="connsiteY10" fmla="*/ 758974 h 6077099"/>
              <a:gd name="connsiteX11" fmla="*/ 1978018 w 3236746"/>
              <a:gd name="connsiteY11" fmla="*/ 321776 h 6077099"/>
              <a:gd name="connsiteX12" fmla="*/ 1719890 w 3236746"/>
              <a:gd name="connsiteY12" fmla="*/ 215097 h 6077099"/>
              <a:gd name="connsiteX0" fmla="*/ 1725740 w 3242596"/>
              <a:gd name="connsiteY0" fmla="*/ 215097 h 6084187"/>
              <a:gd name="connsiteX1" fmla="*/ 27432 w 3242596"/>
              <a:gd name="connsiteY1" fmla="*/ 3319294 h 6084187"/>
              <a:gd name="connsiteX2" fmla="*/ 747047 w 3242596"/>
              <a:gd name="connsiteY2" fmla="*/ 5222865 h 6084187"/>
              <a:gd name="connsiteX3" fmla="*/ 1316641 w 3242596"/>
              <a:gd name="connsiteY3" fmla="*/ 5993439 h 6084187"/>
              <a:gd name="connsiteX4" fmla="*/ 1364266 w 3242596"/>
              <a:gd name="connsiteY4" fmla="*/ 6065352 h 6084187"/>
              <a:gd name="connsiteX5" fmla="*/ 2200561 w 3242596"/>
              <a:gd name="connsiteY5" fmla="*/ 5602912 h 6084187"/>
              <a:gd name="connsiteX6" fmla="*/ 2817781 w 3242596"/>
              <a:gd name="connsiteY6" fmla="*/ 5275253 h 6084187"/>
              <a:gd name="connsiteX7" fmla="*/ 2297716 w 3242596"/>
              <a:gd name="connsiteY7" fmla="*/ 4537540 h 6084187"/>
              <a:gd name="connsiteX8" fmla="*/ 1700975 w 3242596"/>
              <a:gd name="connsiteY8" fmla="*/ 3116412 h 6084187"/>
              <a:gd name="connsiteX9" fmla="*/ 3242596 w 3242596"/>
              <a:gd name="connsiteY9" fmla="*/ 846128 h 6084187"/>
              <a:gd name="connsiteX10" fmla="*/ 2996375 w 3242596"/>
              <a:gd name="connsiteY10" fmla="*/ 758974 h 6084187"/>
              <a:gd name="connsiteX11" fmla="*/ 1983868 w 3242596"/>
              <a:gd name="connsiteY11" fmla="*/ 321776 h 6084187"/>
              <a:gd name="connsiteX12" fmla="*/ 1725740 w 3242596"/>
              <a:gd name="connsiteY12" fmla="*/ 215097 h 6084187"/>
              <a:gd name="connsiteX0" fmla="*/ 1700084 w 3216940"/>
              <a:gd name="connsiteY0" fmla="*/ 215097 h 6084187"/>
              <a:gd name="connsiteX1" fmla="*/ 1776 w 3216940"/>
              <a:gd name="connsiteY1" fmla="*/ 3319294 h 6084187"/>
              <a:gd name="connsiteX2" fmla="*/ 721391 w 3216940"/>
              <a:gd name="connsiteY2" fmla="*/ 5222865 h 6084187"/>
              <a:gd name="connsiteX3" fmla="*/ 1290985 w 3216940"/>
              <a:gd name="connsiteY3" fmla="*/ 5993439 h 6084187"/>
              <a:gd name="connsiteX4" fmla="*/ 1338610 w 3216940"/>
              <a:gd name="connsiteY4" fmla="*/ 6065352 h 6084187"/>
              <a:gd name="connsiteX5" fmla="*/ 2174905 w 3216940"/>
              <a:gd name="connsiteY5" fmla="*/ 5602912 h 6084187"/>
              <a:gd name="connsiteX6" fmla="*/ 2792125 w 3216940"/>
              <a:gd name="connsiteY6" fmla="*/ 5275253 h 6084187"/>
              <a:gd name="connsiteX7" fmla="*/ 2272060 w 3216940"/>
              <a:gd name="connsiteY7" fmla="*/ 4537540 h 6084187"/>
              <a:gd name="connsiteX8" fmla="*/ 1675319 w 3216940"/>
              <a:gd name="connsiteY8" fmla="*/ 3116412 h 6084187"/>
              <a:gd name="connsiteX9" fmla="*/ 3216940 w 3216940"/>
              <a:gd name="connsiteY9" fmla="*/ 846128 h 6084187"/>
              <a:gd name="connsiteX10" fmla="*/ 2970719 w 3216940"/>
              <a:gd name="connsiteY10" fmla="*/ 758974 h 6084187"/>
              <a:gd name="connsiteX11" fmla="*/ 1958212 w 3216940"/>
              <a:gd name="connsiteY11" fmla="*/ 321776 h 6084187"/>
              <a:gd name="connsiteX12" fmla="*/ 1700084 w 3216940"/>
              <a:gd name="connsiteY12" fmla="*/ 215097 h 6084187"/>
              <a:gd name="connsiteX0" fmla="*/ 1698588 w 3215444"/>
              <a:gd name="connsiteY0" fmla="*/ 215097 h 6084187"/>
              <a:gd name="connsiteX1" fmla="*/ 798951 w 3215444"/>
              <a:gd name="connsiteY1" fmla="*/ 1585747 h 6084187"/>
              <a:gd name="connsiteX2" fmla="*/ 280 w 3215444"/>
              <a:gd name="connsiteY2" fmla="*/ 3319294 h 6084187"/>
              <a:gd name="connsiteX3" fmla="*/ 719895 w 3215444"/>
              <a:gd name="connsiteY3" fmla="*/ 5222865 h 6084187"/>
              <a:gd name="connsiteX4" fmla="*/ 1289489 w 3215444"/>
              <a:gd name="connsiteY4" fmla="*/ 5993439 h 6084187"/>
              <a:gd name="connsiteX5" fmla="*/ 1337114 w 3215444"/>
              <a:gd name="connsiteY5" fmla="*/ 6065352 h 6084187"/>
              <a:gd name="connsiteX6" fmla="*/ 2173409 w 3215444"/>
              <a:gd name="connsiteY6" fmla="*/ 5602912 h 6084187"/>
              <a:gd name="connsiteX7" fmla="*/ 2790629 w 3215444"/>
              <a:gd name="connsiteY7" fmla="*/ 5275253 h 6084187"/>
              <a:gd name="connsiteX8" fmla="*/ 2270564 w 3215444"/>
              <a:gd name="connsiteY8" fmla="*/ 4537540 h 6084187"/>
              <a:gd name="connsiteX9" fmla="*/ 1673823 w 3215444"/>
              <a:gd name="connsiteY9" fmla="*/ 3116412 h 6084187"/>
              <a:gd name="connsiteX10" fmla="*/ 3215444 w 3215444"/>
              <a:gd name="connsiteY10" fmla="*/ 846128 h 6084187"/>
              <a:gd name="connsiteX11" fmla="*/ 2969223 w 3215444"/>
              <a:gd name="connsiteY11" fmla="*/ 758974 h 6084187"/>
              <a:gd name="connsiteX12" fmla="*/ 1956716 w 3215444"/>
              <a:gd name="connsiteY12" fmla="*/ 321776 h 6084187"/>
              <a:gd name="connsiteX13" fmla="*/ 1698588 w 3215444"/>
              <a:gd name="connsiteY13" fmla="*/ 215097 h 6084187"/>
              <a:gd name="connsiteX0" fmla="*/ 1699815 w 3216671"/>
              <a:gd name="connsiteY0" fmla="*/ 94673 h 5963763"/>
              <a:gd name="connsiteX1" fmla="*/ 566815 w 3216671"/>
              <a:gd name="connsiteY1" fmla="*/ 1567717 h 5963763"/>
              <a:gd name="connsiteX2" fmla="*/ 1507 w 3216671"/>
              <a:gd name="connsiteY2" fmla="*/ 3198870 h 5963763"/>
              <a:gd name="connsiteX3" fmla="*/ 721122 w 3216671"/>
              <a:gd name="connsiteY3" fmla="*/ 5102441 h 5963763"/>
              <a:gd name="connsiteX4" fmla="*/ 1290716 w 3216671"/>
              <a:gd name="connsiteY4" fmla="*/ 5873015 h 5963763"/>
              <a:gd name="connsiteX5" fmla="*/ 1338341 w 3216671"/>
              <a:gd name="connsiteY5" fmla="*/ 5944928 h 5963763"/>
              <a:gd name="connsiteX6" fmla="*/ 2174636 w 3216671"/>
              <a:gd name="connsiteY6" fmla="*/ 5482488 h 5963763"/>
              <a:gd name="connsiteX7" fmla="*/ 2791856 w 3216671"/>
              <a:gd name="connsiteY7" fmla="*/ 5154829 h 5963763"/>
              <a:gd name="connsiteX8" fmla="*/ 2271791 w 3216671"/>
              <a:gd name="connsiteY8" fmla="*/ 4417116 h 5963763"/>
              <a:gd name="connsiteX9" fmla="*/ 1675050 w 3216671"/>
              <a:gd name="connsiteY9" fmla="*/ 2995988 h 5963763"/>
              <a:gd name="connsiteX10" fmla="*/ 3216671 w 3216671"/>
              <a:gd name="connsiteY10" fmla="*/ 725704 h 5963763"/>
              <a:gd name="connsiteX11" fmla="*/ 2970450 w 3216671"/>
              <a:gd name="connsiteY11" fmla="*/ 638550 h 5963763"/>
              <a:gd name="connsiteX12" fmla="*/ 1957943 w 3216671"/>
              <a:gd name="connsiteY12" fmla="*/ 201352 h 5963763"/>
              <a:gd name="connsiteX13" fmla="*/ 1699815 w 3216671"/>
              <a:gd name="connsiteY13" fmla="*/ 94673 h 5963763"/>
              <a:gd name="connsiteX0" fmla="*/ 1698422 w 3215278"/>
              <a:gd name="connsiteY0" fmla="*/ 94673 h 5963763"/>
              <a:gd name="connsiteX1" fmla="*/ 565422 w 3215278"/>
              <a:gd name="connsiteY1" fmla="*/ 1567717 h 5963763"/>
              <a:gd name="connsiteX2" fmla="*/ 114 w 3215278"/>
              <a:gd name="connsiteY2" fmla="*/ 3198870 h 5963763"/>
              <a:gd name="connsiteX3" fmla="*/ 719729 w 3215278"/>
              <a:gd name="connsiteY3" fmla="*/ 5102441 h 5963763"/>
              <a:gd name="connsiteX4" fmla="*/ 1289323 w 3215278"/>
              <a:gd name="connsiteY4" fmla="*/ 5873015 h 5963763"/>
              <a:gd name="connsiteX5" fmla="*/ 1336948 w 3215278"/>
              <a:gd name="connsiteY5" fmla="*/ 5944928 h 5963763"/>
              <a:gd name="connsiteX6" fmla="*/ 2173243 w 3215278"/>
              <a:gd name="connsiteY6" fmla="*/ 5482488 h 5963763"/>
              <a:gd name="connsiteX7" fmla="*/ 2790463 w 3215278"/>
              <a:gd name="connsiteY7" fmla="*/ 5154829 h 5963763"/>
              <a:gd name="connsiteX8" fmla="*/ 2270398 w 3215278"/>
              <a:gd name="connsiteY8" fmla="*/ 4417116 h 5963763"/>
              <a:gd name="connsiteX9" fmla="*/ 1673657 w 3215278"/>
              <a:gd name="connsiteY9" fmla="*/ 2995988 h 5963763"/>
              <a:gd name="connsiteX10" fmla="*/ 3215278 w 3215278"/>
              <a:gd name="connsiteY10" fmla="*/ 725704 h 5963763"/>
              <a:gd name="connsiteX11" fmla="*/ 2969057 w 3215278"/>
              <a:gd name="connsiteY11" fmla="*/ 638550 h 5963763"/>
              <a:gd name="connsiteX12" fmla="*/ 1956550 w 3215278"/>
              <a:gd name="connsiteY12" fmla="*/ 201352 h 5963763"/>
              <a:gd name="connsiteX13" fmla="*/ 1698422 w 3215278"/>
              <a:gd name="connsiteY13" fmla="*/ 94673 h 5963763"/>
              <a:gd name="connsiteX0" fmla="*/ 1698422 w 3215278"/>
              <a:gd name="connsiteY0" fmla="*/ 338611 h 6207701"/>
              <a:gd name="connsiteX1" fmla="*/ 565422 w 3215278"/>
              <a:gd name="connsiteY1" fmla="*/ 1811655 h 6207701"/>
              <a:gd name="connsiteX2" fmla="*/ 114 w 3215278"/>
              <a:gd name="connsiteY2" fmla="*/ 3442808 h 6207701"/>
              <a:gd name="connsiteX3" fmla="*/ 719729 w 3215278"/>
              <a:gd name="connsiteY3" fmla="*/ 5346379 h 6207701"/>
              <a:gd name="connsiteX4" fmla="*/ 1289323 w 3215278"/>
              <a:gd name="connsiteY4" fmla="*/ 6116953 h 6207701"/>
              <a:gd name="connsiteX5" fmla="*/ 1336948 w 3215278"/>
              <a:gd name="connsiteY5" fmla="*/ 6188866 h 6207701"/>
              <a:gd name="connsiteX6" fmla="*/ 2173243 w 3215278"/>
              <a:gd name="connsiteY6" fmla="*/ 5726426 h 6207701"/>
              <a:gd name="connsiteX7" fmla="*/ 2790463 w 3215278"/>
              <a:gd name="connsiteY7" fmla="*/ 5398767 h 6207701"/>
              <a:gd name="connsiteX8" fmla="*/ 2270398 w 3215278"/>
              <a:gd name="connsiteY8" fmla="*/ 4661054 h 6207701"/>
              <a:gd name="connsiteX9" fmla="*/ 1673657 w 3215278"/>
              <a:gd name="connsiteY9" fmla="*/ 3239926 h 6207701"/>
              <a:gd name="connsiteX10" fmla="*/ 3215278 w 3215278"/>
              <a:gd name="connsiteY10" fmla="*/ 969642 h 6207701"/>
              <a:gd name="connsiteX11" fmla="*/ 2969057 w 3215278"/>
              <a:gd name="connsiteY11" fmla="*/ 882488 h 6207701"/>
              <a:gd name="connsiteX12" fmla="*/ 1956550 w 3215278"/>
              <a:gd name="connsiteY12" fmla="*/ 445290 h 6207701"/>
              <a:gd name="connsiteX13" fmla="*/ 1698422 w 3215278"/>
              <a:gd name="connsiteY13" fmla="*/ 338611 h 6207701"/>
              <a:gd name="connsiteX0" fmla="*/ 1698422 w 3215278"/>
              <a:gd name="connsiteY0" fmla="*/ 338611 h 6207701"/>
              <a:gd name="connsiteX1" fmla="*/ 565422 w 3215278"/>
              <a:gd name="connsiteY1" fmla="*/ 1811655 h 6207701"/>
              <a:gd name="connsiteX2" fmla="*/ 114 w 3215278"/>
              <a:gd name="connsiteY2" fmla="*/ 3442808 h 6207701"/>
              <a:gd name="connsiteX3" fmla="*/ 719729 w 3215278"/>
              <a:gd name="connsiteY3" fmla="*/ 5346379 h 6207701"/>
              <a:gd name="connsiteX4" fmla="*/ 1289323 w 3215278"/>
              <a:gd name="connsiteY4" fmla="*/ 6116953 h 6207701"/>
              <a:gd name="connsiteX5" fmla="*/ 1336948 w 3215278"/>
              <a:gd name="connsiteY5" fmla="*/ 6188866 h 6207701"/>
              <a:gd name="connsiteX6" fmla="*/ 2173243 w 3215278"/>
              <a:gd name="connsiteY6" fmla="*/ 5726426 h 6207701"/>
              <a:gd name="connsiteX7" fmla="*/ 2790463 w 3215278"/>
              <a:gd name="connsiteY7" fmla="*/ 5398767 h 6207701"/>
              <a:gd name="connsiteX8" fmla="*/ 2270398 w 3215278"/>
              <a:gd name="connsiteY8" fmla="*/ 4661054 h 6207701"/>
              <a:gd name="connsiteX9" fmla="*/ 1673657 w 3215278"/>
              <a:gd name="connsiteY9" fmla="*/ 3239926 h 6207701"/>
              <a:gd name="connsiteX10" fmla="*/ 3215278 w 3215278"/>
              <a:gd name="connsiteY10" fmla="*/ 969642 h 6207701"/>
              <a:gd name="connsiteX11" fmla="*/ 2969057 w 3215278"/>
              <a:gd name="connsiteY11" fmla="*/ 882488 h 6207701"/>
              <a:gd name="connsiteX12" fmla="*/ 1956550 w 3215278"/>
              <a:gd name="connsiteY12" fmla="*/ 445290 h 6207701"/>
              <a:gd name="connsiteX13" fmla="*/ 1698422 w 3215278"/>
              <a:gd name="connsiteY13" fmla="*/ 338611 h 6207701"/>
              <a:gd name="connsiteX0" fmla="*/ 1698422 w 3215278"/>
              <a:gd name="connsiteY0" fmla="*/ 323807 h 6192897"/>
              <a:gd name="connsiteX1" fmla="*/ 565422 w 3215278"/>
              <a:gd name="connsiteY1" fmla="*/ 1796851 h 6192897"/>
              <a:gd name="connsiteX2" fmla="*/ 114 w 3215278"/>
              <a:gd name="connsiteY2" fmla="*/ 3428004 h 6192897"/>
              <a:gd name="connsiteX3" fmla="*/ 719729 w 3215278"/>
              <a:gd name="connsiteY3" fmla="*/ 5331575 h 6192897"/>
              <a:gd name="connsiteX4" fmla="*/ 1289323 w 3215278"/>
              <a:gd name="connsiteY4" fmla="*/ 6102149 h 6192897"/>
              <a:gd name="connsiteX5" fmla="*/ 1336948 w 3215278"/>
              <a:gd name="connsiteY5" fmla="*/ 6174062 h 6192897"/>
              <a:gd name="connsiteX6" fmla="*/ 2173243 w 3215278"/>
              <a:gd name="connsiteY6" fmla="*/ 5711622 h 6192897"/>
              <a:gd name="connsiteX7" fmla="*/ 2790463 w 3215278"/>
              <a:gd name="connsiteY7" fmla="*/ 5383963 h 6192897"/>
              <a:gd name="connsiteX8" fmla="*/ 2270398 w 3215278"/>
              <a:gd name="connsiteY8" fmla="*/ 4646250 h 6192897"/>
              <a:gd name="connsiteX9" fmla="*/ 1673657 w 3215278"/>
              <a:gd name="connsiteY9" fmla="*/ 3225122 h 6192897"/>
              <a:gd name="connsiteX10" fmla="*/ 3215278 w 3215278"/>
              <a:gd name="connsiteY10" fmla="*/ 954838 h 6192897"/>
              <a:gd name="connsiteX11" fmla="*/ 2969057 w 3215278"/>
              <a:gd name="connsiteY11" fmla="*/ 867684 h 6192897"/>
              <a:gd name="connsiteX12" fmla="*/ 1956550 w 3215278"/>
              <a:gd name="connsiteY12" fmla="*/ 430486 h 6192897"/>
              <a:gd name="connsiteX13" fmla="*/ 1698422 w 3215278"/>
              <a:gd name="connsiteY13" fmla="*/ 323807 h 6192897"/>
              <a:gd name="connsiteX0" fmla="*/ 1698422 w 3215278"/>
              <a:gd name="connsiteY0" fmla="*/ 1 h 5869091"/>
              <a:gd name="connsiteX1" fmla="*/ 565422 w 3215278"/>
              <a:gd name="connsiteY1" fmla="*/ 1473045 h 5869091"/>
              <a:gd name="connsiteX2" fmla="*/ 114 w 3215278"/>
              <a:gd name="connsiteY2" fmla="*/ 3104198 h 5869091"/>
              <a:gd name="connsiteX3" fmla="*/ 719729 w 3215278"/>
              <a:gd name="connsiteY3" fmla="*/ 5007769 h 5869091"/>
              <a:gd name="connsiteX4" fmla="*/ 1289323 w 3215278"/>
              <a:gd name="connsiteY4" fmla="*/ 5778343 h 5869091"/>
              <a:gd name="connsiteX5" fmla="*/ 1336948 w 3215278"/>
              <a:gd name="connsiteY5" fmla="*/ 5850256 h 5869091"/>
              <a:gd name="connsiteX6" fmla="*/ 2173243 w 3215278"/>
              <a:gd name="connsiteY6" fmla="*/ 5387816 h 5869091"/>
              <a:gd name="connsiteX7" fmla="*/ 2790463 w 3215278"/>
              <a:gd name="connsiteY7" fmla="*/ 5060157 h 5869091"/>
              <a:gd name="connsiteX8" fmla="*/ 2270398 w 3215278"/>
              <a:gd name="connsiteY8" fmla="*/ 4322444 h 5869091"/>
              <a:gd name="connsiteX9" fmla="*/ 1673657 w 3215278"/>
              <a:gd name="connsiteY9" fmla="*/ 2901316 h 5869091"/>
              <a:gd name="connsiteX10" fmla="*/ 3215278 w 3215278"/>
              <a:gd name="connsiteY10" fmla="*/ 631032 h 5869091"/>
              <a:gd name="connsiteX11" fmla="*/ 2969057 w 3215278"/>
              <a:gd name="connsiteY11" fmla="*/ 543878 h 5869091"/>
              <a:gd name="connsiteX12" fmla="*/ 1956550 w 3215278"/>
              <a:gd name="connsiteY12" fmla="*/ 106680 h 5869091"/>
              <a:gd name="connsiteX13" fmla="*/ 1698422 w 3215278"/>
              <a:gd name="connsiteY13" fmla="*/ 1 h 5869091"/>
              <a:gd name="connsiteX0" fmla="*/ 1698422 w 3215278"/>
              <a:gd name="connsiteY0" fmla="*/ 1 h 5869091"/>
              <a:gd name="connsiteX1" fmla="*/ 565422 w 3215278"/>
              <a:gd name="connsiteY1" fmla="*/ 1473045 h 5869091"/>
              <a:gd name="connsiteX2" fmla="*/ 114 w 3215278"/>
              <a:gd name="connsiteY2" fmla="*/ 3104198 h 5869091"/>
              <a:gd name="connsiteX3" fmla="*/ 719729 w 3215278"/>
              <a:gd name="connsiteY3" fmla="*/ 5007769 h 5869091"/>
              <a:gd name="connsiteX4" fmla="*/ 1289323 w 3215278"/>
              <a:gd name="connsiteY4" fmla="*/ 5778343 h 5869091"/>
              <a:gd name="connsiteX5" fmla="*/ 1336948 w 3215278"/>
              <a:gd name="connsiteY5" fmla="*/ 5850256 h 5869091"/>
              <a:gd name="connsiteX6" fmla="*/ 2173243 w 3215278"/>
              <a:gd name="connsiteY6" fmla="*/ 5387816 h 5869091"/>
              <a:gd name="connsiteX7" fmla="*/ 2790463 w 3215278"/>
              <a:gd name="connsiteY7" fmla="*/ 5060157 h 5869091"/>
              <a:gd name="connsiteX8" fmla="*/ 2270398 w 3215278"/>
              <a:gd name="connsiteY8" fmla="*/ 4322444 h 5869091"/>
              <a:gd name="connsiteX9" fmla="*/ 1673657 w 3215278"/>
              <a:gd name="connsiteY9" fmla="*/ 2901316 h 5869091"/>
              <a:gd name="connsiteX10" fmla="*/ 3215278 w 3215278"/>
              <a:gd name="connsiteY10" fmla="*/ 631032 h 5869091"/>
              <a:gd name="connsiteX11" fmla="*/ 2969057 w 3215278"/>
              <a:gd name="connsiteY11" fmla="*/ 543878 h 5869091"/>
              <a:gd name="connsiteX12" fmla="*/ 1956550 w 3215278"/>
              <a:gd name="connsiteY12" fmla="*/ 106680 h 5869091"/>
              <a:gd name="connsiteX13" fmla="*/ 1698422 w 3215278"/>
              <a:gd name="connsiteY13" fmla="*/ 1 h 5869091"/>
              <a:gd name="connsiteX0" fmla="*/ 1698435 w 3215291"/>
              <a:gd name="connsiteY0" fmla="*/ 1 h 5869091"/>
              <a:gd name="connsiteX1" fmla="*/ 565435 w 3215291"/>
              <a:gd name="connsiteY1" fmla="*/ 1473045 h 5869091"/>
              <a:gd name="connsiteX2" fmla="*/ 127 w 3215291"/>
              <a:gd name="connsiteY2" fmla="*/ 3104198 h 5869091"/>
              <a:gd name="connsiteX3" fmla="*/ 719742 w 3215291"/>
              <a:gd name="connsiteY3" fmla="*/ 5007769 h 5869091"/>
              <a:gd name="connsiteX4" fmla="*/ 1289336 w 3215291"/>
              <a:gd name="connsiteY4" fmla="*/ 5778343 h 5869091"/>
              <a:gd name="connsiteX5" fmla="*/ 1336961 w 3215291"/>
              <a:gd name="connsiteY5" fmla="*/ 5850256 h 5869091"/>
              <a:gd name="connsiteX6" fmla="*/ 2173256 w 3215291"/>
              <a:gd name="connsiteY6" fmla="*/ 5387816 h 5869091"/>
              <a:gd name="connsiteX7" fmla="*/ 2790476 w 3215291"/>
              <a:gd name="connsiteY7" fmla="*/ 5060157 h 5869091"/>
              <a:gd name="connsiteX8" fmla="*/ 2270411 w 3215291"/>
              <a:gd name="connsiteY8" fmla="*/ 4322444 h 5869091"/>
              <a:gd name="connsiteX9" fmla="*/ 1673670 w 3215291"/>
              <a:gd name="connsiteY9" fmla="*/ 2901316 h 5869091"/>
              <a:gd name="connsiteX10" fmla="*/ 3215291 w 3215291"/>
              <a:gd name="connsiteY10" fmla="*/ 631032 h 5869091"/>
              <a:gd name="connsiteX11" fmla="*/ 2969070 w 3215291"/>
              <a:gd name="connsiteY11" fmla="*/ 543878 h 5869091"/>
              <a:gd name="connsiteX12" fmla="*/ 1956563 w 3215291"/>
              <a:gd name="connsiteY12" fmla="*/ 106680 h 5869091"/>
              <a:gd name="connsiteX13" fmla="*/ 1698435 w 3215291"/>
              <a:gd name="connsiteY13" fmla="*/ 1 h 5869091"/>
              <a:gd name="connsiteX0" fmla="*/ 1698435 w 3215291"/>
              <a:gd name="connsiteY0" fmla="*/ 1 h 5869091"/>
              <a:gd name="connsiteX1" fmla="*/ 565435 w 3215291"/>
              <a:gd name="connsiteY1" fmla="*/ 1473045 h 5869091"/>
              <a:gd name="connsiteX2" fmla="*/ 127 w 3215291"/>
              <a:gd name="connsiteY2" fmla="*/ 3104198 h 5869091"/>
              <a:gd name="connsiteX3" fmla="*/ 719742 w 3215291"/>
              <a:gd name="connsiteY3" fmla="*/ 5007769 h 5869091"/>
              <a:gd name="connsiteX4" fmla="*/ 1289336 w 3215291"/>
              <a:gd name="connsiteY4" fmla="*/ 5778343 h 5869091"/>
              <a:gd name="connsiteX5" fmla="*/ 1336961 w 3215291"/>
              <a:gd name="connsiteY5" fmla="*/ 5850256 h 5869091"/>
              <a:gd name="connsiteX6" fmla="*/ 2173256 w 3215291"/>
              <a:gd name="connsiteY6" fmla="*/ 5387816 h 5869091"/>
              <a:gd name="connsiteX7" fmla="*/ 2790476 w 3215291"/>
              <a:gd name="connsiteY7" fmla="*/ 5060157 h 5869091"/>
              <a:gd name="connsiteX8" fmla="*/ 2270411 w 3215291"/>
              <a:gd name="connsiteY8" fmla="*/ 4322444 h 5869091"/>
              <a:gd name="connsiteX9" fmla="*/ 1673670 w 3215291"/>
              <a:gd name="connsiteY9" fmla="*/ 2901316 h 5869091"/>
              <a:gd name="connsiteX10" fmla="*/ 3215291 w 3215291"/>
              <a:gd name="connsiteY10" fmla="*/ 631032 h 5869091"/>
              <a:gd name="connsiteX11" fmla="*/ 2969070 w 3215291"/>
              <a:gd name="connsiteY11" fmla="*/ 543878 h 5869091"/>
              <a:gd name="connsiteX12" fmla="*/ 1956563 w 3215291"/>
              <a:gd name="connsiteY12" fmla="*/ 106680 h 5869091"/>
              <a:gd name="connsiteX13" fmla="*/ 1698435 w 3215291"/>
              <a:gd name="connsiteY13" fmla="*/ 1 h 5869091"/>
              <a:gd name="connsiteX0" fmla="*/ 1696053 w 3215291"/>
              <a:gd name="connsiteY0" fmla="*/ 2153 h 5833143"/>
              <a:gd name="connsiteX1" fmla="*/ 565435 w 3215291"/>
              <a:gd name="connsiteY1" fmla="*/ 1437097 h 5833143"/>
              <a:gd name="connsiteX2" fmla="*/ 127 w 3215291"/>
              <a:gd name="connsiteY2" fmla="*/ 3068250 h 5833143"/>
              <a:gd name="connsiteX3" fmla="*/ 719742 w 3215291"/>
              <a:gd name="connsiteY3" fmla="*/ 4971821 h 5833143"/>
              <a:gd name="connsiteX4" fmla="*/ 1289336 w 3215291"/>
              <a:gd name="connsiteY4" fmla="*/ 5742395 h 5833143"/>
              <a:gd name="connsiteX5" fmla="*/ 1336961 w 3215291"/>
              <a:gd name="connsiteY5" fmla="*/ 5814308 h 5833143"/>
              <a:gd name="connsiteX6" fmla="*/ 2173256 w 3215291"/>
              <a:gd name="connsiteY6" fmla="*/ 5351868 h 5833143"/>
              <a:gd name="connsiteX7" fmla="*/ 2790476 w 3215291"/>
              <a:gd name="connsiteY7" fmla="*/ 5024209 h 5833143"/>
              <a:gd name="connsiteX8" fmla="*/ 2270411 w 3215291"/>
              <a:gd name="connsiteY8" fmla="*/ 4286496 h 5833143"/>
              <a:gd name="connsiteX9" fmla="*/ 1673670 w 3215291"/>
              <a:gd name="connsiteY9" fmla="*/ 2865368 h 5833143"/>
              <a:gd name="connsiteX10" fmla="*/ 3215291 w 3215291"/>
              <a:gd name="connsiteY10" fmla="*/ 595084 h 5833143"/>
              <a:gd name="connsiteX11" fmla="*/ 2969070 w 3215291"/>
              <a:gd name="connsiteY11" fmla="*/ 507930 h 5833143"/>
              <a:gd name="connsiteX12" fmla="*/ 1956563 w 3215291"/>
              <a:gd name="connsiteY12" fmla="*/ 70732 h 5833143"/>
              <a:gd name="connsiteX13" fmla="*/ 1696053 w 3215291"/>
              <a:gd name="connsiteY13" fmla="*/ 2153 h 5833143"/>
              <a:gd name="connsiteX0" fmla="*/ 1700816 w 3215291"/>
              <a:gd name="connsiteY0" fmla="*/ 0 h 5852421"/>
              <a:gd name="connsiteX1" fmla="*/ 565435 w 3215291"/>
              <a:gd name="connsiteY1" fmla="*/ 1456375 h 5852421"/>
              <a:gd name="connsiteX2" fmla="*/ 127 w 3215291"/>
              <a:gd name="connsiteY2" fmla="*/ 3087528 h 5852421"/>
              <a:gd name="connsiteX3" fmla="*/ 719742 w 3215291"/>
              <a:gd name="connsiteY3" fmla="*/ 4991099 h 5852421"/>
              <a:gd name="connsiteX4" fmla="*/ 1289336 w 3215291"/>
              <a:gd name="connsiteY4" fmla="*/ 5761673 h 5852421"/>
              <a:gd name="connsiteX5" fmla="*/ 1336961 w 3215291"/>
              <a:gd name="connsiteY5" fmla="*/ 5833586 h 5852421"/>
              <a:gd name="connsiteX6" fmla="*/ 2173256 w 3215291"/>
              <a:gd name="connsiteY6" fmla="*/ 5371146 h 5852421"/>
              <a:gd name="connsiteX7" fmla="*/ 2790476 w 3215291"/>
              <a:gd name="connsiteY7" fmla="*/ 5043487 h 5852421"/>
              <a:gd name="connsiteX8" fmla="*/ 2270411 w 3215291"/>
              <a:gd name="connsiteY8" fmla="*/ 4305774 h 5852421"/>
              <a:gd name="connsiteX9" fmla="*/ 1673670 w 3215291"/>
              <a:gd name="connsiteY9" fmla="*/ 2884646 h 5852421"/>
              <a:gd name="connsiteX10" fmla="*/ 3215291 w 3215291"/>
              <a:gd name="connsiteY10" fmla="*/ 614362 h 5852421"/>
              <a:gd name="connsiteX11" fmla="*/ 2969070 w 3215291"/>
              <a:gd name="connsiteY11" fmla="*/ 527208 h 5852421"/>
              <a:gd name="connsiteX12" fmla="*/ 1956563 w 3215291"/>
              <a:gd name="connsiteY12" fmla="*/ 90010 h 5852421"/>
              <a:gd name="connsiteX13" fmla="*/ 1700816 w 3215291"/>
              <a:gd name="connsiteY13" fmla="*/ 0 h 5852421"/>
              <a:gd name="connsiteX0" fmla="*/ 1700816 w 3097213"/>
              <a:gd name="connsiteY0" fmla="*/ 0 h 5852421"/>
              <a:gd name="connsiteX1" fmla="*/ 565435 w 3097213"/>
              <a:gd name="connsiteY1" fmla="*/ 1456375 h 5852421"/>
              <a:gd name="connsiteX2" fmla="*/ 127 w 3097213"/>
              <a:gd name="connsiteY2" fmla="*/ 3087528 h 5852421"/>
              <a:gd name="connsiteX3" fmla="*/ 719742 w 3097213"/>
              <a:gd name="connsiteY3" fmla="*/ 4991099 h 5852421"/>
              <a:gd name="connsiteX4" fmla="*/ 1289336 w 3097213"/>
              <a:gd name="connsiteY4" fmla="*/ 5761673 h 5852421"/>
              <a:gd name="connsiteX5" fmla="*/ 1336961 w 3097213"/>
              <a:gd name="connsiteY5" fmla="*/ 5833586 h 5852421"/>
              <a:gd name="connsiteX6" fmla="*/ 2173256 w 3097213"/>
              <a:gd name="connsiteY6" fmla="*/ 5371146 h 5852421"/>
              <a:gd name="connsiteX7" fmla="*/ 2790476 w 3097213"/>
              <a:gd name="connsiteY7" fmla="*/ 5043487 h 5852421"/>
              <a:gd name="connsiteX8" fmla="*/ 2270411 w 3097213"/>
              <a:gd name="connsiteY8" fmla="*/ 4305774 h 5852421"/>
              <a:gd name="connsiteX9" fmla="*/ 1673670 w 3097213"/>
              <a:gd name="connsiteY9" fmla="*/ 2884646 h 5852421"/>
              <a:gd name="connsiteX10" fmla="*/ 3075591 w 3097213"/>
              <a:gd name="connsiteY10" fmla="*/ 884237 h 5852421"/>
              <a:gd name="connsiteX11" fmla="*/ 2969070 w 3097213"/>
              <a:gd name="connsiteY11" fmla="*/ 527208 h 5852421"/>
              <a:gd name="connsiteX12" fmla="*/ 1956563 w 3097213"/>
              <a:gd name="connsiteY12" fmla="*/ 90010 h 5852421"/>
              <a:gd name="connsiteX13" fmla="*/ 1700816 w 3097213"/>
              <a:gd name="connsiteY13" fmla="*/ 0 h 5852421"/>
              <a:gd name="connsiteX0" fmla="*/ 1700816 w 3075591"/>
              <a:gd name="connsiteY0" fmla="*/ 0 h 5852421"/>
              <a:gd name="connsiteX1" fmla="*/ 565435 w 3075591"/>
              <a:gd name="connsiteY1" fmla="*/ 1456375 h 5852421"/>
              <a:gd name="connsiteX2" fmla="*/ 127 w 3075591"/>
              <a:gd name="connsiteY2" fmla="*/ 3087528 h 5852421"/>
              <a:gd name="connsiteX3" fmla="*/ 719742 w 3075591"/>
              <a:gd name="connsiteY3" fmla="*/ 4991099 h 5852421"/>
              <a:gd name="connsiteX4" fmla="*/ 1289336 w 3075591"/>
              <a:gd name="connsiteY4" fmla="*/ 5761673 h 5852421"/>
              <a:gd name="connsiteX5" fmla="*/ 1336961 w 3075591"/>
              <a:gd name="connsiteY5" fmla="*/ 5833586 h 5852421"/>
              <a:gd name="connsiteX6" fmla="*/ 2173256 w 3075591"/>
              <a:gd name="connsiteY6" fmla="*/ 5371146 h 5852421"/>
              <a:gd name="connsiteX7" fmla="*/ 2790476 w 3075591"/>
              <a:gd name="connsiteY7" fmla="*/ 5043487 h 5852421"/>
              <a:gd name="connsiteX8" fmla="*/ 2270411 w 3075591"/>
              <a:gd name="connsiteY8" fmla="*/ 4305774 h 5852421"/>
              <a:gd name="connsiteX9" fmla="*/ 1673670 w 3075591"/>
              <a:gd name="connsiteY9" fmla="*/ 2884646 h 5852421"/>
              <a:gd name="connsiteX10" fmla="*/ 3075591 w 3075591"/>
              <a:gd name="connsiteY10" fmla="*/ 884237 h 5852421"/>
              <a:gd name="connsiteX11" fmla="*/ 2851595 w 3075591"/>
              <a:gd name="connsiteY11" fmla="*/ 743108 h 5852421"/>
              <a:gd name="connsiteX12" fmla="*/ 1956563 w 3075591"/>
              <a:gd name="connsiteY12" fmla="*/ 90010 h 5852421"/>
              <a:gd name="connsiteX13" fmla="*/ 1700816 w 3075591"/>
              <a:gd name="connsiteY13" fmla="*/ 0 h 5852421"/>
              <a:gd name="connsiteX0" fmla="*/ 1700816 w 3075591"/>
              <a:gd name="connsiteY0" fmla="*/ 69818 h 5922239"/>
              <a:gd name="connsiteX1" fmla="*/ 565435 w 3075591"/>
              <a:gd name="connsiteY1" fmla="*/ 1526193 h 5922239"/>
              <a:gd name="connsiteX2" fmla="*/ 127 w 3075591"/>
              <a:gd name="connsiteY2" fmla="*/ 3157346 h 5922239"/>
              <a:gd name="connsiteX3" fmla="*/ 719742 w 3075591"/>
              <a:gd name="connsiteY3" fmla="*/ 5060917 h 5922239"/>
              <a:gd name="connsiteX4" fmla="*/ 1289336 w 3075591"/>
              <a:gd name="connsiteY4" fmla="*/ 5831491 h 5922239"/>
              <a:gd name="connsiteX5" fmla="*/ 1336961 w 3075591"/>
              <a:gd name="connsiteY5" fmla="*/ 5903404 h 5922239"/>
              <a:gd name="connsiteX6" fmla="*/ 2173256 w 3075591"/>
              <a:gd name="connsiteY6" fmla="*/ 5440964 h 5922239"/>
              <a:gd name="connsiteX7" fmla="*/ 2790476 w 3075591"/>
              <a:gd name="connsiteY7" fmla="*/ 5113305 h 5922239"/>
              <a:gd name="connsiteX8" fmla="*/ 2270411 w 3075591"/>
              <a:gd name="connsiteY8" fmla="*/ 4375592 h 5922239"/>
              <a:gd name="connsiteX9" fmla="*/ 1673670 w 3075591"/>
              <a:gd name="connsiteY9" fmla="*/ 2954464 h 5922239"/>
              <a:gd name="connsiteX10" fmla="*/ 3075591 w 3075591"/>
              <a:gd name="connsiteY10" fmla="*/ 954055 h 5922239"/>
              <a:gd name="connsiteX11" fmla="*/ 2851595 w 3075591"/>
              <a:gd name="connsiteY11" fmla="*/ 812926 h 5922239"/>
              <a:gd name="connsiteX12" fmla="*/ 1877188 w 3075591"/>
              <a:gd name="connsiteY12" fmla="*/ 270953 h 5922239"/>
              <a:gd name="connsiteX13" fmla="*/ 1700816 w 3075591"/>
              <a:gd name="connsiteY13" fmla="*/ 69818 h 5922239"/>
              <a:gd name="connsiteX0" fmla="*/ 1669066 w 3075591"/>
              <a:gd name="connsiteY0" fmla="*/ 79672 h 5871768"/>
              <a:gd name="connsiteX1" fmla="*/ 565435 w 3075591"/>
              <a:gd name="connsiteY1" fmla="*/ 1475722 h 5871768"/>
              <a:gd name="connsiteX2" fmla="*/ 127 w 3075591"/>
              <a:gd name="connsiteY2" fmla="*/ 3106875 h 5871768"/>
              <a:gd name="connsiteX3" fmla="*/ 719742 w 3075591"/>
              <a:gd name="connsiteY3" fmla="*/ 5010446 h 5871768"/>
              <a:gd name="connsiteX4" fmla="*/ 1289336 w 3075591"/>
              <a:gd name="connsiteY4" fmla="*/ 5781020 h 5871768"/>
              <a:gd name="connsiteX5" fmla="*/ 1336961 w 3075591"/>
              <a:gd name="connsiteY5" fmla="*/ 5852933 h 5871768"/>
              <a:gd name="connsiteX6" fmla="*/ 2173256 w 3075591"/>
              <a:gd name="connsiteY6" fmla="*/ 5390493 h 5871768"/>
              <a:gd name="connsiteX7" fmla="*/ 2790476 w 3075591"/>
              <a:gd name="connsiteY7" fmla="*/ 5062834 h 5871768"/>
              <a:gd name="connsiteX8" fmla="*/ 2270411 w 3075591"/>
              <a:gd name="connsiteY8" fmla="*/ 4325121 h 5871768"/>
              <a:gd name="connsiteX9" fmla="*/ 1673670 w 3075591"/>
              <a:gd name="connsiteY9" fmla="*/ 2903993 h 5871768"/>
              <a:gd name="connsiteX10" fmla="*/ 3075591 w 3075591"/>
              <a:gd name="connsiteY10" fmla="*/ 903584 h 5871768"/>
              <a:gd name="connsiteX11" fmla="*/ 2851595 w 3075591"/>
              <a:gd name="connsiteY11" fmla="*/ 762455 h 5871768"/>
              <a:gd name="connsiteX12" fmla="*/ 1877188 w 3075591"/>
              <a:gd name="connsiteY12" fmla="*/ 220482 h 5871768"/>
              <a:gd name="connsiteX13" fmla="*/ 1669066 w 3075591"/>
              <a:gd name="connsiteY13" fmla="*/ 79672 h 5871768"/>
              <a:gd name="connsiteX0" fmla="*/ 1669066 w 3075591"/>
              <a:gd name="connsiteY0" fmla="*/ 80 h 5792176"/>
              <a:gd name="connsiteX1" fmla="*/ 565435 w 3075591"/>
              <a:gd name="connsiteY1" fmla="*/ 1396130 h 5792176"/>
              <a:gd name="connsiteX2" fmla="*/ 127 w 3075591"/>
              <a:gd name="connsiteY2" fmla="*/ 3027283 h 5792176"/>
              <a:gd name="connsiteX3" fmla="*/ 719742 w 3075591"/>
              <a:gd name="connsiteY3" fmla="*/ 4930854 h 5792176"/>
              <a:gd name="connsiteX4" fmla="*/ 1289336 w 3075591"/>
              <a:gd name="connsiteY4" fmla="*/ 5701428 h 5792176"/>
              <a:gd name="connsiteX5" fmla="*/ 1336961 w 3075591"/>
              <a:gd name="connsiteY5" fmla="*/ 5773341 h 5792176"/>
              <a:gd name="connsiteX6" fmla="*/ 2173256 w 3075591"/>
              <a:gd name="connsiteY6" fmla="*/ 5310901 h 5792176"/>
              <a:gd name="connsiteX7" fmla="*/ 2790476 w 3075591"/>
              <a:gd name="connsiteY7" fmla="*/ 4983242 h 5792176"/>
              <a:gd name="connsiteX8" fmla="*/ 2270411 w 3075591"/>
              <a:gd name="connsiteY8" fmla="*/ 4245529 h 5792176"/>
              <a:gd name="connsiteX9" fmla="*/ 1673670 w 3075591"/>
              <a:gd name="connsiteY9" fmla="*/ 2824401 h 5792176"/>
              <a:gd name="connsiteX10" fmla="*/ 3075591 w 3075591"/>
              <a:gd name="connsiteY10" fmla="*/ 823992 h 5792176"/>
              <a:gd name="connsiteX11" fmla="*/ 2851595 w 3075591"/>
              <a:gd name="connsiteY11" fmla="*/ 682863 h 5792176"/>
              <a:gd name="connsiteX12" fmla="*/ 1877188 w 3075591"/>
              <a:gd name="connsiteY12" fmla="*/ 140890 h 5792176"/>
              <a:gd name="connsiteX13" fmla="*/ 1669066 w 3075591"/>
              <a:gd name="connsiteY13" fmla="*/ 80 h 5792176"/>
              <a:gd name="connsiteX0" fmla="*/ 1669066 w 3075591"/>
              <a:gd name="connsiteY0" fmla="*/ 80 h 5792176"/>
              <a:gd name="connsiteX1" fmla="*/ 565435 w 3075591"/>
              <a:gd name="connsiteY1" fmla="*/ 1396130 h 5792176"/>
              <a:gd name="connsiteX2" fmla="*/ 127 w 3075591"/>
              <a:gd name="connsiteY2" fmla="*/ 3027283 h 5792176"/>
              <a:gd name="connsiteX3" fmla="*/ 719742 w 3075591"/>
              <a:gd name="connsiteY3" fmla="*/ 4930854 h 5792176"/>
              <a:gd name="connsiteX4" fmla="*/ 1289336 w 3075591"/>
              <a:gd name="connsiteY4" fmla="*/ 5701428 h 5792176"/>
              <a:gd name="connsiteX5" fmla="*/ 1336961 w 3075591"/>
              <a:gd name="connsiteY5" fmla="*/ 5773341 h 5792176"/>
              <a:gd name="connsiteX6" fmla="*/ 2173256 w 3075591"/>
              <a:gd name="connsiteY6" fmla="*/ 5310901 h 5792176"/>
              <a:gd name="connsiteX7" fmla="*/ 2790476 w 3075591"/>
              <a:gd name="connsiteY7" fmla="*/ 4983242 h 5792176"/>
              <a:gd name="connsiteX8" fmla="*/ 2270411 w 3075591"/>
              <a:gd name="connsiteY8" fmla="*/ 4245529 h 5792176"/>
              <a:gd name="connsiteX9" fmla="*/ 1673670 w 3075591"/>
              <a:gd name="connsiteY9" fmla="*/ 2824401 h 5792176"/>
              <a:gd name="connsiteX10" fmla="*/ 3075591 w 3075591"/>
              <a:gd name="connsiteY10" fmla="*/ 823992 h 5792176"/>
              <a:gd name="connsiteX11" fmla="*/ 2851595 w 3075591"/>
              <a:gd name="connsiteY11" fmla="*/ 682863 h 5792176"/>
              <a:gd name="connsiteX12" fmla="*/ 1877188 w 3075591"/>
              <a:gd name="connsiteY12" fmla="*/ 140890 h 5792176"/>
              <a:gd name="connsiteX13" fmla="*/ 1669066 w 3075591"/>
              <a:gd name="connsiteY13" fmla="*/ 80 h 5792176"/>
              <a:gd name="connsiteX0" fmla="*/ 1669066 w 3075591"/>
              <a:gd name="connsiteY0" fmla="*/ 80 h 5792176"/>
              <a:gd name="connsiteX1" fmla="*/ 565435 w 3075591"/>
              <a:gd name="connsiteY1" fmla="*/ 1396130 h 5792176"/>
              <a:gd name="connsiteX2" fmla="*/ 127 w 3075591"/>
              <a:gd name="connsiteY2" fmla="*/ 3027283 h 5792176"/>
              <a:gd name="connsiteX3" fmla="*/ 719742 w 3075591"/>
              <a:gd name="connsiteY3" fmla="*/ 4930854 h 5792176"/>
              <a:gd name="connsiteX4" fmla="*/ 1289336 w 3075591"/>
              <a:gd name="connsiteY4" fmla="*/ 5701428 h 5792176"/>
              <a:gd name="connsiteX5" fmla="*/ 1336961 w 3075591"/>
              <a:gd name="connsiteY5" fmla="*/ 5773341 h 5792176"/>
              <a:gd name="connsiteX6" fmla="*/ 2173256 w 3075591"/>
              <a:gd name="connsiteY6" fmla="*/ 5310901 h 5792176"/>
              <a:gd name="connsiteX7" fmla="*/ 2790476 w 3075591"/>
              <a:gd name="connsiteY7" fmla="*/ 4983242 h 5792176"/>
              <a:gd name="connsiteX8" fmla="*/ 2308511 w 3075591"/>
              <a:gd name="connsiteY8" fmla="*/ 4259817 h 5792176"/>
              <a:gd name="connsiteX9" fmla="*/ 1673670 w 3075591"/>
              <a:gd name="connsiteY9" fmla="*/ 2824401 h 5792176"/>
              <a:gd name="connsiteX10" fmla="*/ 3075591 w 3075591"/>
              <a:gd name="connsiteY10" fmla="*/ 823992 h 5792176"/>
              <a:gd name="connsiteX11" fmla="*/ 2851595 w 3075591"/>
              <a:gd name="connsiteY11" fmla="*/ 682863 h 5792176"/>
              <a:gd name="connsiteX12" fmla="*/ 1877188 w 3075591"/>
              <a:gd name="connsiteY12" fmla="*/ 140890 h 5792176"/>
              <a:gd name="connsiteX13" fmla="*/ 1669066 w 3075591"/>
              <a:gd name="connsiteY13" fmla="*/ 80 h 5792176"/>
              <a:gd name="connsiteX0" fmla="*/ 1669066 w 3075591"/>
              <a:gd name="connsiteY0" fmla="*/ 80 h 5792176"/>
              <a:gd name="connsiteX1" fmla="*/ 565435 w 3075591"/>
              <a:gd name="connsiteY1" fmla="*/ 1396130 h 5792176"/>
              <a:gd name="connsiteX2" fmla="*/ 127 w 3075591"/>
              <a:gd name="connsiteY2" fmla="*/ 3027283 h 5792176"/>
              <a:gd name="connsiteX3" fmla="*/ 719742 w 3075591"/>
              <a:gd name="connsiteY3" fmla="*/ 4930854 h 5792176"/>
              <a:gd name="connsiteX4" fmla="*/ 1289336 w 3075591"/>
              <a:gd name="connsiteY4" fmla="*/ 5701428 h 5792176"/>
              <a:gd name="connsiteX5" fmla="*/ 1336961 w 3075591"/>
              <a:gd name="connsiteY5" fmla="*/ 5773341 h 5792176"/>
              <a:gd name="connsiteX6" fmla="*/ 2173256 w 3075591"/>
              <a:gd name="connsiteY6" fmla="*/ 5310901 h 5792176"/>
              <a:gd name="connsiteX7" fmla="*/ 2790476 w 3075591"/>
              <a:gd name="connsiteY7" fmla="*/ 4983242 h 5792176"/>
              <a:gd name="connsiteX8" fmla="*/ 2308511 w 3075591"/>
              <a:gd name="connsiteY8" fmla="*/ 4259817 h 5792176"/>
              <a:gd name="connsiteX9" fmla="*/ 1673670 w 3075591"/>
              <a:gd name="connsiteY9" fmla="*/ 2824401 h 5792176"/>
              <a:gd name="connsiteX10" fmla="*/ 3075591 w 3075591"/>
              <a:gd name="connsiteY10" fmla="*/ 823992 h 5792176"/>
              <a:gd name="connsiteX11" fmla="*/ 2851595 w 3075591"/>
              <a:gd name="connsiteY11" fmla="*/ 682863 h 5792176"/>
              <a:gd name="connsiteX12" fmla="*/ 1877188 w 3075591"/>
              <a:gd name="connsiteY12" fmla="*/ 140890 h 5792176"/>
              <a:gd name="connsiteX13" fmla="*/ 1669066 w 3075591"/>
              <a:gd name="connsiteY13" fmla="*/ 80 h 5792176"/>
              <a:gd name="connsiteX0" fmla="*/ 1669066 w 3075591"/>
              <a:gd name="connsiteY0" fmla="*/ 80 h 5792176"/>
              <a:gd name="connsiteX1" fmla="*/ 565435 w 3075591"/>
              <a:gd name="connsiteY1" fmla="*/ 1396130 h 5792176"/>
              <a:gd name="connsiteX2" fmla="*/ 127 w 3075591"/>
              <a:gd name="connsiteY2" fmla="*/ 3027283 h 5792176"/>
              <a:gd name="connsiteX3" fmla="*/ 719742 w 3075591"/>
              <a:gd name="connsiteY3" fmla="*/ 4930854 h 5792176"/>
              <a:gd name="connsiteX4" fmla="*/ 1289336 w 3075591"/>
              <a:gd name="connsiteY4" fmla="*/ 5701428 h 5792176"/>
              <a:gd name="connsiteX5" fmla="*/ 1336961 w 3075591"/>
              <a:gd name="connsiteY5" fmla="*/ 5773341 h 5792176"/>
              <a:gd name="connsiteX6" fmla="*/ 2173256 w 3075591"/>
              <a:gd name="connsiteY6" fmla="*/ 5310901 h 5792176"/>
              <a:gd name="connsiteX7" fmla="*/ 2790476 w 3075591"/>
              <a:gd name="connsiteY7" fmla="*/ 4983242 h 5792176"/>
              <a:gd name="connsiteX8" fmla="*/ 2308511 w 3075591"/>
              <a:gd name="connsiteY8" fmla="*/ 4259817 h 5792176"/>
              <a:gd name="connsiteX9" fmla="*/ 1673670 w 3075591"/>
              <a:gd name="connsiteY9" fmla="*/ 2824401 h 5792176"/>
              <a:gd name="connsiteX10" fmla="*/ 3075591 w 3075591"/>
              <a:gd name="connsiteY10" fmla="*/ 823992 h 5792176"/>
              <a:gd name="connsiteX11" fmla="*/ 2851595 w 3075591"/>
              <a:gd name="connsiteY11" fmla="*/ 682863 h 5792176"/>
              <a:gd name="connsiteX12" fmla="*/ 1877188 w 3075591"/>
              <a:gd name="connsiteY12" fmla="*/ 140890 h 5792176"/>
              <a:gd name="connsiteX13" fmla="*/ 1669066 w 3075591"/>
              <a:gd name="connsiteY13" fmla="*/ 80 h 5792176"/>
              <a:gd name="connsiteX0" fmla="*/ 1669066 w 3075591"/>
              <a:gd name="connsiteY0" fmla="*/ 80 h 5775372"/>
              <a:gd name="connsiteX1" fmla="*/ 565435 w 3075591"/>
              <a:gd name="connsiteY1" fmla="*/ 1396130 h 5775372"/>
              <a:gd name="connsiteX2" fmla="*/ 127 w 3075591"/>
              <a:gd name="connsiteY2" fmla="*/ 3027283 h 5775372"/>
              <a:gd name="connsiteX3" fmla="*/ 719742 w 3075591"/>
              <a:gd name="connsiteY3" fmla="*/ 4930854 h 5775372"/>
              <a:gd name="connsiteX4" fmla="*/ 991430 w 3075591"/>
              <a:gd name="connsiteY4" fmla="*/ 5312507 h 5775372"/>
              <a:gd name="connsiteX5" fmla="*/ 1289336 w 3075591"/>
              <a:gd name="connsiteY5" fmla="*/ 5701428 h 5775372"/>
              <a:gd name="connsiteX6" fmla="*/ 1336961 w 3075591"/>
              <a:gd name="connsiteY6" fmla="*/ 5773341 h 5775372"/>
              <a:gd name="connsiteX7" fmla="*/ 2173256 w 3075591"/>
              <a:gd name="connsiteY7" fmla="*/ 5310901 h 5775372"/>
              <a:gd name="connsiteX8" fmla="*/ 2790476 w 3075591"/>
              <a:gd name="connsiteY8" fmla="*/ 4983242 h 5775372"/>
              <a:gd name="connsiteX9" fmla="*/ 2308511 w 3075591"/>
              <a:gd name="connsiteY9" fmla="*/ 4259817 h 5775372"/>
              <a:gd name="connsiteX10" fmla="*/ 1673670 w 3075591"/>
              <a:gd name="connsiteY10" fmla="*/ 2824401 h 5775372"/>
              <a:gd name="connsiteX11" fmla="*/ 3075591 w 3075591"/>
              <a:gd name="connsiteY11" fmla="*/ 823992 h 5775372"/>
              <a:gd name="connsiteX12" fmla="*/ 2851595 w 3075591"/>
              <a:gd name="connsiteY12" fmla="*/ 682863 h 5775372"/>
              <a:gd name="connsiteX13" fmla="*/ 1877188 w 3075591"/>
              <a:gd name="connsiteY13" fmla="*/ 140890 h 5775372"/>
              <a:gd name="connsiteX14" fmla="*/ 1669066 w 3075591"/>
              <a:gd name="connsiteY14" fmla="*/ 80 h 5775372"/>
              <a:gd name="connsiteX0" fmla="*/ 1669066 w 3075591"/>
              <a:gd name="connsiteY0" fmla="*/ 80 h 5775454"/>
              <a:gd name="connsiteX1" fmla="*/ 565435 w 3075591"/>
              <a:gd name="connsiteY1" fmla="*/ 1396130 h 5775454"/>
              <a:gd name="connsiteX2" fmla="*/ 127 w 3075591"/>
              <a:gd name="connsiteY2" fmla="*/ 3027283 h 5775454"/>
              <a:gd name="connsiteX3" fmla="*/ 719742 w 3075591"/>
              <a:gd name="connsiteY3" fmla="*/ 4930854 h 5775454"/>
              <a:gd name="connsiteX4" fmla="*/ 1050961 w 3075591"/>
              <a:gd name="connsiteY4" fmla="*/ 5307745 h 5775454"/>
              <a:gd name="connsiteX5" fmla="*/ 1289336 w 3075591"/>
              <a:gd name="connsiteY5" fmla="*/ 5701428 h 5775454"/>
              <a:gd name="connsiteX6" fmla="*/ 1336961 w 3075591"/>
              <a:gd name="connsiteY6" fmla="*/ 5773341 h 5775454"/>
              <a:gd name="connsiteX7" fmla="*/ 2173256 w 3075591"/>
              <a:gd name="connsiteY7" fmla="*/ 5310901 h 5775454"/>
              <a:gd name="connsiteX8" fmla="*/ 2790476 w 3075591"/>
              <a:gd name="connsiteY8" fmla="*/ 4983242 h 5775454"/>
              <a:gd name="connsiteX9" fmla="*/ 2308511 w 3075591"/>
              <a:gd name="connsiteY9" fmla="*/ 4259817 h 5775454"/>
              <a:gd name="connsiteX10" fmla="*/ 1673670 w 3075591"/>
              <a:gd name="connsiteY10" fmla="*/ 2824401 h 5775454"/>
              <a:gd name="connsiteX11" fmla="*/ 3075591 w 3075591"/>
              <a:gd name="connsiteY11" fmla="*/ 823992 h 5775454"/>
              <a:gd name="connsiteX12" fmla="*/ 2851595 w 3075591"/>
              <a:gd name="connsiteY12" fmla="*/ 682863 h 5775454"/>
              <a:gd name="connsiteX13" fmla="*/ 1877188 w 3075591"/>
              <a:gd name="connsiteY13" fmla="*/ 140890 h 5775454"/>
              <a:gd name="connsiteX14" fmla="*/ 1669066 w 3075591"/>
              <a:gd name="connsiteY14" fmla="*/ 80 h 5775454"/>
              <a:gd name="connsiteX0" fmla="*/ 1669066 w 3075591"/>
              <a:gd name="connsiteY0" fmla="*/ 80 h 5775454"/>
              <a:gd name="connsiteX1" fmla="*/ 565435 w 3075591"/>
              <a:gd name="connsiteY1" fmla="*/ 1396130 h 5775454"/>
              <a:gd name="connsiteX2" fmla="*/ 127 w 3075591"/>
              <a:gd name="connsiteY2" fmla="*/ 3027283 h 5775454"/>
              <a:gd name="connsiteX3" fmla="*/ 719742 w 3075591"/>
              <a:gd name="connsiteY3" fmla="*/ 4930854 h 5775454"/>
              <a:gd name="connsiteX4" fmla="*/ 1050961 w 3075591"/>
              <a:gd name="connsiteY4" fmla="*/ 5307745 h 5775454"/>
              <a:gd name="connsiteX5" fmla="*/ 1289336 w 3075591"/>
              <a:gd name="connsiteY5" fmla="*/ 5701428 h 5775454"/>
              <a:gd name="connsiteX6" fmla="*/ 1336961 w 3075591"/>
              <a:gd name="connsiteY6" fmla="*/ 5773341 h 5775454"/>
              <a:gd name="connsiteX7" fmla="*/ 2173256 w 3075591"/>
              <a:gd name="connsiteY7" fmla="*/ 5310901 h 5775454"/>
              <a:gd name="connsiteX8" fmla="*/ 2790476 w 3075591"/>
              <a:gd name="connsiteY8" fmla="*/ 4983242 h 5775454"/>
              <a:gd name="connsiteX9" fmla="*/ 2308511 w 3075591"/>
              <a:gd name="connsiteY9" fmla="*/ 4259817 h 5775454"/>
              <a:gd name="connsiteX10" fmla="*/ 1673670 w 3075591"/>
              <a:gd name="connsiteY10" fmla="*/ 2824401 h 5775454"/>
              <a:gd name="connsiteX11" fmla="*/ 3075591 w 3075591"/>
              <a:gd name="connsiteY11" fmla="*/ 823992 h 5775454"/>
              <a:gd name="connsiteX12" fmla="*/ 2851595 w 3075591"/>
              <a:gd name="connsiteY12" fmla="*/ 682863 h 5775454"/>
              <a:gd name="connsiteX13" fmla="*/ 1877188 w 3075591"/>
              <a:gd name="connsiteY13" fmla="*/ 140890 h 5775454"/>
              <a:gd name="connsiteX14" fmla="*/ 1669066 w 3075591"/>
              <a:gd name="connsiteY14" fmla="*/ 80 h 5775454"/>
              <a:gd name="connsiteX0" fmla="*/ 1668941 w 3075466"/>
              <a:gd name="connsiteY0" fmla="*/ 80 h 5775454"/>
              <a:gd name="connsiteX1" fmla="*/ 565310 w 3075466"/>
              <a:gd name="connsiteY1" fmla="*/ 1396130 h 5775454"/>
              <a:gd name="connsiteX2" fmla="*/ 2 w 3075466"/>
              <a:gd name="connsiteY2" fmla="*/ 3027283 h 5775454"/>
              <a:gd name="connsiteX3" fmla="*/ 569598 w 3075466"/>
              <a:gd name="connsiteY3" fmla="*/ 4671298 h 5775454"/>
              <a:gd name="connsiteX4" fmla="*/ 1050836 w 3075466"/>
              <a:gd name="connsiteY4" fmla="*/ 5307745 h 5775454"/>
              <a:gd name="connsiteX5" fmla="*/ 1289211 w 3075466"/>
              <a:gd name="connsiteY5" fmla="*/ 5701428 h 5775454"/>
              <a:gd name="connsiteX6" fmla="*/ 1336836 w 3075466"/>
              <a:gd name="connsiteY6" fmla="*/ 5773341 h 5775454"/>
              <a:gd name="connsiteX7" fmla="*/ 2173131 w 3075466"/>
              <a:gd name="connsiteY7" fmla="*/ 5310901 h 5775454"/>
              <a:gd name="connsiteX8" fmla="*/ 2790351 w 3075466"/>
              <a:gd name="connsiteY8" fmla="*/ 4983242 h 5775454"/>
              <a:gd name="connsiteX9" fmla="*/ 2308386 w 3075466"/>
              <a:gd name="connsiteY9" fmla="*/ 4259817 h 5775454"/>
              <a:gd name="connsiteX10" fmla="*/ 1673545 w 3075466"/>
              <a:gd name="connsiteY10" fmla="*/ 2824401 h 5775454"/>
              <a:gd name="connsiteX11" fmla="*/ 3075466 w 3075466"/>
              <a:gd name="connsiteY11" fmla="*/ 823992 h 5775454"/>
              <a:gd name="connsiteX12" fmla="*/ 2851470 w 3075466"/>
              <a:gd name="connsiteY12" fmla="*/ 682863 h 5775454"/>
              <a:gd name="connsiteX13" fmla="*/ 1877063 w 3075466"/>
              <a:gd name="connsiteY13" fmla="*/ 140890 h 5775454"/>
              <a:gd name="connsiteX14" fmla="*/ 1668941 w 3075466"/>
              <a:gd name="connsiteY14" fmla="*/ 80 h 5775454"/>
              <a:gd name="connsiteX0" fmla="*/ 1668941 w 3075466"/>
              <a:gd name="connsiteY0" fmla="*/ 80 h 5775454"/>
              <a:gd name="connsiteX1" fmla="*/ 565310 w 3075466"/>
              <a:gd name="connsiteY1" fmla="*/ 1396130 h 5775454"/>
              <a:gd name="connsiteX2" fmla="*/ 2 w 3075466"/>
              <a:gd name="connsiteY2" fmla="*/ 3027283 h 5775454"/>
              <a:gd name="connsiteX3" fmla="*/ 569598 w 3075466"/>
              <a:gd name="connsiteY3" fmla="*/ 4671298 h 5775454"/>
              <a:gd name="connsiteX4" fmla="*/ 1050836 w 3075466"/>
              <a:gd name="connsiteY4" fmla="*/ 5307745 h 5775454"/>
              <a:gd name="connsiteX5" fmla="*/ 1289211 w 3075466"/>
              <a:gd name="connsiteY5" fmla="*/ 5701428 h 5775454"/>
              <a:gd name="connsiteX6" fmla="*/ 1336836 w 3075466"/>
              <a:gd name="connsiteY6" fmla="*/ 5773341 h 5775454"/>
              <a:gd name="connsiteX7" fmla="*/ 2173131 w 3075466"/>
              <a:gd name="connsiteY7" fmla="*/ 5310901 h 5775454"/>
              <a:gd name="connsiteX8" fmla="*/ 2790351 w 3075466"/>
              <a:gd name="connsiteY8" fmla="*/ 4983242 h 5775454"/>
              <a:gd name="connsiteX9" fmla="*/ 2308386 w 3075466"/>
              <a:gd name="connsiteY9" fmla="*/ 4259817 h 5775454"/>
              <a:gd name="connsiteX10" fmla="*/ 1673545 w 3075466"/>
              <a:gd name="connsiteY10" fmla="*/ 2824401 h 5775454"/>
              <a:gd name="connsiteX11" fmla="*/ 3075466 w 3075466"/>
              <a:gd name="connsiteY11" fmla="*/ 823992 h 5775454"/>
              <a:gd name="connsiteX12" fmla="*/ 2851470 w 3075466"/>
              <a:gd name="connsiteY12" fmla="*/ 682863 h 5775454"/>
              <a:gd name="connsiteX13" fmla="*/ 1877063 w 3075466"/>
              <a:gd name="connsiteY13" fmla="*/ 140890 h 5775454"/>
              <a:gd name="connsiteX14" fmla="*/ 1668941 w 3075466"/>
              <a:gd name="connsiteY14" fmla="*/ 80 h 5775454"/>
              <a:gd name="connsiteX0" fmla="*/ 1668941 w 3075466"/>
              <a:gd name="connsiteY0" fmla="*/ 80 h 5775454"/>
              <a:gd name="connsiteX1" fmla="*/ 565310 w 3075466"/>
              <a:gd name="connsiteY1" fmla="*/ 1396130 h 5775454"/>
              <a:gd name="connsiteX2" fmla="*/ 2 w 3075466"/>
              <a:gd name="connsiteY2" fmla="*/ 3027283 h 5775454"/>
              <a:gd name="connsiteX3" fmla="*/ 569598 w 3075466"/>
              <a:gd name="connsiteY3" fmla="*/ 4671298 h 5775454"/>
              <a:gd name="connsiteX4" fmla="*/ 1050836 w 3075466"/>
              <a:gd name="connsiteY4" fmla="*/ 5307745 h 5775454"/>
              <a:gd name="connsiteX5" fmla="*/ 1289211 w 3075466"/>
              <a:gd name="connsiteY5" fmla="*/ 5701428 h 5775454"/>
              <a:gd name="connsiteX6" fmla="*/ 1336836 w 3075466"/>
              <a:gd name="connsiteY6" fmla="*/ 5773341 h 5775454"/>
              <a:gd name="connsiteX7" fmla="*/ 2173131 w 3075466"/>
              <a:gd name="connsiteY7" fmla="*/ 5310901 h 5775454"/>
              <a:gd name="connsiteX8" fmla="*/ 2790351 w 3075466"/>
              <a:gd name="connsiteY8" fmla="*/ 4983242 h 5775454"/>
              <a:gd name="connsiteX9" fmla="*/ 2308386 w 3075466"/>
              <a:gd name="connsiteY9" fmla="*/ 4259817 h 5775454"/>
              <a:gd name="connsiteX10" fmla="*/ 1673545 w 3075466"/>
              <a:gd name="connsiteY10" fmla="*/ 2824401 h 5775454"/>
              <a:gd name="connsiteX11" fmla="*/ 3075466 w 3075466"/>
              <a:gd name="connsiteY11" fmla="*/ 823992 h 5775454"/>
              <a:gd name="connsiteX12" fmla="*/ 2851470 w 3075466"/>
              <a:gd name="connsiteY12" fmla="*/ 682863 h 5775454"/>
              <a:gd name="connsiteX13" fmla="*/ 1877063 w 3075466"/>
              <a:gd name="connsiteY13" fmla="*/ 140890 h 5775454"/>
              <a:gd name="connsiteX14" fmla="*/ 1668941 w 3075466"/>
              <a:gd name="connsiteY14" fmla="*/ 80 h 5775454"/>
              <a:gd name="connsiteX0" fmla="*/ 1669025 w 3075550"/>
              <a:gd name="connsiteY0" fmla="*/ 80 h 5775454"/>
              <a:gd name="connsiteX1" fmla="*/ 565394 w 3075550"/>
              <a:gd name="connsiteY1" fmla="*/ 1396130 h 5775454"/>
              <a:gd name="connsiteX2" fmla="*/ 86 w 3075550"/>
              <a:gd name="connsiteY2" fmla="*/ 3027283 h 5775454"/>
              <a:gd name="connsiteX3" fmla="*/ 569682 w 3075550"/>
              <a:gd name="connsiteY3" fmla="*/ 4671298 h 5775454"/>
              <a:gd name="connsiteX4" fmla="*/ 1050920 w 3075550"/>
              <a:gd name="connsiteY4" fmla="*/ 5307745 h 5775454"/>
              <a:gd name="connsiteX5" fmla="*/ 1289295 w 3075550"/>
              <a:gd name="connsiteY5" fmla="*/ 5701428 h 5775454"/>
              <a:gd name="connsiteX6" fmla="*/ 1336920 w 3075550"/>
              <a:gd name="connsiteY6" fmla="*/ 5773341 h 5775454"/>
              <a:gd name="connsiteX7" fmla="*/ 2173215 w 3075550"/>
              <a:gd name="connsiteY7" fmla="*/ 5310901 h 5775454"/>
              <a:gd name="connsiteX8" fmla="*/ 2790435 w 3075550"/>
              <a:gd name="connsiteY8" fmla="*/ 4983242 h 5775454"/>
              <a:gd name="connsiteX9" fmla="*/ 2308470 w 3075550"/>
              <a:gd name="connsiteY9" fmla="*/ 4259817 h 5775454"/>
              <a:gd name="connsiteX10" fmla="*/ 1673629 w 3075550"/>
              <a:gd name="connsiteY10" fmla="*/ 2824401 h 5775454"/>
              <a:gd name="connsiteX11" fmla="*/ 3075550 w 3075550"/>
              <a:gd name="connsiteY11" fmla="*/ 823992 h 5775454"/>
              <a:gd name="connsiteX12" fmla="*/ 2851554 w 3075550"/>
              <a:gd name="connsiteY12" fmla="*/ 682863 h 5775454"/>
              <a:gd name="connsiteX13" fmla="*/ 1877147 w 3075550"/>
              <a:gd name="connsiteY13" fmla="*/ 140890 h 5775454"/>
              <a:gd name="connsiteX14" fmla="*/ 1669025 w 3075550"/>
              <a:gd name="connsiteY14" fmla="*/ 80 h 57754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3075550" h="5775454">
                <a:moveTo>
                  <a:pt x="1669025" y="80"/>
                </a:moveTo>
                <a:cubicBezTo>
                  <a:pt x="1666300" y="-9788"/>
                  <a:pt x="943696" y="900195"/>
                  <a:pt x="565394" y="1396130"/>
                </a:cubicBezTo>
                <a:cubicBezTo>
                  <a:pt x="249006" y="1906352"/>
                  <a:pt x="-5392" y="2376647"/>
                  <a:pt x="86" y="3027283"/>
                </a:cubicBezTo>
                <a:cubicBezTo>
                  <a:pt x="5564" y="3677919"/>
                  <a:pt x="180231" y="4107865"/>
                  <a:pt x="569682" y="4671298"/>
                </a:cubicBezTo>
                <a:cubicBezTo>
                  <a:pt x="959133" y="5234731"/>
                  <a:pt x="955988" y="5179316"/>
                  <a:pt x="1050920" y="5307745"/>
                </a:cubicBezTo>
                <a:cubicBezTo>
                  <a:pt x="1145852" y="5436174"/>
                  <a:pt x="1241628" y="5623829"/>
                  <a:pt x="1289295" y="5701428"/>
                </a:cubicBezTo>
                <a:cubicBezTo>
                  <a:pt x="1336962" y="5779027"/>
                  <a:pt x="1320569" y="5778898"/>
                  <a:pt x="1336920" y="5773341"/>
                </a:cubicBezTo>
                <a:cubicBezTo>
                  <a:pt x="1489412" y="5721516"/>
                  <a:pt x="1891275" y="5463301"/>
                  <a:pt x="2173215" y="5310901"/>
                </a:cubicBezTo>
                <a:lnTo>
                  <a:pt x="2790435" y="4983242"/>
                </a:lnTo>
                <a:cubicBezTo>
                  <a:pt x="2792340" y="4977130"/>
                  <a:pt x="2581202" y="4580333"/>
                  <a:pt x="2308470" y="4259817"/>
                </a:cubicBezTo>
                <a:cubicBezTo>
                  <a:pt x="2057169" y="3894057"/>
                  <a:pt x="1545782" y="3397038"/>
                  <a:pt x="1673629" y="2824401"/>
                </a:cubicBezTo>
                <a:cubicBezTo>
                  <a:pt x="1801476" y="2251764"/>
                  <a:pt x="2777577" y="1434227"/>
                  <a:pt x="3075550" y="823992"/>
                </a:cubicBezTo>
                <a:cubicBezTo>
                  <a:pt x="3065390" y="831612"/>
                  <a:pt x="3061342" y="770255"/>
                  <a:pt x="2851554" y="682863"/>
                </a:cubicBezTo>
                <a:cubicBezTo>
                  <a:pt x="2641766" y="595471"/>
                  <a:pt x="2205918" y="298529"/>
                  <a:pt x="1877147" y="140890"/>
                </a:cubicBezTo>
                <a:cubicBezTo>
                  <a:pt x="1670137" y="49450"/>
                  <a:pt x="1671750" y="9948"/>
                  <a:pt x="1669025" y="80"/>
                </a:cubicBezTo>
                <a:close/>
              </a:path>
            </a:pathLst>
          </a:custGeom>
          <a:solidFill>
            <a:schemeClr val="tx1">
              <a:alpha val="3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nl-NL" dirty="0"/>
          </a:p>
        </p:txBody>
      </p:sp>
      <p:pic>
        <p:nvPicPr>
          <p:cNvPr id="66" name="5 poppetjes">
            <a:extLst>
              <a:ext uri="{FF2B5EF4-FFF2-40B4-BE49-F238E27FC236}">
                <a16:creationId xmlns:a16="http://schemas.microsoft.com/office/drawing/2014/main" id="{A07528DE-C178-4341-904A-F63E3A12C4C2}"/>
              </a:ext>
            </a:extLst>
          </p:cNvPr>
          <p:cNvPicPr>
            <a:picLocks noChangeAspect="1"/>
          </p:cNvPicPr>
          <p:nvPr/>
        </p:nvPicPr>
        <p:blipFill>
          <a:blip r:embed="rId3"/>
          <a:stretch>
            <a:fillRect/>
          </a:stretch>
        </p:blipFill>
        <p:spPr>
          <a:xfrm>
            <a:off x="5488932" y="2564348"/>
            <a:ext cx="1576820" cy="1410158"/>
          </a:xfrm>
          <a:prstGeom prst="rect">
            <a:avLst/>
          </a:prstGeom>
        </p:spPr>
      </p:pic>
      <p:pic>
        <p:nvPicPr>
          <p:cNvPr id="67" name="tekst-definitief">
            <a:extLst>
              <a:ext uri="{FF2B5EF4-FFF2-40B4-BE49-F238E27FC236}">
                <a16:creationId xmlns:a16="http://schemas.microsoft.com/office/drawing/2014/main" id="{E70437B7-D4FD-44C3-A8F9-C2CD93DC3A32}"/>
              </a:ext>
            </a:extLst>
          </p:cNvPr>
          <p:cNvPicPr>
            <a:picLocks noChangeAspect="1"/>
          </p:cNvPicPr>
          <p:nvPr/>
        </p:nvPicPr>
        <p:blipFill>
          <a:blip r:embed="rId4"/>
          <a:stretch>
            <a:fillRect/>
          </a:stretch>
        </p:blipFill>
        <p:spPr>
          <a:xfrm rot="18792815">
            <a:off x="4805053" y="5459271"/>
            <a:ext cx="2494475" cy="1431398"/>
          </a:xfrm>
          <a:prstGeom prst="rect">
            <a:avLst/>
          </a:prstGeom>
        </p:spPr>
      </p:pic>
      <p:sp>
        <p:nvSpPr>
          <p:cNvPr id="71" name="2 tekst">
            <a:extLst>
              <a:ext uri="{FF2B5EF4-FFF2-40B4-BE49-F238E27FC236}">
                <a16:creationId xmlns:a16="http://schemas.microsoft.com/office/drawing/2014/main" id="{F30308C6-0A1E-473F-BF6F-347199D82A52}"/>
              </a:ext>
            </a:extLst>
          </p:cNvPr>
          <p:cNvSpPr txBox="1"/>
          <p:nvPr/>
        </p:nvSpPr>
        <p:spPr>
          <a:xfrm>
            <a:off x="7229012" y="622078"/>
            <a:ext cx="4055527" cy="1169551"/>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Dit kan van 5 maart (9.00) tot en met 16 april (17.00) via de </a:t>
            </a:r>
            <a:r>
              <a:rPr lang="nl-NL" sz="1400" dirty="0" err="1">
                <a:latin typeface="Arial" panose="020B0604020202020204" pitchFamily="34" charset="0"/>
                <a:cs typeface="Arial" panose="020B0604020202020204" pitchFamily="34" charset="0"/>
              </a:rPr>
              <a:t>webportal</a:t>
            </a:r>
            <a:r>
              <a:rPr lang="nl-NL" sz="1400" dirty="0">
                <a:latin typeface="Arial" panose="020B0604020202020204" pitchFamily="34" charset="0"/>
                <a:cs typeface="Arial" panose="020B0604020202020204" pitchFamily="34" charset="0"/>
              </a:rPr>
              <a:t> van Stimulus. Vanaf het moment van indienen kun je al starten met je project. De kosten die gemaakt worden zijn voor eigen risico.</a:t>
            </a:r>
            <a:endParaRPr lang="nl-NL" sz="1600" dirty="0">
              <a:latin typeface="Arial" panose="020B0604020202020204" pitchFamily="34" charset="0"/>
              <a:cs typeface="Arial" panose="020B0604020202020204" pitchFamily="34" charset="0"/>
            </a:endParaRPr>
          </a:p>
        </p:txBody>
      </p:sp>
      <p:sp>
        <p:nvSpPr>
          <p:cNvPr id="74" name="4 tekst">
            <a:extLst>
              <a:ext uri="{FF2B5EF4-FFF2-40B4-BE49-F238E27FC236}">
                <a16:creationId xmlns:a16="http://schemas.microsoft.com/office/drawing/2014/main" id="{F92763EB-75FC-476F-A36D-FE2BE3944236}"/>
              </a:ext>
            </a:extLst>
          </p:cNvPr>
          <p:cNvSpPr txBox="1"/>
          <p:nvPr/>
        </p:nvSpPr>
        <p:spPr>
          <a:xfrm>
            <a:off x="979726" y="1658976"/>
            <a:ext cx="2952071"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Stimulus toetst de aanvraag op compleetheid en geschiktheid. Stimulus stelt mogelijk </a:t>
            </a:r>
          </a:p>
          <a:p>
            <a:r>
              <a:rPr lang="nl-NL" sz="1400" dirty="0">
                <a:latin typeface="Arial" panose="020B0604020202020204" pitchFamily="34" charset="0"/>
                <a:cs typeface="Arial" panose="020B0604020202020204" pitchFamily="34" charset="0"/>
              </a:rPr>
              <a:t>aanvullende vragen</a:t>
            </a:r>
            <a:endParaRPr lang="nl-NL" sz="1600" dirty="0">
              <a:latin typeface="Arial" panose="020B0604020202020204" pitchFamily="34" charset="0"/>
              <a:cs typeface="Arial" panose="020B0604020202020204" pitchFamily="34" charset="0"/>
            </a:endParaRPr>
          </a:p>
        </p:txBody>
      </p:sp>
      <p:sp>
        <p:nvSpPr>
          <p:cNvPr id="78" name="5 tekst">
            <a:extLst>
              <a:ext uri="{FF2B5EF4-FFF2-40B4-BE49-F238E27FC236}">
                <a16:creationId xmlns:a16="http://schemas.microsoft.com/office/drawing/2014/main" id="{69633963-2920-490F-82D5-E313D9816355}"/>
              </a:ext>
            </a:extLst>
          </p:cNvPr>
          <p:cNvSpPr txBox="1"/>
          <p:nvPr/>
        </p:nvSpPr>
        <p:spPr>
          <a:xfrm>
            <a:off x="7252317" y="2492062"/>
            <a:ext cx="4177683"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Een externe commissie toetst de aanvraag op inhoud en kwaliteit. Daaruit volgt een rangschikking van projecten. Alleen de beste projecten komen in aanmerking voor een subsidie.</a:t>
            </a:r>
            <a:endParaRPr lang="nl-NL" sz="1600" dirty="0">
              <a:latin typeface="Arial" panose="020B0604020202020204" pitchFamily="34" charset="0"/>
              <a:cs typeface="Arial" panose="020B0604020202020204" pitchFamily="34" charset="0"/>
            </a:endParaRPr>
          </a:p>
        </p:txBody>
      </p:sp>
      <p:pic>
        <p:nvPicPr>
          <p:cNvPr id="79" name="6">
            <a:extLst>
              <a:ext uri="{FF2B5EF4-FFF2-40B4-BE49-F238E27FC236}">
                <a16:creationId xmlns:a16="http://schemas.microsoft.com/office/drawing/2014/main" id="{8DE8DEEF-C863-4EFF-9D13-9BEBFFFEBF23}"/>
              </a:ext>
            </a:extLst>
          </p:cNvPr>
          <p:cNvPicPr>
            <a:picLocks noChangeAspect="1"/>
          </p:cNvPicPr>
          <p:nvPr/>
        </p:nvPicPr>
        <p:blipFill>
          <a:blip r:embed="rId5"/>
          <a:stretch>
            <a:fillRect/>
          </a:stretch>
        </p:blipFill>
        <p:spPr>
          <a:xfrm>
            <a:off x="4347293" y="3064504"/>
            <a:ext cx="520636" cy="520700"/>
          </a:xfrm>
          <a:prstGeom prst="rect">
            <a:avLst/>
          </a:prstGeom>
        </p:spPr>
      </p:pic>
      <p:sp>
        <p:nvSpPr>
          <p:cNvPr id="80" name="6 tekst">
            <a:extLst>
              <a:ext uri="{FF2B5EF4-FFF2-40B4-BE49-F238E27FC236}">
                <a16:creationId xmlns:a16="http://schemas.microsoft.com/office/drawing/2014/main" id="{F5E6AD00-C1F6-4FC5-8DD2-713889C900DA}"/>
              </a:ext>
            </a:extLst>
          </p:cNvPr>
          <p:cNvSpPr txBox="1"/>
          <p:nvPr/>
        </p:nvSpPr>
        <p:spPr>
          <a:xfrm>
            <a:off x="458049" y="3467982"/>
            <a:ext cx="2952071"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Stimulus doet een financieel </a:t>
            </a:r>
          </a:p>
          <a:p>
            <a:r>
              <a:rPr lang="nl-NL" sz="1400" dirty="0">
                <a:latin typeface="Arial" panose="020B0604020202020204" pitchFamily="34" charset="0"/>
                <a:cs typeface="Arial" panose="020B0604020202020204" pitchFamily="34" charset="0"/>
              </a:rPr>
              <a:t>technische toets voor de aanvragen die binnen het </a:t>
            </a:r>
          </a:p>
          <a:p>
            <a:r>
              <a:rPr lang="nl-NL" sz="1400" dirty="0">
                <a:latin typeface="Arial" panose="020B0604020202020204" pitchFamily="34" charset="0"/>
                <a:cs typeface="Arial" panose="020B0604020202020204" pitchFamily="34" charset="0"/>
              </a:rPr>
              <a:t>subsidie budget vallen.</a:t>
            </a:r>
            <a:endParaRPr lang="nl-NL" sz="1600" dirty="0">
              <a:latin typeface="Arial" panose="020B0604020202020204" pitchFamily="34" charset="0"/>
              <a:cs typeface="Arial" panose="020B0604020202020204" pitchFamily="34" charset="0"/>
            </a:endParaRPr>
          </a:p>
        </p:txBody>
      </p:sp>
      <p:cxnSp>
        <p:nvCxnSpPr>
          <p:cNvPr id="81" name="Rechte verbindingslijn 80">
            <a:extLst>
              <a:ext uri="{FF2B5EF4-FFF2-40B4-BE49-F238E27FC236}">
                <a16:creationId xmlns:a16="http://schemas.microsoft.com/office/drawing/2014/main" id="{CB65F052-F51E-4988-B258-7DCDCA366760}"/>
              </a:ext>
            </a:extLst>
          </p:cNvPr>
          <p:cNvCxnSpPr>
            <a:stCxn id="79" idx="1"/>
          </p:cNvCxnSpPr>
          <p:nvPr/>
        </p:nvCxnSpPr>
        <p:spPr>
          <a:xfrm flipH="1" flipV="1">
            <a:off x="2544416" y="3303202"/>
            <a:ext cx="1802877" cy="21652"/>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pic>
        <p:nvPicPr>
          <p:cNvPr id="83" name="7">
            <a:extLst>
              <a:ext uri="{FF2B5EF4-FFF2-40B4-BE49-F238E27FC236}">
                <a16:creationId xmlns:a16="http://schemas.microsoft.com/office/drawing/2014/main" id="{E0A07D54-BF4C-40AB-803D-47F5923440A8}"/>
              </a:ext>
            </a:extLst>
          </p:cNvPr>
          <p:cNvPicPr>
            <a:picLocks noChangeAspect="1"/>
          </p:cNvPicPr>
          <p:nvPr/>
        </p:nvPicPr>
        <p:blipFill>
          <a:blip r:embed="rId6"/>
          <a:stretch>
            <a:fillRect/>
          </a:stretch>
        </p:blipFill>
        <p:spPr>
          <a:xfrm>
            <a:off x="4556699" y="4064655"/>
            <a:ext cx="520636" cy="533400"/>
          </a:xfrm>
          <a:prstGeom prst="rect">
            <a:avLst/>
          </a:prstGeom>
        </p:spPr>
      </p:pic>
      <p:cxnSp>
        <p:nvCxnSpPr>
          <p:cNvPr id="84" name="7 LIJN">
            <a:extLst>
              <a:ext uri="{FF2B5EF4-FFF2-40B4-BE49-F238E27FC236}">
                <a16:creationId xmlns:a16="http://schemas.microsoft.com/office/drawing/2014/main" id="{7FF090D9-323A-4149-AD77-2AA893F09D1D}"/>
              </a:ext>
            </a:extLst>
          </p:cNvPr>
          <p:cNvCxnSpPr>
            <a:cxnSpLocks/>
          </p:cNvCxnSpPr>
          <p:nvPr/>
        </p:nvCxnSpPr>
        <p:spPr>
          <a:xfrm flipH="1" flipV="1">
            <a:off x="5044053" y="4299121"/>
            <a:ext cx="2423167" cy="29102"/>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86" name="5 tekst">
            <a:extLst>
              <a:ext uri="{FF2B5EF4-FFF2-40B4-BE49-F238E27FC236}">
                <a16:creationId xmlns:a16="http://schemas.microsoft.com/office/drawing/2014/main" id="{97CAFC50-4247-4880-9300-226F0C4EA1E5}"/>
              </a:ext>
            </a:extLst>
          </p:cNvPr>
          <p:cNvSpPr txBox="1"/>
          <p:nvPr/>
        </p:nvSpPr>
        <p:spPr>
          <a:xfrm>
            <a:off x="7252318" y="4498949"/>
            <a:ext cx="4055527" cy="30777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RVO.nl is nationaal betaalorgaan van POP3.</a:t>
            </a:r>
          </a:p>
        </p:txBody>
      </p:sp>
      <p:pic>
        <p:nvPicPr>
          <p:cNvPr id="87" name="8">
            <a:extLst>
              <a:ext uri="{FF2B5EF4-FFF2-40B4-BE49-F238E27FC236}">
                <a16:creationId xmlns:a16="http://schemas.microsoft.com/office/drawing/2014/main" id="{85CBFB97-9B18-404E-87D7-E25BABE34234}"/>
              </a:ext>
            </a:extLst>
          </p:cNvPr>
          <p:cNvPicPr>
            <a:picLocks noChangeAspect="1"/>
          </p:cNvPicPr>
          <p:nvPr/>
        </p:nvPicPr>
        <p:blipFill>
          <a:blip r:embed="rId7"/>
          <a:stretch>
            <a:fillRect/>
          </a:stretch>
        </p:blipFill>
        <p:spPr>
          <a:xfrm>
            <a:off x="4962546" y="4914962"/>
            <a:ext cx="507938" cy="520700"/>
          </a:xfrm>
          <a:prstGeom prst="rect">
            <a:avLst/>
          </a:prstGeom>
        </p:spPr>
      </p:pic>
      <p:sp>
        <p:nvSpPr>
          <p:cNvPr id="89" name="8 tekst">
            <a:extLst>
              <a:ext uri="{FF2B5EF4-FFF2-40B4-BE49-F238E27FC236}">
                <a16:creationId xmlns:a16="http://schemas.microsoft.com/office/drawing/2014/main" id="{2874AAC6-A47C-4130-8CF9-E0BE4D35BDBC}"/>
              </a:ext>
            </a:extLst>
          </p:cNvPr>
          <p:cNvSpPr txBox="1"/>
          <p:nvPr/>
        </p:nvSpPr>
        <p:spPr>
          <a:xfrm>
            <a:off x="944341" y="5327458"/>
            <a:ext cx="2336922" cy="954107"/>
          </a:xfrm>
          <a:prstGeom prst="rect">
            <a:avLst/>
          </a:prstGeom>
          <a:noFill/>
        </p:spPr>
        <p:txBody>
          <a:bodyPr wrap="square" rtlCol="0">
            <a:spAutoFit/>
          </a:bodyPr>
          <a:lstStyle/>
          <a:p>
            <a:r>
              <a:rPr lang="nl-NL" sz="1400" b="1" dirty="0">
                <a:latin typeface="Arial" panose="020B0604020202020204" pitchFamily="34" charset="0"/>
                <a:cs typeface="Arial" panose="020B0604020202020204" pitchFamily="34" charset="0"/>
              </a:rPr>
              <a:t>Binnen 22 weken </a:t>
            </a:r>
            <a:r>
              <a:rPr lang="nl-NL" sz="1400" dirty="0">
                <a:latin typeface="Arial" panose="020B0604020202020204" pitchFamily="34" charset="0"/>
                <a:cs typeface="Arial" panose="020B0604020202020204" pitchFamily="34" charset="0"/>
              </a:rPr>
              <a:t>na de sluiting van de openstelling ontvang je een positieve of negatieve beschikking.</a:t>
            </a:r>
            <a:endParaRPr lang="nl-NL" sz="1600" dirty="0">
              <a:latin typeface="Arial" panose="020B0604020202020204" pitchFamily="34" charset="0"/>
              <a:cs typeface="Arial" panose="020B0604020202020204" pitchFamily="34" charset="0"/>
            </a:endParaRPr>
          </a:p>
        </p:txBody>
      </p:sp>
      <p:cxnSp>
        <p:nvCxnSpPr>
          <p:cNvPr id="90" name="8 LIJN">
            <a:extLst>
              <a:ext uri="{FF2B5EF4-FFF2-40B4-BE49-F238E27FC236}">
                <a16:creationId xmlns:a16="http://schemas.microsoft.com/office/drawing/2014/main" id="{3792CBCF-A1D1-4CD5-8902-886EEFE19262}"/>
              </a:ext>
            </a:extLst>
          </p:cNvPr>
          <p:cNvCxnSpPr>
            <a:cxnSpLocks/>
          </p:cNvCxnSpPr>
          <p:nvPr/>
        </p:nvCxnSpPr>
        <p:spPr>
          <a:xfrm flipH="1" flipV="1">
            <a:off x="1931760" y="5162973"/>
            <a:ext cx="3055437" cy="1"/>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pic>
        <p:nvPicPr>
          <p:cNvPr id="91" name="8 poppetje">
            <a:extLst>
              <a:ext uri="{FF2B5EF4-FFF2-40B4-BE49-F238E27FC236}">
                <a16:creationId xmlns:a16="http://schemas.microsoft.com/office/drawing/2014/main" id="{16D22221-BB16-40ED-B36D-C1D4E277B2AE}"/>
              </a:ext>
            </a:extLst>
          </p:cNvPr>
          <p:cNvPicPr>
            <a:picLocks noChangeAspect="1"/>
          </p:cNvPicPr>
          <p:nvPr/>
        </p:nvPicPr>
        <p:blipFill>
          <a:blip r:embed="rId8"/>
          <a:stretch>
            <a:fillRect/>
          </a:stretch>
        </p:blipFill>
        <p:spPr>
          <a:xfrm>
            <a:off x="3212507" y="4715847"/>
            <a:ext cx="1001338" cy="1635989"/>
          </a:xfrm>
          <a:prstGeom prst="rect">
            <a:avLst/>
          </a:prstGeom>
        </p:spPr>
      </p:pic>
      <p:pic>
        <p:nvPicPr>
          <p:cNvPr id="108" name="16 april balkje">
            <a:extLst>
              <a:ext uri="{FF2B5EF4-FFF2-40B4-BE49-F238E27FC236}">
                <a16:creationId xmlns:a16="http://schemas.microsoft.com/office/drawing/2014/main" id="{B97B36B3-4B85-4D15-8F5D-1908F0D37523}"/>
              </a:ext>
            </a:extLst>
          </p:cNvPr>
          <p:cNvPicPr>
            <a:picLocks noChangeAspect="1"/>
          </p:cNvPicPr>
          <p:nvPr/>
        </p:nvPicPr>
        <p:blipFill>
          <a:blip r:embed="rId9"/>
          <a:stretch>
            <a:fillRect/>
          </a:stretch>
        </p:blipFill>
        <p:spPr>
          <a:xfrm rot="505005">
            <a:off x="5033659" y="120466"/>
            <a:ext cx="1917395" cy="2006576"/>
          </a:xfrm>
          <a:prstGeom prst="rect">
            <a:avLst/>
          </a:prstGeom>
        </p:spPr>
      </p:pic>
      <p:pic>
        <p:nvPicPr>
          <p:cNvPr id="109" name="3 kop project aanvragen">
            <a:extLst>
              <a:ext uri="{FF2B5EF4-FFF2-40B4-BE49-F238E27FC236}">
                <a16:creationId xmlns:a16="http://schemas.microsoft.com/office/drawing/2014/main" id="{75040B3F-A18A-4EE2-AE4B-67B34EB4E95A}"/>
              </a:ext>
            </a:extLst>
          </p:cNvPr>
          <p:cNvPicPr>
            <a:picLocks noChangeAspect="1"/>
          </p:cNvPicPr>
          <p:nvPr/>
        </p:nvPicPr>
        <p:blipFill>
          <a:blip r:embed="rId10"/>
          <a:stretch>
            <a:fillRect/>
          </a:stretch>
        </p:blipFill>
        <p:spPr>
          <a:xfrm>
            <a:off x="6443068" y="233443"/>
            <a:ext cx="4334767" cy="388635"/>
          </a:xfrm>
          <a:prstGeom prst="rect">
            <a:avLst/>
          </a:prstGeom>
        </p:spPr>
      </p:pic>
      <p:pic>
        <p:nvPicPr>
          <p:cNvPr id="111" name="3">
            <a:extLst>
              <a:ext uri="{FF2B5EF4-FFF2-40B4-BE49-F238E27FC236}">
                <a16:creationId xmlns:a16="http://schemas.microsoft.com/office/drawing/2014/main" id="{ACCA5C6A-DB36-4E25-B1F3-C514AC32C01B}"/>
              </a:ext>
            </a:extLst>
          </p:cNvPr>
          <p:cNvPicPr>
            <a:picLocks noChangeAspect="1"/>
          </p:cNvPicPr>
          <p:nvPr/>
        </p:nvPicPr>
        <p:blipFill>
          <a:blip r:embed="rId11"/>
          <a:stretch>
            <a:fillRect/>
          </a:stretch>
        </p:blipFill>
        <p:spPr>
          <a:xfrm>
            <a:off x="6092140" y="225296"/>
            <a:ext cx="507938" cy="508000"/>
          </a:xfrm>
          <a:prstGeom prst="rect">
            <a:avLst/>
          </a:prstGeom>
        </p:spPr>
      </p:pic>
      <p:cxnSp>
        <p:nvCxnSpPr>
          <p:cNvPr id="112" name="LIJN 4">
            <a:extLst>
              <a:ext uri="{FF2B5EF4-FFF2-40B4-BE49-F238E27FC236}">
                <a16:creationId xmlns:a16="http://schemas.microsoft.com/office/drawing/2014/main" id="{A0922A93-2A7B-4B98-B0F7-0B8DA3F80224}"/>
              </a:ext>
            </a:extLst>
          </p:cNvPr>
          <p:cNvCxnSpPr>
            <a:cxnSpLocks/>
          </p:cNvCxnSpPr>
          <p:nvPr/>
        </p:nvCxnSpPr>
        <p:spPr>
          <a:xfrm flipH="1">
            <a:off x="2139066" y="1516196"/>
            <a:ext cx="3116801" cy="6548"/>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pic>
        <p:nvPicPr>
          <p:cNvPr id="75" name="4 poppetje stimulus">
            <a:extLst>
              <a:ext uri="{FF2B5EF4-FFF2-40B4-BE49-F238E27FC236}">
                <a16:creationId xmlns:a16="http://schemas.microsoft.com/office/drawing/2014/main" id="{1C98E067-BBCE-44D2-AB0B-E20942F159DD}"/>
              </a:ext>
            </a:extLst>
          </p:cNvPr>
          <p:cNvPicPr>
            <a:picLocks noChangeAspect="1"/>
          </p:cNvPicPr>
          <p:nvPr/>
        </p:nvPicPr>
        <p:blipFill>
          <a:blip r:embed="rId12"/>
          <a:stretch>
            <a:fillRect/>
          </a:stretch>
        </p:blipFill>
        <p:spPr>
          <a:xfrm>
            <a:off x="2620760" y="286396"/>
            <a:ext cx="2184833" cy="2159555"/>
          </a:xfrm>
          <a:prstGeom prst="rect">
            <a:avLst/>
          </a:prstGeom>
        </p:spPr>
      </p:pic>
      <p:pic>
        <p:nvPicPr>
          <p:cNvPr id="5" name="4">
            <a:extLst>
              <a:ext uri="{FF2B5EF4-FFF2-40B4-BE49-F238E27FC236}">
                <a16:creationId xmlns:a16="http://schemas.microsoft.com/office/drawing/2014/main" id="{3AAFFD9A-03CC-41F9-87CF-CA71D3D64D55}"/>
              </a:ext>
            </a:extLst>
          </p:cNvPr>
          <p:cNvPicPr>
            <a:picLocks noChangeAspect="1"/>
          </p:cNvPicPr>
          <p:nvPr/>
        </p:nvPicPr>
        <p:blipFill>
          <a:blip r:embed="rId13"/>
          <a:stretch>
            <a:fillRect/>
          </a:stretch>
        </p:blipFill>
        <p:spPr>
          <a:xfrm>
            <a:off x="5207011" y="1267103"/>
            <a:ext cx="520636" cy="520700"/>
          </a:xfrm>
          <a:prstGeom prst="rect">
            <a:avLst/>
          </a:prstGeom>
        </p:spPr>
      </p:pic>
      <p:cxnSp>
        <p:nvCxnSpPr>
          <p:cNvPr id="113" name="LIJN 5">
            <a:extLst>
              <a:ext uri="{FF2B5EF4-FFF2-40B4-BE49-F238E27FC236}">
                <a16:creationId xmlns:a16="http://schemas.microsoft.com/office/drawing/2014/main" id="{B95A12AD-AEB6-4B6A-AAC5-0BF95150D9A1}"/>
              </a:ext>
            </a:extLst>
          </p:cNvPr>
          <p:cNvCxnSpPr>
            <a:cxnSpLocks/>
          </p:cNvCxnSpPr>
          <p:nvPr/>
        </p:nvCxnSpPr>
        <p:spPr>
          <a:xfrm flipH="1" flipV="1">
            <a:off x="4975530" y="2323071"/>
            <a:ext cx="2410879" cy="18763"/>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13" name="Tekstvak 12">
            <a:extLst>
              <a:ext uri="{FF2B5EF4-FFF2-40B4-BE49-F238E27FC236}">
                <a16:creationId xmlns:a16="http://schemas.microsoft.com/office/drawing/2014/main" id="{40FAC8A8-CDE5-4956-92E9-B67D5DB166C2}"/>
              </a:ext>
            </a:extLst>
          </p:cNvPr>
          <p:cNvSpPr txBox="1"/>
          <p:nvPr/>
        </p:nvSpPr>
        <p:spPr>
          <a:xfrm>
            <a:off x="8115300" y="4806726"/>
            <a:ext cx="184731" cy="369332"/>
          </a:xfrm>
          <a:prstGeom prst="rect">
            <a:avLst/>
          </a:prstGeom>
          <a:noFill/>
        </p:spPr>
        <p:txBody>
          <a:bodyPr wrap="none" rtlCol="0">
            <a:spAutoFit/>
          </a:bodyPr>
          <a:lstStyle/>
          <a:p>
            <a:endParaRPr lang="nl-NL" dirty="0"/>
          </a:p>
        </p:txBody>
      </p:sp>
      <p:sp>
        <p:nvSpPr>
          <p:cNvPr id="9" name="Rechthoek 8">
            <a:extLst>
              <a:ext uri="{FF2B5EF4-FFF2-40B4-BE49-F238E27FC236}">
                <a16:creationId xmlns:a16="http://schemas.microsoft.com/office/drawing/2014/main" id="{1B528EE5-18D9-439E-B3B1-2E3EC7ACEED2}"/>
              </a:ext>
            </a:extLst>
          </p:cNvPr>
          <p:cNvSpPr/>
          <p:nvPr/>
        </p:nvSpPr>
        <p:spPr>
          <a:xfrm>
            <a:off x="7343776" y="314782"/>
            <a:ext cx="3434059" cy="295451"/>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b="1" dirty="0">
                <a:latin typeface="Arial" panose="020B0604020202020204" pitchFamily="34" charset="0"/>
                <a:cs typeface="Arial" panose="020B0604020202020204" pitchFamily="34" charset="0"/>
              </a:rPr>
              <a:t>PROJECT AANVRAAG INDIENEN</a:t>
            </a:r>
          </a:p>
        </p:txBody>
      </p:sp>
      <p:sp>
        <p:nvSpPr>
          <p:cNvPr id="51" name="Rechthoek 50">
            <a:extLst>
              <a:ext uri="{FF2B5EF4-FFF2-40B4-BE49-F238E27FC236}">
                <a16:creationId xmlns:a16="http://schemas.microsoft.com/office/drawing/2014/main" id="{88110DD5-57E7-42B6-8677-CC6AF519EA76}"/>
              </a:ext>
            </a:extLst>
          </p:cNvPr>
          <p:cNvSpPr/>
          <p:nvPr/>
        </p:nvSpPr>
        <p:spPr>
          <a:xfrm>
            <a:off x="7355797" y="2170293"/>
            <a:ext cx="3619500" cy="295451"/>
          </a:xfrm>
          <a:prstGeom prst="rect">
            <a:avLst/>
          </a:prstGeom>
          <a:solidFill>
            <a:srgbClr val="203C89"/>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b="1" dirty="0">
                <a:solidFill>
                  <a:schemeClr val="bg1"/>
                </a:solidFill>
                <a:latin typeface="Arial" panose="020B0604020202020204" pitchFamily="34" charset="0"/>
                <a:cs typeface="Arial" panose="020B0604020202020204" pitchFamily="34" charset="0"/>
              </a:rPr>
              <a:t>TOETSING INHOUD EN KWALITEIT</a:t>
            </a:r>
          </a:p>
        </p:txBody>
      </p:sp>
      <p:sp>
        <p:nvSpPr>
          <p:cNvPr id="52" name="Rechthoek 51">
            <a:extLst>
              <a:ext uri="{FF2B5EF4-FFF2-40B4-BE49-F238E27FC236}">
                <a16:creationId xmlns:a16="http://schemas.microsoft.com/office/drawing/2014/main" id="{38C76231-FB63-40D7-A212-3947CC26DA22}"/>
              </a:ext>
            </a:extLst>
          </p:cNvPr>
          <p:cNvSpPr/>
          <p:nvPr/>
        </p:nvSpPr>
        <p:spPr>
          <a:xfrm>
            <a:off x="7359740" y="4129617"/>
            <a:ext cx="4043592" cy="295451"/>
          </a:xfrm>
          <a:prstGeom prst="rect">
            <a:avLst/>
          </a:prstGeom>
          <a:solidFill>
            <a:schemeClr val="bg1"/>
          </a:solidFill>
          <a:ln w="254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sz="1600" b="1" dirty="0">
                <a:solidFill>
                  <a:schemeClr val="tx1"/>
                </a:solidFill>
                <a:latin typeface="Arial" panose="020B0604020202020204" pitchFamily="34" charset="0"/>
                <a:cs typeface="Arial" panose="020B0604020202020204" pitchFamily="34" charset="0"/>
              </a:rPr>
              <a:t>RVO </a:t>
            </a:r>
            <a:r>
              <a:rPr lang="nl-NL" sz="1600" b="1" dirty="0" smtClean="0">
                <a:solidFill>
                  <a:schemeClr val="tx1"/>
                </a:solidFill>
                <a:latin typeface="Arial" panose="020B0604020202020204" pitchFamily="34" charset="0"/>
                <a:cs typeface="Arial" panose="020B0604020202020204" pitchFamily="34" charset="0"/>
              </a:rPr>
              <a:t>CONTROLEERT </a:t>
            </a:r>
            <a:r>
              <a:rPr lang="nl-NL" sz="1600" b="1" dirty="0">
                <a:solidFill>
                  <a:schemeClr val="tx1"/>
                </a:solidFill>
                <a:latin typeface="Arial" panose="020B0604020202020204" pitchFamily="34" charset="0"/>
                <a:cs typeface="Arial" panose="020B0604020202020204" pitchFamily="34" charset="0"/>
              </a:rPr>
              <a:t>DE AANVRAGEN</a:t>
            </a:r>
          </a:p>
        </p:txBody>
      </p:sp>
      <p:sp>
        <p:nvSpPr>
          <p:cNvPr id="53" name="Rechthoek 52">
            <a:extLst>
              <a:ext uri="{FF2B5EF4-FFF2-40B4-BE49-F238E27FC236}">
                <a16:creationId xmlns:a16="http://schemas.microsoft.com/office/drawing/2014/main" id="{5BC28523-FFE7-49CD-8D10-B420A8CD2894}"/>
              </a:ext>
            </a:extLst>
          </p:cNvPr>
          <p:cNvSpPr/>
          <p:nvPr/>
        </p:nvSpPr>
        <p:spPr>
          <a:xfrm>
            <a:off x="1044277" y="4991392"/>
            <a:ext cx="1360339" cy="295451"/>
          </a:xfrm>
          <a:prstGeom prst="rect">
            <a:avLst/>
          </a:prstGeom>
          <a:solidFill>
            <a:schemeClr val="bg1"/>
          </a:solidFill>
          <a:ln w="254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sz="1600" b="1" dirty="0">
                <a:solidFill>
                  <a:schemeClr val="tx1"/>
                </a:solidFill>
                <a:latin typeface="Arial" panose="020B0604020202020204" pitchFamily="34" charset="0"/>
                <a:cs typeface="Arial" panose="020B0604020202020204" pitchFamily="34" charset="0"/>
              </a:rPr>
              <a:t>GO/NO GO</a:t>
            </a:r>
          </a:p>
        </p:txBody>
      </p:sp>
      <p:sp>
        <p:nvSpPr>
          <p:cNvPr id="54" name="Rechthoek 53">
            <a:extLst>
              <a:ext uri="{FF2B5EF4-FFF2-40B4-BE49-F238E27FC236}">
                <a16:creationId xmlns:a16="http://schemas.microsoft.com/office/drawing/2014/main" id="{F1F71216-5BC2-4693-A119-74D0471E06AF}"/>
              </a:ext>
            </a:extLst>
          </p:cNvPr>
          <p:cNvSpPr/>
          <p:nvPr/>
        </p:nvSpPr>
        <p:spPr>
          <a:xfrm>
            <a:off x="560208" y="3122950"/>
            <a:ext cx="2952071" cy="351882"/>
          </a:xfrm>
          <a:prstGeom prst="rect">
            <a:avLst/>
          </a:prstGeom>
          <a:solidFill>
            <a:srgbClr val="203C89"/>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b="1" dirty="0">
                <a:latin typeface="Arial" panose="020B0604020202020204" pitchFamily="34" charset="0"/>
                <a:cs typeface="Arial" panose="020B0604020202020204" pitchFamily="34" charset="0"/>
              </a:rPr>
              <a:t>FINANCIËLE</a:t>
            </a:r>
            <a:r>
              <a:rPr lang="nl-NL" dirty="0"/>
              <a:t> </a:t>
            </a:r>
            <a:r>
              <a:rPr lang="nl-NL" b="1" dirty="0">
                <a:latin typeface="Arial" panose="020B0604020202020204" pitchFamily="34" charset="0"/>
                <a:cs typeface="Arial" panose="020B0604020202020204" pitchFamily="34" charset="0"/>
              </a:rPr>
              <a:t>TOETSING</a:t>
            </a:r>
          </a:p>
        </p:txBody>
      </p:sp>
      <p:sp>
        <p:nvSpPr>
          <p:cNvPr id="55" name="Rechthoek 54">
            <a:extLst>
              <a:ext uri="{FF2B5EF4-FFF2-40B4-BE49-F238E27FC236}">
                <a16:creationId xmlns:a16="http://schemas.microsoft.com/office/drawing/2014/main" id="{16598BF6-E01F-4C04-A257-8145A17AAE96}"/>
              </a:ext>
            </a:extLst>
          </p:cNvPr>
          <p:cNvSpPr/>
          <p:nvPr/>
        </p:nvSpPr>
        <p:spPr>
          <a:xfrm>
            <a:off x="1070444" y="1307094"/>
            <a:ext cx="1408886" cy="351882"/>
          </a:xfrm>
          <a:prstGeom prst="rect">
            <a:avLst/>
          </a:prstGeom>
          <a:solidFill>
            <a:srgbClr val="203C89"/>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b="1" dirty="0">
                <a:latin typeface="Arial" panose="020B0604020202020204" pitchFamily="34" charset="0"/>
                <a:cs typeface="Arial" panose="020B0604020202020204" pitchFamily="34" charset="0"/>
              </a:rPr>
              <a:t>TOETSING</a:t>
            </a:r>
          </a:p>
        </p:txBody>
      </p:sp>
      <p:pic>
        <p:nvPicPr>
          <p:cNvPr id="2" name="Afbeelding 1">
            <a:extLst>
              <a:ext uri="{FF2B5EF4-FFF2-40B4-BE49-F238E27FC236}">
                <a16:creationId xmlns:a16="http://schemas.microsoft.com/office/drawing/2014/main" id="{FAC14158-7331-45EE-9E8B-321CBD98E5AC}"/>
              </a:ext>
            </a:extLst>
          </p:cNvPr>
          <p:cNvPicPr>
            <a:picLocks noChangeAspect="1"/>
          </p:cNvPicPr>
          <p:nvPr/>
        </p:nvPicPr>
        <p:blipFill>
          <a:blip r:embed="rId14"/>
          <a:stretch>
            <a:fillRect/>
          </a:stretch>
        </p:blipFill>
        <p:spPr>
          <a:xfrm>
            <a:off x="4732684" y="2058148"/>
            <a:ext cx="507938" cy="520700"/>
          </a:xfrm>
          <a:prstGeom prst="rect">
            <a:avLst/>
          </a:prstGeom>
        </p:spPr>
      </p:pic>
    </p:spTree>
    <p:extLst>
      <p:ext uri="{BB962C8B-B14F-4D97-AF65-F5344CB8AC3E}">
        <p14:creationId xmlns:p14="http://schemas.microsoft.com/office/powerpoint/2010/main" val="209529541"/>
      </p:ext>
    </p:extLst>
  </p:cSld>
  <p:clrMapOvr>
    <a:masterClrMapping/>
  </p:clrMapOvr>
  <mc:AlternateContent xmlns:mc="http://schemas.openxmlformats.org/markup-compatibility/2006" xmlns:p14="http://schemas.microsoft.com/office/powerpoint/2010/main">
    <mc:Choice Requires="p14">
      <p:transition spd="slow" p14:dur="2750">
        <p:push dir="u"/>
      </p:transition>
    </mc:Choice>
    <mc:Fallback xmlns="">
      <p:transition spd="slow">
        <p:push dir="u"/>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11"/>
                                            </p:tgtEl>
                                            <p:attrNameLst>
                                              <p:attrName>style.visibility</p:attrName>
                                            </p:attrNameLst>
                                          </p:cBhvr>
                                          <p:to>
                                            <p:strVal val="visible"/>
                                          </p:to>
                                        </p:set>
                                        <p:anim calcmode="lin" valueType="num">
                                          <p:cBhvr>
                                            <p:cTn id="7" dur="500" fill="hold"/>
                                            <p:tgtEl>
                                              <p:spTgt spid="111"/>
                                            </p:tgtEl>
                                            <p:attrNameLst>
                                              <p:attrName>ppt_w</p:attrName>
                                            </p:attrNameLst>
                                          </p:cBhvr>
                                          <p:tavLst>
                                            <p:tav tm="0">
                                              <p:val>
                                                <p:fltVal val="0"/>
                                              </p:val>
                                            </p:tav>
                                            <p:tav tm="100000">
                                              <p:val>
                                                <p:strVal val="#ppt_w"/>
                                              </p:val>
                                            </p:tav>
                                          </p:tavLst>
                                        </p:anim>
                                        <p:anim calcmode="lin" valueType="num">
                                          <p:cBhvr>
                                            <p:cTn id="8" dur="500" fill="hold"/>
                                            <p:tgtEl>
                                              <p:spTgt spid="111"/>
                                            </p:tgtEl>
                                            <p:attrNameLst>
                                              <p:attrName>ppt_h</p:attrName>
                                            </p:attrNameLst>
                                          </p:cBhvr>
                                          <p:tavLst>
                                            <p:tav tm="0">
                                              <p:val>
                                                <p:fltVal val="0"/>
                                              </p:val>
                                            </p:tav>
                                            <p:tav tm="100000">
                                              <p:val>
                                                <p:strVal val="#ppt_h"/>
                                              </p:val>
                                            </p:tav>
                                          </p:tavLst>
                                        </p:anim>
                                        <p:animEffect transition="in" filter="fade">
                                          <p:cBhvr>
                                            <p:cTn id="9" dur="500"/>
                                            <p:tgtEl>
                                              <p:spTgt spid="111"/>
                                            </p:tgtEl>
                                          </p:cBhvr>
                                        </p:animEffect>
                                      </p:childTnLst>
                                    </p:cTn>
                                  </p:par>
                                  <p:par>
                                    <p:cTn id="10" presetID="22" presetClass="entr" presetSubtype="8" fill="hold" nodeType="withEffect">
                                      <p:stCondLst>
                                        <p:cond delay="500"/>
                                      </p:stCondLst>
                                      <p:childTnLst>
                                        <p:set>
                                          <p:cBhvr>
                                            <p:cTn id="11" dur="1" fill="hold">
                                              <p:stCondLst>
                                                <p:cond delay="0"/>
                                              </p:stCondLst>
                                            </p:cTn>
                                            <p:tgtEl>
                                              <p:spTgt spid="109"/>
                                            </p:tgtEl>
                                            <p:attrNameLst>
                                              <p:attrName>style.visibility</p:attrName>
                                            </p:attrNameLst>
                                          </p:cBhvr>
                                          <p:to>
                                            <p:strVal val="visible"/>
                                          </p:to>
                                        </p:set>
                                        <p:animEffect transition="in" filter="wipe(left)">
                                          <p:cBhvr>
                                            <p:cTn id="12" dur="500"/>
                                            <p:tgtEl>
                                              <p:spTgt spid="109"/>
                                            </p:tgtEl>
                                          </p:cBhvr>
                                        </p:animEffect>
                                      </p:childTnLst>
                                    </p:cTn>
                                  </p:par>
                                  <p:par>
                                    <p:cTn id="13" presetID="22" presetClass="entr" presetSubtype="1" fill="hold" grpId="0" nodeType="withEffect">
                                      <p:stCondLst>
                                        <p:cond delay="500"/>
                                      </p:stCondLst>
                                      <p:childTnLst>
                                        <p:set>
                                          <p:cBhvr>
                                            <p:cTn id="14" dur="1" fill="hold">
                                              <p:stCondLst>
                                                <p:cond delay="0"/>
                                              </p:stCondLst>
                                            </p:cTn>
                                            <p:tgtEl>
                                              <p:spTgt spid="89"/>
                                            </p:tgtEl>
                                            <p:attrNameLst>
                                              <p:attrName>style.visibility</p:attrName>
                                            </p:attrNameLst>
                                          </p:cBhvr>
                                          <p:to>
                                            <p:strVal val="visible"/>
                                          </p:to>
                                        </p:set>
                                        <p:animEffect transition="in" filter="wipe(up)">
                                          <p:cBhvr>
                                            <p:cTn id="15" dur="500"/>
                                            <p:tgtEl>
                                              <p:spTgt spid="89"/>
                                            </p:tgtEl>
                                          </p:cBhvr>
                                        </p:animEffect>
                                      </p:childTnLst>
                                    </p:cTn>
                                  </p:par>
                                  <p:par>
                                    <p:cTn id="16" presetID="22" presetClass="entr" presetSubtype="8" fill="hold" grpId="0" nodeType="withEffect">
                                      <p:stCondLst>
                                        <p:cond delay="500"/>
                                      </p:stCondLst>
                                      <p:childTnLst>
                                        <p:set>
                                          <p:cBhvr>
                                            <p:cTn id="17" dur="1" fill="hold">
                                              <p:stCondLst>
                                                <p:cond delay="0"/>
                                              </p:stCondLst>
                                            </p:cTn>
                                            <p:tgtEl>
                                              <p:spTgt spid="9"/>
                                            </p:tgtEl>
                                            <p:attrNameLst>
                                              <p:attrName>style.visibility</p:attrName>
                                            </p:attrNameLst>
                                          </p:cBhvr>
                                          <p:to>
                                            <p:strVal val="visible"/>
                                          </p:to>
                                        </p:set>
                                        <p:animEffect transition="in" filter="wipe(left)">
                                          <p:cBhvr>
                                            <p:cTn id="18" dur="500"/>
                                            <p:tgtEl>
                                              <p:spTgt spid="9"/>
                                            </p:tgtEl>
                                          </p:cBhvr>
                                        </p:animEffect>
                                      </p:childTnLst>
                                    </p:cTn>
                                  </p:par>
                                  <p:par>
                                    <p:cTn id="19" presetID="22" presetClass="entr" presetSubtype="1" fill="hold" grpId="0" nodeType="withEffect">
                                      <p:stCondLst>
                                        <p:cond delay="1000"/>
                                      </p:stCondLst>
                                      <p:childTnLst>
                                        <p:set>
                                          <p:cBhvr>
                                            <p:cTn id="20" dur="1" fill="hold">
                                              <p:stCondLst>
                                                <p:cond delay="0"/>
                                              </p:stCondLst>
                                            </p:cTn>
                                            <p:tgtEl>
                                              <p:spTgt spid="71"/>
                                            </p:tgtEl>
                                            <p:attrNameLst>
                                              <p:attrName>style.visibility</p:attrName>
                                            </p:attrNameLst>
                                          </p:cBhvr>
                                          <p:to>
                                            <p:strVal val="visible"/>
                                          </p:to>
                                        </p:set>
                                        <p:animEffect transition="in" filter="wipe(up)">
                                          <p:cBhvr>
                                            <p:cTn id="21" dur="500"/>
                                            <p:tgtEl>
                                              <p:spTgt spid="71"/>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5"/>
                                            </p:tgtEl>
                                            <p:attrNameLst>
                                              <p:attrName>style.visibility</p:attrName>
                                            </p:attrNameLst>
                                          </p:cBhvr>
                                          <p:to>
                                            <p:strVal val="visible"/>
                                          </p:to>
                                        </p:set>
                                        <p:anim calcmode="lin" valueType="num">
                                          <p:cBhvr>
                                            <p:cTn id="26" dur="500" fill="hold"/>
                                            <p:tgtEl>
                                              <p:spTgt spid="5"/>
                                            </p:tgtEl>
                                            <p:attrNameLst>
                                              <p:attrName>ppt_w</p:attrName>
                                            </p:attrNameLst>
                                          </p:cBhvr>
                                          <p:tavLst>
                                            <p:tav tm="0">
                                              <p:val>
                                                <p:fltVal val="0"/>
                                              </p:val>
                                            </p:tav>
                                            <p:tav tm="100000">
                                              <p:val>
                                                <p:strVal val="#ppt_w"/>
                                              </p:val>
                                            </p:tav>
                                          </p:tavLst>
                                        </p:anim>
                                        <p:anim calcmode="lin" valueType="num">
                                          <p:cBhvr>
                                            <p:cTn id="27" dur="500" fill="hold"/>
                                            <p:tgtEl>
                                              <p:spTgt spid="5"/>
                                            </p:tgtEl>
                                            <p:attrNameLst>
                                              <p:attrName>ppt_h</p:attrName>
                                            </p:attrNameLst>
                                          </p:cBhvr>
                                          <p:tavLst>
                                            <p:tav tm="0">
                                              <p:val>
                                                <p:fltVal val="0"/>
                                              </p:val>
                                            </p:tav>
                                            <p:tav tm="100000">
                                              <p:val>
                                                <p:strVal val="#ppt_h"/>
                                              </p:val>
                                            </p:tav>
                                          </p:tavLst>
                                        </p:anim>
                                        <p:animEffect transition="in" filter="fade">
                                          <p:cBhvr>
                                            <p:cTn id="28" dur="500"/>
                                            <p:tgtEl>
                                              <p:spTgt spid="5"/>
                                            </p:tgtEl>
                                          </p:cBhvr>
                                        </p:animEffect>
                                      </p:childTnLst>
                                    </p:cTn>
                                  </p:par>
                                  <p:par>
                                    <p:cTn id="29" presetID="22" presetClass="entr" presetSubtype="2" fill="hold" nodeType="withEffect">
                                      <p:stCondLst>
                                        <p:cond delay="500"/>
                                      </p:stCondLst>
                                      <p:childTnLst>
                                        <p:set>
                                          <p:cBhvr>
                                            <p:cTn id="30" dur="1" fill="hold">
                                              <p:stCondLst>
                                                <p:cond delay="0"/>
                                              </p:stCondLst>
                                            </p:cTn>
                                            <p:tgtEl>
                                              <p:spTgt spid="112"/>
                                            </p:tgtEl>
                                            <p:attrNameLst>
                                              <p:attrName>style.visibility</p:attrName>
                                            </p:attrNameLst>
                                          </p:cBhvr>
                                          <p:to>
                                            <p:strVal val="visible"/>
                                          </p:to>
                                        </p:set>
                                        <p:animEffect transition="in" filter="wipe(right)">
                                          <p:cBhvr>
                                            <p:cTn id="31" dur="500"/>
                                            <p:tgtEl>
                                              <p:spTgt spid="112"/>
                                            </p:tgtEl>
                                          </p:cBhvr>
                                        </p:animEffect>
                                      </p:childTnLst>
                                    </p:cTn>
                                  </p:par>
                                  <p:par>
                                    <p:cTn id="32" presetID="22" presetClass="entr" presetSubtype="2" fill="hold" grpId="0" nodeType="withEffect">
                                      <p:stCondLst>
                                        <p:cond delay="1000"/>
                                      </p:stCondLst>
                                      <p:childTnLst>
                                        <p:set>
                                          <p:cBhvr>
                                            <p:cTn id="33" dur="1" fill="hold">
                                              <p:stCondLst>
                                                <p:cond delay="0"/>
                                              </p:stCondLst>
                                            </p:cTn>
                                            <p:tgtEl>
                                              <p:spTgt spid="55"/>
                                            </p:tgtEl>
                                            <p:attrNameLst>
                                              <p:attrName>style.visibility</p:attrName>
                                            </p:attrNameLst>
                                          </p:cBhvr>
                                          <p:to>
                                            <p:strVal val="visible"/>
                                          </p:to>
                                        </p:set>
                                        <p:animEffect transition="in" filter="wipe(right)">
                                          <p:cBhvr>
                                            <p:cTn id="34" dur="500"/>
                                            <p:tgtEl>
                                              <p:spTgt spid="55"/>
                                            </p:tgtEl>
                                          </p:cBhvr>
                                        </p:animEffect>
                                      </p:childTnLst>
                                    </p:cTn>
                                  </p:par>
                                  <p:par>
                                    <p:cTn id="35" presetID="22" presetClass="entr" presetSubtype="1" fill="hold" grpId="0" nodeType="withEffect">
                                      <p:stCondLst>
                                        <p:cond delay="1300"/>
                                      </p:stCondLst>
                                      <p:childTnLst>
                                        <p:set>
                                          <p:cBhvr>
                                            <p:cTn id="36" dur="1" fill="hold">
                                              <p:stCondLst>
                                                <p:cond delay="0"/>
                                              </p:stCondLst>
                                            </p:cTn>
                                            <p:tgtEl>
                                              <p:spTgt spid="74"/>
                                            </p:tgtEl>
                                            <p:attrNameLst>
                                              <p:attrName>style.visibility</p:attrName>
                                            </p:attrNameLst>
                                          </p:cBhvr>
                                          <p:to>
                                            <p:strVal val="visible"/>
                                          </p:to>
                                        </p:set>
                                        <p:animEffect transition="in" filter="wipe(up)">
                                          <p:cBhvr>
                                            <p:cTn id="37" dur="500"/>
                                            <p:tgtEl>
                                              <p:spTgt spid="74"/>
                                            </p:tgtEl>
                                          </p:cBhvr>
                                        </p:animEffect>
                                      </p:childTnLst>
                                    </p:cTn>
                                  </p:par>
                                  <p:par>
                                    <p:cTn id="38" presetID="2" presetClass="entr" presetSubtype="1" fill="hold" nodeType="withEffect" p14:presetBounceEnd="60000">
                                      <p:stCondLst>
                                        <p:cond delay="1800"/>
                                      </p:stCondLst>
                                      <p:childTnLst>
                                        <p:set>
                                          <p:cBhvr>
                                            <p:cTn id="39" dur="1" fill="hold">
                                              <p:stCondLst>
                                                <p:cond delay="0"/>
                                              </p:stCondLst>
                                            </p:cTn>
                                            <p:tgtEl>
                                              <p:spTgt spid="75"/>
                                            </p:tgtEl>
                                            <p:attrNameLst>
                                              <p:attrName>style.visibility</p:attrName>
                                            </p:attrNameLst>
                                          </p:cBhvr>
                                          <p:to>
                                            <p:strVal val="visible"/>
                                          </p:to>
                                        </p:set>
                                        <p:anim calcmode="lin" valueType="num" p14:bounceEnd="60000">
                                          <p:cBhvr additive="base">
                                            <p:cTn id="40" dur="500" fill="hold"/>
                                            <p:tgtEl>
                                              <p:spTgt spid="75"/>
                                            </p:tgtEl>
                                            <p:attrNameLst>
                                              <p:attrName>ppt_x</p:attrName>
                                            </p:attrNameLst>
                                          </p:cBhvr>
                                          <p:tavLst>
                                            <p:tav tm="0">
                                              <p:val>
                                                <p:strVal val="#ppt_x"/>
                                              </p:val>
                                            </p:tav>
                                            <p:tav tm="100000">
                                              <p:val>
                                                <p:strVal val="#ppt_x"/>
                                              </p:val>
                                            </p:tav>
                                          </p:tavLst>
                                        </p:anim>
                                        <p:anim calcmode="lin" valueType="num" p14:bounceEnd="60000">
                                          <p:cBhvr additive="base">
                                            <p:cTn id="41" dur="500" fill="hold"/>
                                            <p:tgtEl>
                                              <p:spTgt spid="75"/>
                                            </p:tgtEl>
                                            <p:attrNameLst>
                                              <p:attrName>ppt_y</p:attrName>
                                            </p:attrNameLst>
                                          </p:cBhvr>
                                          <p:tavLst>
                                            <p:tav tm="0">
                                              <p:val>
                                                <p:strVal val="0-#ppt_h/2"/>
                                              </p:val>
                                            </p:tav>
                                            <p:tav tm="100000">
                                              <p:val>
                                                <p:strVal val="#ppt_y"/>
                                              </p:val>
                                            </p:tav>
                                          </p:tavLst>
                                        </p:anim>
                                      </p:childTnLst>
                                    </p:cTn>
                                  </p:par>
                                </p:childTnLst>
                              </p:cTn>
                            </p:par>
                          </p:childTnLst>
                        </p:cTn>
                      </p:par>
                      <p:par>
                        <p:cTn id="42" fill="hold">
                          <p:stCondLst>
                            <p:cond delay="indefinite"/>
                          </p:stCondLst>
                          <p:childTnLst>
                            <p:par>
                              <p:cTn id="43" fill="hold">
                                <p:stCondLst>
                                  <p:cond delay="0"/>
                                </p:stCondLst>
                                <p:childTnLst>
                                  <p:par>
                                    <p:cTn id="44" presetID="53" presetClass="entr" presetSubtype="16" fill="hold" nodeType="clickEffect">
                                      <p:stCondLst>
                                        <p:cond delay="0"/>
                                      </p:stCondLst>
                                      <p:childTnLst>
                                        <p:set>
                                          <p:cBhvr>
                                            <p:cTn id="45" dur="1" fill="hold">
                                              <p:stCondLst>
                                                <p:cond delay="0"/>
                                              </p:stCondLst>
                                            </p:cTn>
                                            <p:tgtEl>
                                              <p:spTgt spid="2"/>
                                            </p:tgtEl>
                                            <p:attrNameLst>
                                              <p:attrName>style.visibility</p:attrName>
                                            </p:attrNameLst>
                                          </p:cBhvr>
                                          <p:to>
                                            <p:strVal val="visible"/>
                                          </p:to>
                                        </p:set>
                                        <p:anim calcmode="lin" valueType="num">
                                          <p:cBhvr>
                                            <p:cTn id="46" dur="500" fill="hold"/>
                                            <p:tgtEl>
                                              <p:spTgt spid="2"/>
                                            </p:tgtEl>
                                            <p:attrNameLst>
                                              <p:attrName>ppt_w</p:attrName>
                                            </p:attrNameLst>
                                          </p:cBhvr>
                                          <p:tavLst>
                                            <p:tav tm="0">
                                              <p:val>
                                                <p:fltVal val="0"/>
                                              </p:val>
                                            </p:tav>
                                            <p:tav tm="100000">
                                              <p:val>
                                                <p:strVal val="#ppt_w"/>
                                              </p:val>
                                            </p:tav>
                                          </p:tavLst>
                                        </p:anim>
                                        <p:anim calcmode="lin" valueType="num">
                                          <p:cBhvr>
                                            <p:cTn id="47" dur="500" fill="hold"/>
                                            <p:tgtEl>
                                              <p:spTgt spid="2"/>
                                            </p:tgtEl>
                                            <p:attrNameLst>
                                              <p:attrName>ppt_h</p:attrName>
                                            </p:attrNameLst>
                                          </p:cBhvr>
                                          <p:tavLst>
                                            <p:tav tm="0">
                                              <p:val>
                                                <p:fltVal val="0"/>
                                              </p:val>
                                            </p:tav>
                                            <p:tav tm="100000">
                                              <p:val>
                                                <p:strVal val="#ppt_h"/>
                                              </p:val>
                                            </p:tav>
                                          </p:tavLst>
                                        </p:anim>
                                        <p:animEffect transition="in" filter="fade">
                                          <p:cBhvr>
                                            <p:cTn id="48" dur="500"/>
                                            <p:tgtEl>
                                              <p:spTgt spid="2"/>
                                            </p:tgtEl>
                                          </p:cBhvr>
                                        </p:animEffect>
                                      </p:childTnLst>
                                    </p:cTn>
                                  </p:par>
                                  <p:par>
                                    <p:cTn id="49" presetID="22" presetClass="entr" presetSubtype="8" fill="hold" nodeType="withEffect">
                                      <p:stCondLst>
                                        <p:cond delay="500"/>
                                      </p:stCondLst>
                                      <p:childTnLst>
                                        <p:set>
                                          <p:cBhvr>
                                            <p:cTn id="50" dur="1" fill="hold">
                                              <p:stCondLst>
                                                <p:cond delay="0"/>
                                              </p:stCondLst>
                                            </p:cTn>
                                            <p:tgtEl>
                                              <p:spTgt spid="113"/>
                                            </p:tgtEl>
                                            <p:attrNameLst>
                                              <p:attrName>style.visibility</p:attrName>
                                            </p:attrNameLst>
                                          </p:cBhvr>
                                          <p:to>
                                            <p:strVal val="visible"/>
                                          </p:to>
                                        </p:set>
                                        <p:animEffect transition="in" filter="wipe(left)">
                                          <p:cBhvr>
                                            <p:cTn id="51" dur="500"/>
                                            <p:tgtEl>
                                              <p:spTgt spid="113"/>
                                            </p:tgtEl>
                                          </p:cBhvr>
                                        </p:animEffect>
                                      </p:childTnLst>
                                    </p:cTn>
                                  </p:par>
                                  <p:par>
                                    <p:cTn id="52" presetID="22" presetClass="entr" presetSubtype="8" fill="hold" grpId="0" nodeType="withEffect">
                                      <p:stCondLst>
                                        <p:cond delay="1000"/>
                                      </p:stCondLst>
                                      <p:childTnLst>
                                        <p:set>
                                          <p:cBhvr>
                                            <p:cTn id="53" dur="1" fill="hold">
                                              <p:stCondLst>
                                                <p:cond delay="0"/>
                                              </p:stCondLst>
                                            </p:cTn>
                                            <p:tgtEl>
                                              <p:spTgt spid="51"/>
                                            </p:tgtEl>
                                            <p:attrNameLst>
                                              <p:attrName>style.visibility</p:attrName>
                                            </p:attrNameLst>
                                          </p:cBhvr>
                                          <p:to>
                                            <p:strVal val="visible"/>
                                          </p:to>
                                        </p:set>
                                        <p:animEffect transition="in" filter="wipe(left)">
                                          <p:cBhvr>
                                            <p:cTn id="54" dur="500"/>
                                            <p:tgtEl>
                                              <p:spTgt spid="51"/>
                                            </p:tgtEl>
                                          </p:cBhvr>
                                        </p:animEffect>
                                      </p:childTnLst>
                                    </p:cTn>
                                  </p:par>
                                  <p:par>
                                    <p:cTn id="55" presetID="22" presetClass="entr" presetSubtype="1" fill="hold" grpId="0" nodeType="withEffect">
                                      <p:stCondLst>
                                        <p:cond delay="1500"/>
                                      </p:stCondLst>
                                      <p:childTnLst>
                                        <p:set>
                                          <p:cBhvr>
                                            <p:cTn id="56" dur="1" fill="hold">
                                              <p:stCondLst>
                                                <p:cond delay="0"/>
                                              </p:stCondLst>
                                            </p:cTn>
                                            <p:tgtEl>
                                              <p:spTgt spid="78"/>
                                            </p:tgtEl>
                                            <p:attrNameLst>
                                              <p:attrName>style.visibility</p:attrName>
                                            </p:attrNameLst>
                                          </p:cBhvr>
                                          <p:to>
                                            <p:strVal val="visible"/>
                                          </p:to>
                                        </p:set>
                                        <p:animEffect transition="in" filter="wipe(up)">
                                          <p:cBhvr>
                                            <p:cTn id="57" dur="500"/>
                                            <p:tgtEl>
                                              <p:spTgt spid="78"/>
                                            </p:tgtEl>
                                          </p:cBhvr>
                                        </p:animEffect>
                                      </p:childTnLst>
                                    </p:cTn>
                                  </p:par>
                                  <p:par>
                                    <p:cTn id="58" presetID="2" presetClass="entr" presetSubtype="8" fill="hold" nodeType="withEffect" p14:presetBounceEnd="56000">
                                      <p:stCondLst>
                                        <p:cond delay="2000"/>
                                      </p:stCondLst>
                                      <p:childTnLst>
                                        <p:set>
                                          <p:cBhvr>
                                            <p:cTn id="59" dur="1" fill="hold">
                                              <p:stCondLst>
                                                <p:cond delay="0"/>
                                              </p:stCondLst>
                                            </p:cTn>
                                            <p:tgtEl>
                                              <p:spTgt spid="66"/>
                                            </p:tgtEl>
                                            <p:attrNameLst>
                                              <p:attrName>style.visibility</p:attrName>
                                            </p:attrNameLst>
                                          </p:cBhvr>
                                          <p:to>
                                            <p:strVal val="visible"/>
                                          </p:to>
                                        </p:set>
                                        <p:anim calcmode="lin" valueType="num" p14:bounceEnd="56000">
                                          <p:cBhvr additive="base">
                                            <p:cTn id="60" dur="500" fill="hold"/>
                                            <p:tgtEl>
                                              <p:spTgt spid="66"/>
                                            </p:tgtEl>
                                            <p:attrNameLst>
                                              <p:attrName>ppt_x</p:attrName>
                                            </p:attrNameLst>
                                          </p:cBhvr>
                                          <p:tavLst>
                                            <p:tav tm="0">
                                              <p:val>
                                                <p:strVal val="0-#ppt_w/2"/>
                                              </p:val>
                                            </p:tav>
                                            <p:tav tm="100000">
                                              <p:val>
                                                <p:strVal val="#ppt_x"/>
                                              </p:val>
                                            </p:tav>
                                          </p:tavLst>
                                        </p:anim>
                                        <p:anim calcmode="lin" valueType="num" p14:bounceEnd="56000">
                                          <p:cBhvr additive="base">
                                            <p:cTn id="61" dur="500" fill="hold"/>
                                            <p:tgtEl>
                                              <p:spTgt spid="66"/>
                                            </p:tgtEl>
                                            <p:attrNameLst>
                                              <p:attrName>ppt_y</p:attrName>
                                            </p:attrNameLst>
                                          </p:cBhvr>
                                          <p:tavLst>
                                            <p:tav tm="0">
                                              <p:val>
                                                <p:strVal val="#ppt_y"/>
                                              </p:val>
                                            </p:tav>
                                            <p:tav tm="100000">
                                              <p:val>
                                                <p:strVal val="#ppt_y"/>
                                              </p:val>
                                            </p:tav>
                                          </p:tavLst>
                                        </p:anim>
                                      </p:childTnLst>
                                    </p:cTn>
                                  </p:par>
                                </p:childTnLst>
                              </p:cTn>
                            </p:par>
                          </p:childTnLst>
                        </p:cTn>
                      </p:par>
                      <p:par>
                        <p:cTn id="62" fill="hold">
                          <p:stCondLst>
                            <p:cond delay="indefinite"/>
                          </p:stCondLst>
                          <p:childTnLst>
                            <p:par>
                              <p:cTn id="63" fill="hold">
                                <p:stCondLst>
                                  <p:cond delay="0"/>
                                </p:stCondLst>
                                <p:childTnLst>
                                  <p:par>
                                    <p:cTn id="64" presetID="53" presetClass="entr" presetSubtype="16" fill="hold" nodeType="clickEffect">
                                      <p:stCondLst>
                                        <p:cond delay="0"/>
                                      </p:stCondLst>
                                      <p:childTnLst>
                                        <p:set>
                                          <p:cBhvr>
                                            <p:cTn id="65" dur="1" fill="hold">
                                              <p:stCondLst>
                                                <p:cond delay="0"/>
                                              </p:stCondLst>
                                            </p:cTn>
                                            <p:tgtEl>
                                              <p:spTgt spid="79"/>
                                            </p:tgtEl>
                                            <p:attrNameLst>
                                              <p:attrName>style.visibility</p:attrName>
                                            </p:attrNameLst>
                                          </p:cBhvr>
                                          <p:to>
                                            <p:strVal val="visible"/>
                                          </p:to>
                                        </p:set>
                                        <p:anim calcmode="lin" valueType="num">
                                          <p:cBhvr>
                                            <p:cTn id="66" dur="500" fill="hold"/>
                                            <p:tgtEl>
                                              <p:spTgt spid="79"/>
                                            </p:tgtEl>
                                            <p:attrNameLst>
                                              <p:attrName>ppt_w</p:attrName>
                                            </p:attrNameLst>
                                          </p:cBhvr>
                                          <p:tavLst>
                                            <p:tav tm="0">
                                              <p:val>
                                                <p:fltVal val="0"/>
                                              </p:val>
                                            </p:tav>
                                            <p:tav tm="100000">
                                              <p:val>
                                                <p:strVal val="#ppt_w"/>
                                              </p:val>
                                            </p:tav>
                                          </p:tavLst>
                                        </p:anim>
                                        <p:anim calcmode="lin" valueType="num">
                                          <p:cBhvr>
                                            <p:cTn id="67" dur="500" fill="hold"/>
                                            <p:tgtEl>
                                              <p:spTgt spid="79"/>
                                            </p:tgtEl>
                                            <p:attrNameLst>
                                              <p:attrName>ppt_h</p:attrName>
                                            </p:attrNameLst>
                                          </p:cBhvr>
                                          <p:tavLst>
                                            <p:tav tm="0">
                                              <p:val>
                                                <p:fltVal val="0"/>
                                              </p:val>
                                            </p:tav>
                                            <p:tav tm="100000">
                                              <p:val>
                                                <p:strVal val="#ppt_h"/>
                                              </p:val>
                                            </p:tav>
                                          </p:tavLst>
                                        </p:anim>
                                        <p:animEffect transition="in" filter="fade">
                                          <p:cBhvr>
                                            <p:cTn id="68" dur="500"/>
                                            <p:tgtEl>
                                              <p:spTgt spid="79"/>
                                            </p:tgtEl>
                                          </p:cBhvr>
                                        </p:animEffect>
                                      </p:childTnLst>
                                    </p:cTn>
                                  </p:par>
                                  <p:par>
                                    <p:cTn id="69" presetID="22" presetClass="entr" presetSubtype="2" fill="hold" nodeType="withEffect">
                                      <p:stCondLst>
                                        <p:cond delay="500"/>
                                      </p:stCondLst>
                                      <p:childTnLst>
                                        <p:set>
                                          <p:cBhvr>
                                            <p:cTn id="70" dur="1" fill="hold">
                                              <p:stCondLst>
                                                <p:cond delay="0"/>
                                              </p:stCondLst>
                                            </p:cTn>
                                            <p:tgtEl>
                                              <p:spTgt spid="81"/>
                                            </p:tgtEl>
                                            <p:attrNameLst>
                                              <p:attrName>style.visibility</p:attrName>
                                            </p:attrNameLst>
                                          </p:cBhvr>
                                          <p:to>
                                            <p:strVal val="visible"/>
                                          </p:to>
                                        </p:set>
                                        <p:animEffect transition="in" filter="wipe(right)">
                                          <p:cBhvr>
                                            <p:cTn id="71" dur="500"/>
                                            <p:tgtEl>
                                              <p:spTgt spid="81"/>
                                            </p:tgtEl>
                                          </p:cBhvr>
                                        </p:animEffect>
                                      </p:childTnLst>
                                    </p:cTn>
                                  </p:par>
                                  <p:par>
                                    <p:cTn id="72" presetID="22" presetClass="entr" presetSubtype="2" fill="hold" grpId="0" nodeType="withEffect">
                                      <p:stCondLst>
                                        <p:cond delay="1000"/>
                                      </p:stCondLst>
                                      <p:childTnLst>
                                        <p:set>
                                          <p:cBhvr>
                                            <p:cTn id="73" dur="1" fill="hold">
                                              <p:stCondLst>
                                                <p:cond delay="0"/>
                                              </p:stCondLst>
                                            </p:cTn>
                                            <p:tgtEl>
                                              <p:spTgt spid="54"/>
                                            </p:tgtEl>
                                            <p:attrNameLst>
                                              <p:attrName>style.visibility</p:attrName>
                                            </p:attrNameLst>
                                          </p:cBhvr>
                                          <p:to>
                                            <p:strVal val="visible"/>
                                          </p:to>
                                        </p:set>
                                        <p:animEffect transition="in" filter="wipe(right)">
                                          <p:cBhvr>
                                            <p:cTn id="74" dur="500"/>
                                            <p:tgtEl>
                                              <p:spTgt spid="54"/>
                                            </p:tgtEl>
                                          </p:cBhvr>
                                        </p:animEffect>
                                      </p:childTnLst>
                                    </p:cTn>
                                  </p:par>
                                  <p:par>
                                    <p:cTn id="75" presetID="22" presetClass="entr" presetSubtype="1" fill="hold" grpId="0" nodeType="withEffect">
                                      <p:stCondLst>
                                        <p:cond delay="1500"/>
                                      </p:stCondLst>
                                      <p:childTnLst>
                                        <p:set>
                                          <p:cBhvr>
                                            <p:cTn id="76" dur="1" fill="hold">
                                              <p:stCondLst>
                                                <p:cond delay="0"/>
                                              </p:stCondLst>
                                            </p:cTn>
                                            <p:tgtEl>
                                              <p:spTgt spid="80"/>
                                            </p:tgtEl>
                                            <p:attrNameLst>
                                              <p:attrName>style.visibility</p:attrName>
                                            </p:attrNameLst>
                                          </p:cBhvr>
                                          <p:to>
                                            <p:strVal val="visible"/>
                                          </p:to>
                                        </p:set>
                                        <p:animEffect transition="in" filter="wipe(up)">
                                          <p:cBhvr>
                                            <p:cTn id="77" dur="500"/>
                                            <p:tgtEl>
                                              <p:spTgt spid="80"/>
                                            </p:tgtEl>
                                          </p:cBhvr>
                                        </p:animEffect>
                                      </p:childTnLst>
                                    </p:cTn>
                                  </p:par>
                                </p:childTnLst>
                              </p:cTn>
                            </p:par>
                          </p:childTnLst>
                        </p:cTn>
                      </p:par>
                      <p:par>
                        <p:cTn id="78" fill="hold">
                          <p:stCondLst>
                            <p:cond delay="indefinite"/>
                          </p:stCondLst>
                          <p:childTnLst>
                            <p:par>
                              <p:cTn id="79" fill="hold">
                                <p:stCondLst>
                                  <p:cond delay="0"/>
                                </p:stCondLst>
                                <p:childTnLst>
                                  <p:par>
                                    <p:cTn id="80" presetID="53" presetClass="entr" presetSubtype="16" fill="hold" nodeType="clickEffect">
                                      <p:stCondLst>
                                        <p:cond delay="0"/>
                                      </p:stCondLst>
                                      <p:childTnLst>
                                        <p:set>
                                          <p:cBhvr>
                                            <p:cTn id="81" dur="1" fill="hold">
                                              <p:stCondLst>
                                                <p:cond delay="0"/>
                                              </p:stCondLst>
                                            </p:cTn>
                                            <p:tgtEl>
                                              <p:spTgt spid="83"/>
                                            </p:tgtEl>
                                            <p:attrNameLst>
                                              <p:attrName>style.visibility</p:attrName>
                                            </p:attrNameLst>
                                          </p:cBhvr>
                                          <p:to>
                                            <p:strVal val="visible"/>
                                          </p:to>
                                        </p:set>
                                        <p:anim calcmode="lin" valueType="num">
                                          <p:cBhvr>
                                            <p:cTn id="82" dur="500" fill="hold"/>
                                            <p:tgtEl>
                                              <p:spTgt spid="83"/>
                                            </p:tgtEl>
                                            <p:attrNameLst>
                                              <p:attrName>ppt_w</p:attrName>
                                            </p:attrNameLst>
                                          </p:cBhvr>
                                          <p:tavLst>
                                            <p:tav tm="0">
                                              <p:val>
                                                <p:fltVal val="0"/>
                                              </p:val>
                                            </p:tav>
                                            <p:tav tm="100000">
                                              <p:val>
                                                <p:strVal val="#ppt_w"/>
                                              </p:val>
                                            </p:tav>
                                          </p:tavLst>
                                        </p:anim>
                                        <p:anim calcmode="lin" valueType="num">
                                          <p:cBhvr>
                                            <p:cTn id="83" dur="500" fill="hold"/>
                                            <p:tgtEl>
                                              <p:spTgt spid="83"/>
                                            </p:tgtEl>
                                            <p:attrNameLst>
                                              <p:attrName>ppt_h</p:attrName>
                                            </p:attrNameLst>
                                          </p:cBhvr>
                                          <p:tavLst>
                                            <p:tav tm="0">
                                              <p:val>
                                                <p:fltVal val="0"/>
                                              </p:val>
                                            </p:tav>
                                            <p:tav tm="100000">
                                              <p:val>
                                                <p:strVal val="#ppt_h"/>
                                              </p:val>
                                            </p:tav>
                                          </p:tavLst>
                                        </p:anim>
                                        <p:animEffect transition="in" filter="fade">
                                          <p:cBhvr>
                                            <p:cTn id="84" dur="500"/>
                                            <p:tgtEl>
                                              <p:spTgt spid="83"/>
                                            </p:tgtEl>
                                          </p:cBhvr>
                                        </p:animEffect>
                                      </p:childTnLst>
                                    </p:cTn>
                                  </p:par>
                                  <p:par>
                                    <p:cTn id="85" presetID="22" presetClass="entr" presetSubtype="8" fill="hold" nodeType="withEffect">
                                      <p:stCondLst>
                                        <p:cond delay="500"/>
                                      </p:stCondLst>
                                      <p:childTnLst>
                                        <p:set>
                                          <p:cBhvr>
                                            <p:cTn id="86" dur="1" fill="hold">
                                              <p:stCondLst>
                                                <p:cond delay="0"/>
                                              </p:stCondLst>
                                            </p:cTn>
                                            <p:tgtEl>
                                              <p:spTgt spid="84"/>
                                            </p:tgtEl>
                                            <p:attrNameLst>
                                              <p:attrName>style.visibility</p:attrName>
                                            </p:attrNameLst>
                                          </p:cBhvr>
                                          <p:to>
                                            <p:strVal val="visible"/>
                                          </p:to>
                                        </p:set>
                                        <p:animEffect transition="in" filter="wipe(left)">
                                          <p:cBhvr>
                                            <p:cTn id="87" dur="500"/>
                                            <p:tgtEl>
                                              <p:spTgt spid="84"/>
                                            </p:tgtEl>
                                          </p:cBhvr>
                                        </p:animEffect>
                                      </p:childTnLst>
                                    </p:cTn>
                                  </p:par>
                                  <p:par>
                                    <p:cTn id="88" presetID="22" presetClass="entr" presetSubtype="8" fill="hold" grpId="0" nodeType="withEffect">
                                      <p:stCondLst>
                                        <p:cond delay="1000"/>
                                      </p:stCondLst>
                                      <p:childTnLst>
                                        <p:set>
                                          <p:cBhvr>
                                            <p:cTn id="89" dur="1" fill="hold">
                                              <p:stCondLst>
                                                <p:cond delay="0"/>
                                              </p:stCondLst>
                                            </p:cTn>
                                            <p:tgtEl>
                                              <p:spTgt spid="52"/>
                                            </p:tgtEl>
                                            <p:attrNameLst>
                                              <p:attrName>style.visibility</p:attrName>
                                            </p:attrNameLst>
                                          </p:cBhvr>
                                          <p:to>
                                            <p:strVal val="visible"/>
                                          </p:to>
                                        </p:set>
                                        <p:animEffect transition="in" filter="wipe(left)">
                                          <p:cBhvr>
                                            <p:cTn id="90" dur="500"/>
                                            <p:tgtEl>
                                              <p:spTgt spid="52"/>
                                            </p:tgtEl>
                                          </p:cBhvr>
                                        </p:animEffect>
                                      </p:childTnLst>
                                    </p:cTn>
                                  </p:par>
                                  <p:par>
                                    <p:cTn id="91" presetID="22" presetClass="entr" presetSubtype="8" fill="hold" grpId="0" nodeType="withEffect">
                                      <p:stCondLst>
                                        <p:cond delay="1500"/>
                                      </p:stCondLst>
                                      <p:childTnLst>
                                        <p:set>
                                          <p:cBhvr>
                                            <p:cTn id="92" dur="1" fill="hold">
                                              <p:stCondLst>
                                                <p:cond delay="0"/>
                                              </p:stCondLst>
                                            </p:cTn>
                                            <p:tgtEl>
                                              <p:spTgt spid="86"/>
                                            </p:tgtEl>
                                            <p:attrNameLst>
                                              <p:attrName>style.visibility</p:attrName>
                                            </p:attrNameLst>
                                          </p:cBhvr>
                                          <p:to>
                                            <p:strVal val="visible"/>
                                          </p:to>
                                        </p:set>
                                        <p:animEffect transition="in" filter="wipe(left)">
                                          <p:cBhvr>
                                            <p:cTn id="93" dur="500"/>
                                            <p:tgtEl>
                                              <p:spTgt spid="86"/>
                                            </p:tgtEl>
                                          </p:cBhvr>
                                        </p:animEffect>
                                      </p:childTnLst>
                                    </p:cTn>
                                  </p:par>
                                </p:childTnLst>
                              </p:cTn>
                            </p:par>
                          </p:childTnLst>
                        </p:cTn>
                      </p:par>
                      <p:par>
                        <p:cTn id="94" fill="hold">
                          <p:stCondLst>
                            <p:cond delay="indefinite"/>
                          </p:stCondLst>
                          <p:childTnLst>
                            <p:par>
                              <p:cTn id="95" fill="hold">
                                <p:stCondLst>
                                  <p:cond delay="0"/>
                                </p:stCondLst>
                                <p:childTnLst>
                                  <p:par>
                                    <p:cTn id="96" presetID="53" presetClass="entr" presetSubtype="16" fill="hold" nodeType="clickEffect">
                                      <p:stCondLst>
                                        <p:cond delay="0"/>
                                      </p:stCondLst>
                                      <p:childTnLst>
                                        <p:set>
                                          <p:cBhvr>
                                            <p:cTn id="97" dur="1" fill="hold">
                                              <p:stCondLst>
                                                <p:cond delay="0"/>
                                              </p:stCondLst>
                                            </p:cTn>
                                            <p:tgtEl>
                                              <p:spTgt spid="87"/>
                                            </p:tgtEl>
                                            <p:attrNameLst>
                                              <p:attrName>style.visibility</p:attrName>
                                            </p:attrNameLst>
                                          </p:cBhvr>
                                          <p:to>
                                            <p:strVal val="visible"/>
                                          </p:to>
                                        </p:set>
                                        <p:anim calcmode="lin" valueType="num">
                                          <p:cBhvr>
                                            <p:cTn id="98" dur="500" fill="hold"/>
                                            <p:tgtEl>
                                              <p:spTgt spid="87"/>
                                            </p:tgtEl>
                                            <p:attrNameLst>
                                              <p:attrName>ppt_w</p:attrName>
                                            </p:attrNameLst>
                                          </p:cBhvr>
                                          <p:tavLst>
                                            <p:tav tm="0">
                                              <p:val>
                                                <p:fltVal val="0"/>
                                              </p:val>
                                            </p:tav>
                                            <p:tav tm="100000">
                                              <p:val>
                                                <p:strVal val="#ppt_w"/>
                                              </p:val>
                                            </p:tav>
                                          </p:tavLst>
                                        </p:anim>
                                        <p:anim calcmode="lin" valueType="num">
                                          <p:cBhvr>
                                            <p:cTn id="99" dur="500" fill="hold"/>
                                            <p:tgtEl>
                                              <p:spTgt spid="87"/>
                                            </p:tgtEl>
                                            <p:attrNameLst>
                                              <p:attrName>ppt_h</p:attrName>
                                            </p:attrNameLst>
                                          </p:cBhvr>
                                          <p:tavLst>
                                            <p:tav tm="0">
                                              <p:val>
                                                <p:fltVal val="0"/>
                                              </p:val>
                                            </p:tav>
                                            <p:tav tm="100000">
                                              <p:val>
                                                <p:strVal val="#ppt_h"/>
                                              </p:val>
                                            </p:tav>
                                          </p:tavLst>
                                        </p:anim>
                                        <p:animEffect transition="in" filter="fade">
                                          <p:cBhvr>
                                            <p:cTn id="100" dur="500"/>
                                            <p:tgtEl>
                                              <p:spTgt spid="87"/>
                                            </p:tgtEl>
                                          </p:cBhvr>
                                        </p:animEffect>
                                      </p:childTnLst>
                                    </p:cTn>
                                  </p:par>
                                  <p:par>
                                    <p:cTn id="101" presetID="22" presetClass="entr" presetSubtype="2" fill="hold" nodeType="withEffect">
                                      <p:stCondLst>
                                        <p:cond delay="500"/>
                                      </p:stCondLst>
                                      <p:childTnLst>
                                        <p:set>
                                          <p:cBhvr>
                                            <p:cTn id="102" dur="1" fill="hold">
                                              <p:stCondLst>
                                                <p:cond delay="0"/>
                                              </p:stCondLst>
                                            </p:cTn>
                                            <p:tgtEl>
                                              <p:spTgt spid="90"/>
                                            </p:tgtEl>
                                            <p:attrNameLst>
                                              <p:attrName>style.visibility</p:attrName>
                                            </p:attrNameLst>
                                          </p:cBhvr>
                                          <p:to>
                                            <p:strVal val="visible"/>
                                          </p:to>
                                        </p:set>
                                        <p:animEffect transition="in" filter="wipe(right)">
                                          <p:cBhvr>
                                            <p:cTn id="103" dur="500"/>
                                            <p:tgtEl>
                                              <p:spTgt spid="90"/>
                                            </p:tgtEl>
                                          </p:cBhvr>
                                        </p:animEffect>
                                      </p:childTnLst>
                                    </p:cTn>
                                  </p:par>
                                  <p:par>
                                    <p:cTn id="104" presetID="22" presetClass="entr" presetSubtype="2" fill="hold" grpId="0" nodeType="withEffect">
                                      <p:stCondLst>
                                        <p:cond delay="500"/>
                                      </p:stCondLst>
                                      <p:childTnLst>
                                        <p:set>
                                          <p:cBhvr>
                                            <p:cTn id="105" dur="1" fill="hold">
                                              <p:stCondLst>
                                                <p:cond delay="0"/>
                                              </p:stCondLst>
                                            </p:cTn>
                                            <p:tgtEl>
                                              <p:spTgt spid="53"/>
                                            </p:tgtEl>
                                            <p:attrNameLst>
                                              <p:attrName>style.visibility</p:attrName>
                                            </p:attrNameLst>
                                          </p:cBhvr>
                                          <p:to>
                                            <p:strVal val="visible"/>
                                          </p:to>
                                        </p:set>
                                        <p:animEffect transition="in" filter="wipe(right)">
                                          <p:cBhvr>
                                            <p:cTn id="106" dur="500"/>
                                            <p:tgtEl>
                                              <p:spTgt spid="53"/>
                                            </p:tgtEl>
                                          </p:cBhvr>
                                        </p:animEffect>
                                      </p:childTnLst>
                                    </p:cTn>
                                  </p:par>
                                  <p:par>
                                    <p:cTn id="107" presetID="2" presetClass="entr" presetSubtype="4" fill="hold" nodeType="withEffect" p14:presetBounceEnd="52000">
                                      <p:stCondLst>
                                        <p:cond delay="2000"/>
                                      </p:stCondLst>
                                      <p:childTnLst>
                                        <p:set>
                                          <p:cBhvr>
                                            <p:cTn id="108" dur="1" fill="hold">
                                              <p:stCondLst>
                                                <p:cond delay="0"/>
                                              </p:stCondLst>
                                            </p:cTn>
                                            <p:tgtEl>
                                              <p:spTgt spid="91"/>
                                            </p:tgtEl>
                                            <p:attrNameLst>
                                              <p:attrName>style.visibility</p:attrName>
                                            </p:attrNameLst>
                                          </p:cBhvr>
                                          <p:to>
                                            <p:strVal val="visible"/>
                                          </p:to>
                                        </p:set>
                                        <p:anim calcmode="lin" valueType="num" p14:bounceEnd="52000">
                                          <p:cBhvr additive="base">
                                            <p:cTn id="109" dur="500" fill="hold"/>
                                            <p:tgtEl>
                                              <p:spTgt spid="91"/>
                                            </p:tgtEl>
                                            <p:attrNameLst>
                                              <p:attrName>ppt_x</p:attrName>
                                            </p:attrNameLst>
                                          </p:cBhvr>
                                          <p:tavLst>
                                            <p:tav tm="0">
                                              <p:val>
                                                <p:strVal val="#ppt_x"/>
                                              </p:val>
                                            </p:tav>
                                            <p:tav tm="100000">
                                              <p:val>
                                                <p:strVal val="#ppt_x"/>
                                              </p:val>
                                            </p:tav>
                                          </p:tavLst>
                                        </p:anim>
                                        <p:anim calcmode="lin" valueType="num" p14:bounceEnd="52000">
                                          <p:cBhvr additive="base">
                                            <p:cTn id="110" dur="500" fill="hold"/>
                                            <p:tgtEl>
                                              <p:spTgt spid="91"/>
                                            </p:tgtEl>
                                            <p:attrNameLst>
                                              <p:attrName>ppt_y</p:attrName>
                                            </p:attrNameLst>
                                          </p:cBhvr>
                                          <p:tavLst>
                                            <p:tav tm="0">
                                              <p:val>
                                                <p:strVal val="1+#ppt_h/2"/>
                                              </p:val>
                                            </p:tav>
                                            <p:tav tm="100000">
                                              <p:val>
                                                <p:strVal val="#ppt_y"/>
                                              </p:val>
                                            </p:tav>
                                          </p:tavLst>
                                        </p:anim>
                                      </p:childTnLst>
                                    </p:cTn>
                                  </p:par>
                                  <p:par>
                                    <p:cTn id="111" presetID="10" presetClass="entr" presetSubtype="0" fill="hold" grpId="0" nodeType="withEffect">
                                      <p:stCondLst>
                                        <p:cond delay="2000"/>
                                      </p:stCondLst>
                                      <p:childTnLst>
                                        <p:set>
                                          <p:cBhvr>
                                            <p:cTn id="112" dur="1" fill="hold">
                                              <p:stCondLst>
                                                <p:cond delay="0"/>
                                              </p:stCondLst>
                                            </p:cTn>
                                            <p:tgtEl>
                                              <p:spTgt spid="36"/>
                                            </p:tgtEl>
                                            <p:attrNameLst>
                                              <p:attrName>style.visibility</p:attrName>
                                            </p:attrNameLst>
                                          </p:cBhvr>
                                          <p:to>
                                            <p:strVal val="visible"/>
                                          </p:to>
                                        </p:set>
                                        <p:animEffect transition="in" filter="fade">
                                          <p:cBhvr>
                                            <p:cTn id="113" dur="5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animBg="1"/>
          <p:bldP spid="71" grpId="0"/>
          <p:bldP spid="74" grpId="0"/>
          <p:bldP spid="78" grpId="0"/>
          <p:bldP spid="80" grpId="0"/>
          <p:bldP spid="86" grpId="0"/>
          <p:bldP spid="89" grpId="0"/>
          <p:bldP spid="9" grpId="0" animBg="1"/>
          <p:bldP spid="51" grpId="0" animBg="1"/>
          <p:bldP spid="52" grpId="0" animBg="1"/>
          <p:bldP spid="53" grpId="0" animBg="1"/>
          <p:bldP spid="54" grpId="0" animBg="1"/>
          <p:bldP spid="55" grpId="0" animBg="1"/>
        </p:bldLst>
      </p:timing>
    </mc:Choice>
    <mc:Fallback xmlns="">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11"/>
                                            </p:tgtEl>
                                            <p:attrNameLst>
                                              <p:attrName>style.visibility</p:attrName>
                                            </p:attrNameLst>
                                          </p:cBhvr>
                                          <p:to>
                                            <p:strVal val="visible"/>
                                          </p:to>
                                        </p:set>
                                        <p:anim calcmode="lin" valueType="num">
                                          <p:cBhvr>
                                            <p:cTn id="7" dur="500" fill="hold"/>
                                            <p:tgtEl>
                                              <p:spTgt spid="111"/>
                                            </p:tgtEl>
                                            <p:attrNameLst>
                                              <p:attrName>ppt_w</p:attrName>
                                            </p:attrNameLst>
                                          </p:cBhvr>
                                          <p:tavLst>
                                            <p:tav tm="0">
                                              <p:val>
                                                <p:fltVal val="0"/>
                                              </p:val>
                                            </p:tav>
                                            <p:tav tm="100000">
                                              <p:val>
                                                <p:strVal val="#ppt_w"/>
                                              </p:val>
                                            </p:tav>
                                          </p:tavLst>
                                        </p:anim>
                                        <p:anim calcmode="lin" valueType="num">
                                          <p:cBhvr>
                                            <p:cTn id="8" dur="500" fill="hold"/>
                                            <p:tgtEl>
                                              <p:spTgt spid="111"/>
                                            </p:tgtEl>
                                            <p:attrNameLst>
                                              <p:attrName>ppt_h</p:attrName>
                                            </p:attrNameLst>
                                          </p:cBhvr>
                                          <p:tavLst>
                                            <p:tav tm="0">
                                              <p:val>
                                                <p:fltVal val="0"/>
                                              </p:val>
                                            </p:tav>
                                            <p:tav tm="100000">
                                              <p:val>
                                                <p:strVal val="#ppt_h"/>
                                              </p:val>
                                            </p:tav>
                                          </p:tavLst>
                                        </p:anim>
                                        <p:animEffect transition="in" filter="fade">
                                          <p:cBhvr>
                                            <p:cTn id="9" dur="500"/>
                                            <p:tgtEl>
                                              <p:spTgt spid="111"/>
                                            </p:tgtEl>
                                          </p:cBhvr>
                                        </p:animEffect>
                                      </p:childTnLst>
                                    </p:cTn>
                                  </p:par>
                                  <p:par>
                                    <p:cTn id="10" presetID="22" presetClass="entr" presetSubtype="8" fill="hold" nodeType="withEffect">
                                      <p:stCondLst>
                                        <p:cond delay="500"/>
                                      </p:stCondLst>
                                      <p:childTnLst>
                                        <p:set>
                                          <p:cBhvr>
                                            <p:cTn id="11" dur="1" fill="hold">
                                              <p:stCondLst>
                                                <p:cond delay="0"/>
                                              </p:stCondLst>
                                            </p:cTn>
                                            <p:tgtEl>
                                              <p:spTgt spid="109"/>
                                            </p:tgtEl>
                                            <p:attrNameLst>
                                              <p:attrName>style.visibility</p:attrName>
                                            </p:attrNameLst>
                                          </p:cBhvr>
                                          <p:to>
                                            <p:strVal val="visible"/>
                                          </p:to>
                                        </p:set>
                                        <p:animEffect transition="in" filter="wipe(left)">
                                          <p:cBhvr>
                                            <p:cTn id="12" dur="500"/>
                                            <p:tgtEl>
                                              <p:spTgt spid="109"/>
                                            </p:tgtEl>
                                          </p:cBhvr>
                                        </p:animEffect>
                                      </p:childTnLst>
                                    </p:cTn>
                                  </p:par>
                                  <p:par>
                                    <p:cTn id="13" presetID="22" presetClass="entr" presetSubtype="1" fill="hold" grpId="0" nodeType="withEffect">
                                      <p:stCondLst>
                                        <p:cond delay="500"/>
                                      </p:stCondLst>
                                      <p:childTnLst>
                                        <p:set>
                                          <p:cBhvr>
                                            <p:cTn id="14" dur="1" fill="hold">
                                              <p:stCondLst>
                                                <p:cond delay="0"/>
                                              </p:stCondLst>
                                            </p:cTn>
                                            <p:tgtEl>
                                              <p:spTgt spid="89"/>
                                            </p:tgtEl>
                                            <p:attrNameLst>
                                              <p:attrName>style.visibility</p:attrName>
                                            </p:attrNameLst>
                                          </p:cBhvr>
                                          <p:to>
                                            <p:strVal val="visible"/>
                                          </p:to>
                                        </p:set>
                                        <p:animEffect transition="in" filter="wipe(up)">
                                          <p:cBhvr>
                                            <p:cTn id="15" dur="500"/>
                                            <p:tgtEl>
                                              <p:spTgt spid="89"/>
                                            </p:tgtEl>
                                          </p:cBhvr>
                                        </p:animEffect>
                                      </p:childTnLst>
                                    </p:cTn>
                                  </p:par>
                                  <p:par>
                                    <p:cTn id="16" presetID="22" presetClass="entr" presetSubtype="8" fill="hold" grpId="0" nodeType="withEffect">
                                      <p:stCondLst>
                                        <p:cond delay="500"/>
                                      </p:stCondLst>
                                      <p:childTnLst>
                                        <p:set>
                                          <p:cBhvr>
                                            <p:cTn id="17" dur="1" fill="hold">
                                              <p:stCondLst>
                                                <p:cond delay="0"/>
                                              </p:stCondLst>
                                            </p:cTn>
                                            <p:tgtEl>
                                              <p:spTgt spid="9"/>
                                            </p:tgtEl>
                                            <p:attrNameLst>
                                              <p:attrName>style.visibility</p:attrName>
                                            </p:attrNameLst>
                                          </p:cBhvr>
                                          <p:to>
                                            <p:strVal val="visible"/>
                                          </p:to>
                                        </p:set>
                                        <p:animEffect transition="in" filter="wipe(left)">
                                          <p:cBhvr>
                                            <p:cTn id="18" dur="500"/>
                                            <p:tgtEl>
                                              <p:spTgt spid="9"/>
                                            </p:tgtEl>
                                          </p:cBhvr>
                                        </p:animEffect>
                                      </p:childTnLst>
                                    </p:cTn>
                                  </p:par>
                                  <p:par>
                                    <p:cTn id="19" presetID="22" presetClass="entr" presetSubtype="1" fill="hold" grpId="0" nodeType="withEffect">
                                      <p:stCondLst>
                                        <p:cond delay="1000"/>
                                      </p:stCondLst>
                                      <p:childTnLst>
                                        <p:set>
                                          <p:cBhvr>
                                            <p:cTn id="20" dur="1" fill="hold">
                                              <p:stCondLst>
                                                <p:cond delay="0"/>
                                              </p:stCondLst>
                                            </p:cTn>
                                            <p:tgtEl>
                                              <p:spTgt spid="71"/>
                                            </p:tgtEl>
                                            <p:attrNameLst>
                                              <p:attrName>style.visibility</p:attrName>
                                            </p:attrNameLst>
                                          </p:cBhvr>
                                          <p:to>
                                            <p:strVal val="visible"/>
                                          </p:to>
                                        </p:set>
                                        <p:animEffect transition="in" filter="wipe(up)">
                                          <p:cBhvr>
                                            <p:cTn id="21" dur="500"/>
                                            <p:tgtEl>
                                              <p:spTgt spid="71"/>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5"/>
                                            </p:tgtEl>
                                            <p:attrNameLst>
                                              <p:attrName>style.visibility</p:attrName>
                                            </p:attrNameLst>
                                          </p:cBhvr>
                                          <p:to>
                                            <p:strVal val="visible"/>
                                          </p:to>
                                        </p:set>
                                        <p:anim calcmode="lin" valueType="num">
                                          <p:cBhvr>
                                            <p:cTn id="26" dur="500" fill="hold"/>
                                            <p:tgtEl>
                                              <p:spTgt spid="5"/>
                                            </p:tgtEl>
                                            <p:attrNameLst>
                                              <p:attrName>ppt_w</p:attrName>
                                            </p:attrNameLst>
                                          </p:cBhvr>
                                          <p:tavLst>
                                            <p:tav tm="0">
                                              <p:val>
                                                <p:fltVal val="0"/>
                                              </p:val>
                                            </p:tav>
                                            <p:tav tm="100000">
                                              <p:val>
                                                <p:strVal val="#ppt_w"/>
                                              </p:val>
                                            </p:tav>
                                          </p:tavLst>
                                        </p:anim>
                                        <p:anim calcmode="lin" valueType="num">
                                          <p:cBhvr>
                                            <p:cTn id="27" dur="500" fill="hold"/>
                                            <p:tgtEl>
                                              <p:spTgt spid="5"/>
                                            </p:tgtEl>
                                            <p:attrNameLst>
                                              <p:attrName>ppt_h</p:attrName>
                                            </p:attrNameLst>
                                          </p:cBhvr>
                                          <p:tavLst>
                                            <p:tav tm="0">
                                              <p:val>
                                                <p:fltVal val="0"/>
                                              </p:val>
                                            </p:tav>
                                            <p:tav tm="100000">
                                              <p:val>
                                                <p:strVal val="#ppt_h"/>
                                              </p:val>
                                            </p:tav>
                                          </p:tavLst>
                                        </p:anim>
                                        <p:animEffect transition="in" filter="fade">
                                          <p:cBhvr>
                                            <p:cTn id="28" dur="500"/>
                                            <p:tgtEl>
                                              <p:spTgt spid="5"/>
                                            </p:tgtEl>
                                          </p:cBhvr>
                                        </p:animEffect>
                                      </p:childTnLst>
                                    </p:cTn>
                                  </p:par>
                                  <p:par>
                                    <p:cTn id="29" presetID="22" presetClass="entr" presetSubtype="2" fill="hold" nodeType="withEffect">
                                      <p:stCondLst>
                                        <p:cond delay="500"/>
                                      </p:stCondLst>
                                      <p:childTnLst>
                                        <p:set>
                                          <p:cBhvr>
                                            <p:cTn id="30" dur="1" fill="hold">
                                              <p:stCondLst>
                                                <p:cond delay="0"/>
                                              </p:stCondLst>
                                            </p:cTn>
                                            <p:tgtEl>
                                              <p:spTgt spid="112"/>
                                            </p:tgtEl>
                                            <p:attrNameLst>
                                              <p:attrName>style.visibility</p:attrName>
                                            </p:attrNameLst>
                                          </p:cBhvr>
                                          <p:to>
                                            <p:strVal val="visible"/>
                                          </p:to>
                                        </p:set>
                                        <p:animEffect transition="in" filter="wipe(right)">
                                          <p:cBhvr>
                                            <p:cTn id="31" dur="500"/>
                                            <p:tgtEl>
                                              <p:spTgt spid="112"/>
                                            </p:tgtEl>
                                          </p:cBhvr>
                                        </p:animEffect>
                                      </p:childTnLst>
                                    </p:cTn>
                                  </p:par>
                                  <p:par>
                                    <p:cTn id="32" presetID="22" presetClass="entr" presetSubtype="2" fill="hold" grpId="0" nodeType="withEffect">
                                      <p:stCondLst>
                                        <p:cond delay="1000"/>
                                      </p:stCondLst>
                                      <p:childTnLst>
                                        <p:set>
                                          <p:cBhvr>
                                            <p:cTn id="33" dur="1" fill="hold">
                                              <p:stCondLst>
                                                <p:cond delay="0"/>
                                              </p:stCondLst>
                                            </p:cTn>
                                            <p:tgtEl>
                                              <p:spTgt spid="55"/>
                                            </p:tgtEl>
                                            <p:attrNameLst>
                                              <p:attrName>style.visibility</p:attrName>
                                            </p:attrNameLst>
                                          </p:cBhvr>
                                          <p:to>
                                            <p:strVal val="visible"/>
                                          </p:to>
                                        </p:set>
                                        <p:animEffect transition="in" filter="wipe(right)">
                                          <p:cBhvr>
                                            <p:cTn id="34" dur="500"/>
                                            <p:tgtEl>
                                              <p:spTgt spid="55"/>
                                            </p:tgtEl>
                                          </p:cBhvr>
                                        </p:animEffect>
                                      </p:childTnLst>
                                    </p:cTn>
                                  </p:par>
                                  <p:par>
                                    <p:cTn id="35" presetID="22" presetClass="entr" presetSubtype="1" fill="hold" grpId="0" nodeType="withEffect">
                                      <p:stCondLst>
                                        <p:cond delay="1300"/>
                                      </p:stCondLst>
                                      <p:childTnLst>
                                        <p:set>
                                          <p:cBhvr>
                                            <p:cTn id="36" dur="1" fill="hold">
                                              <p:stCondLst>
                                                <p:cond delay="0"/>
                                              </p:stCondLst>
                                            </p:cTn>
                                            <p:tgtEl>
                                              <p:spTgt spid="74"/>
                                            </p:tgtEl>
                                            <p:attrNameLst>
                                              <p:attrName>style.visibility</p:attrName>
                                            </p:attrNameLst>
                                          </p:cBhvr>
                                          <p:to>
                                            <p:strVal val="visible"/>
                                          </p:to>
                                        </p:set>
                                        <p:animEffect transition="in" filter="wipe(up)">
                                          <p:cBhvr>
                                            <p:cTn id="37" dur="500"/>
                                            <p:tgtEl>
                                              <p:spTgt spid="74"/>
                                            </p:tgtEl>
                                          </p:cBhvr>
                                        </p:animEffect>
                                      </p:childTnLst>
                                    </p:cTn>
                                  </p:par>
                                  <p:par>
                                    <p:cTn id="38" presetID="2" presetClass="entr" presetSubtype="1" fill="hold" nodeType="withEffect">
                                      <p:stCondLst>
                                        <p:cond delay="1800"/>
                                      </p:stCondLst>
                                      <p:childTnLst>
                                        <p:set>
                                          <p:cBhvr>
                                            <p:cTn id="39" dur="1" fill="hold">
                                              <p:stCondLst>
                                                <p:cond delay="0"/>
                                              </p:stCondLst>
                                            </p:cTn>
                                            <p:tgtEl>
                                              <p:spTgt spid="75"/>
                                            </p:tgtEl>
                                            <p:attrNameLst>
                                              <p:attrName>style.visibility</p:attrName>
                                            </p:attrNameLst>
                                          </p:cBhvr>
                                          <p:to>
                                            <p:strVal val="visible"/>
                                          </p:to>
                                        </p:set>
                                        <p:anim calcmode="lin" valueType="num">
                                          <p:cBhvr additive="base">
                                            <p:cTn id="40" dur="500" fill="hold"/>
                                            <p:tgtEl>
                                              <p:spTgt spid="75"/>
                                            </p:tgtEl>
                                            <p:attrNameLst>
                                              <p:attrName>ppt_x</p:attrName>
                                            </p:attrNameLst>
                                          </p:cBhvr>
                                          <p:tavLst>
                                            <p:tav tm="0">
                                              <p:val>
                                                <p:strVal val="#ppt_x"/>
                                              </p:val>
                                            </p:tav>
                                            <p:tav tm="100000">
                                              <p:val>
                                                <p:strVal val="#ppt_x"/>
                                              </p:val>
                                            </p:tav>
                                          </p:tavLst>
                                        </p:anim>
                                        <p:anim calcmode="lin" valueType="num">
                                          <p:cBhvr additive="base">
                                            <p:cTn id="41" dur="500" fill="hold"/>
                                            <p:tgtEl>
                                              <p:spTgt spid="75"/>
                                            </p:tgtEl>
                                            <p:attrNameLst>
                                              <p:attrName>ppt_y</p:attrName>
                                            </p:attrNameLst>
                                          </p:cBhvr>
                                          <p:tavLst>
                                            <p:tav tm="0">
                                              <p:val>
                                                <p:strVal val="0-#ppt_h/2"/>
                                              </p:val>
                                            </p:tav>
                                            <p:tav tm="100000">
                                              <p:val>
                                                <p:strVal val="#ppt_y"/>
                                              </p:val>
                                            </p:tav>
                                          </p:tavLst>
                                        </p:anim>
                                      </p:childTnLst>
                                    </p:cTn>
                                  </p:par>
                                </p:childTnLst>
                              </p:cTn>
                            </p:par>
                          </p:childTnLst>
                        </p:cTn>
                      </p:par>
                      <p:par>
                        <p:cTn id="42" fill="hold">
                          <p:stCondLst>
                            <p:cond delay="indefinite"/>
                          </p:stCondLst>
                          <p:childTnLst>
                            <p:par>
                              <p:cTn id="43" fill="hold">
                                <p:stCondLst>
                                  <p:cond delay="0"/>
                                </p:stCondLst>
                                <p:childTnLst>
                                  <p:par>
                                    <p:cTn id="44" presetID="53" presetClass="entr" presetSubtype="16" fill="hold" nodeType="clickEffect">
                                      <p:stCondLst>
                                        <p:cond delay="0"/>
                                      </p:stCondLst>
                                      <p:childTnLst>
                                        <p:set>
                                          <p:cBhvr>
                                            <p:cTn id="45" dur="1" fill="hold">
                                              <p:stCondLst>
                                                <p:cond delay="0"/>
                                              </p:stCondLst>
                                            </p:cTn>
                                            <p:tgtEl>
                                              <p:spTgt spid="2"/>
                                            </p:tgtEl>
                                            <p:attrNameLst>
                                              <p:attrName>style.visibility</p:attrName>
                                            </p:attrNameLst>
                                          </p:cBhvr>
                                          <p:to>
                                            <p:strVal val="visible"/>
                                          </p:to>
                                        </p:set>
                                        <p:anim calcmode="lin" valueType="num">
                                          <p:cBhvr>
                                            <p:cTn id="46" dur="500" fill="hold"/>
                                            <p:tgtEl>
                                              <p:spTgt spid="2"/>
                                            </p:tgtEl>
                                            <p:attrNameLst>
                                              <p:attrName>ppt_w</p:attrName>
                                            </p:attrNameLst>
                                          </p:cBhvr>
                                          <p:tavLst>
                                            <p:tav tm="0">
                                              <p:val>
                                                <p:fltVal val="0"/>
                                              </p:val>
                                            </p:tav>
                                            <p:tav tm="100000">
                                              <p:val>
                                                <p:strVal val="#ppt_w"/>
                                              </p:val>
                                            </p:tav>
                                          </p:tavLst>
                                        </p:anim>
                                        <p:anim calcmode="lin" valueType="num">
                                          <p:cBhvr>
                                            <p:cTn id="47" dur="500" fill="hold"/>
                                            <p:tgtEl>
                                              <p:spTgt spid="2"/>
                                            </p:tgtEl>
                                            <p:attrNameLst>
                                              <p:attrName>ppt_h</p:attrName>
                                            </p:attrNameLst>
                                          </p:cBhvr>
                                          <p:tavLst>
                                            <p:tav tm="0">
                                              <p:val>
                                                <p:fltVal val="0"/>
                                              </p:val>
                                            </p:tav>
                                            <p:tav tm="100000">
                                              <p:val>
                                                <p:strVal val="#ppt_h"/>
                                              </p:val>
                                            </p:tav>
                                          </p:tavLst>
                                        </p:anim>
                                        <p:animEffect transition="in" filter="fade">
                                          <p:cBhvr>
                                            <p:cTn id="48" dur="500"/>
                                            <p:tgtEl>
                                              <p:spTgt spid="2"/>
                                            </p:tgtEl>
                                          </p:cBhvr>
                                        </p:animEffect>
                                      </p:childTnLst>
                                    </p:cTn>
                                  </p:par>
                                  <p:par>
                                    <p:cTn id="49" presetID="22" presetClass="entr" presetSubtype="8" fill="hold" nodeType="withEffect">
                                      <p:stCondLst>
                                        <p:cond delay="500"/>
                                      </p:stCondLst>
                                      <p:childTnLst>
                                        <p:set>
                                          <p:cBhvr>
                                            <p:cTn id="50" dur="1" fill="hold">
                                              <p:stCondLst>
                                                <p:cond delay="0"/>
                                              </p:stCondLst>
                                            </p:cTn>
                                            <p:tgtEl>
                                              <p:spTgt spid="113"/>
                                            </p:tgtEl>
                                            <p:attrNameLst>
                                              <p:attrName>style.visibility</p:attrName>
                                            </p:attrNameLst>
                                          </p:cBhvr>
                                          <p:to>
                                            <p:strVal val="visible"/>
                                          </p:to>
                                        </p:set>
                                        <p:animEffect transition="in" filter="wipe(left)">
                                          <p:cBhvr>
                                            <p:cTn id="51" dur="500"/>
                                            <p:tgtEl>
                                              <p:spTgt spid="113"/>
                                            </p:tgtEl>
                                          </p:cBhvr>
                                        </p:animEffect>
                                      </p:childTnLst>
                                    </p:cTn>
                                  </p:par>
                                  <p:par>
                                    <p:cTn id="52" presetID="22" presetClass="entr" presetSubtype="8" fill="hold" grpId="0" nodeType="withEffect">
                                      <p:stCondLst>
                                        <p:cond delay="1000"/>
                                      </p:stCondLst>
                                      <p:childTnLst>
                                        <p:set>
                                          <p:cBhvr>
                                            <p:cTn id="53" dur="1" fill="hold">
                                              <p:stCondLst>
                                                <p:cond delay="0"/>
                                              </p:stCondLst>
                                            </p:cTn>
                                            <p:tgtEl>
                                              <p:spTgt spid="51"/>
                                            </p:tgtEl>
                                            <p:attrNameLst>
                                              <p:attrName>style.visibility</p:attrName>
                                            </p:attrNameLst>
                                          </p:cBhvr>
                                          <p:to>
                                            <p:strVal val="visible"/>
                                          </p:to>
                                        </p:set>
                                        <p:animEffect transition="in" filter="wipe(left)">
                                          <p:cBhvr>
                                            <p:cTn id="54" dur="500"/>
                                            <p:tgtEl>
                                              <p:spTgt spid="51"/>
                                            </p:tgtEl>
                                          </p:cBhvr>
                                        </p:animEffect>
                                      </p:childTnLst>
                                    </p:cTn>
                                  </p:par>
                                  <p:par>
                                    <p:cTn id="55" presetID="22" presetClass="entr" presetSubtype="1" fill="hold" grpId="0" nodeType="withEffect">
                                      <p:stCondLst>
                                        <p:cond delay="1500"/>
                                      </p:stCondLst>
                                      <p:childTnLst>
                                        <p:set>
                                          <p:cBhvr>
                                            <p:cTn id="56" dur="1" fill="hold">
                                              <p:stCondLst>
                                                <p:cond delay="0"/>
                                              </p:stCondLst>
                                            </p:cTn>
                                            <p:tgtEl>
                                              <p:spTgt spid="78"/>
                                            </p:tgtEl>
                                            <p:attrNameLst>
                                              <p:attrName>style.visibility</p:attrName>
                                            </p:attrNameLst>
                                          </p:cBhvr>
                                          <p:to>
                                            <p:strVal val="visible"/>
                                          </p:to>
                                        </p:set>
                                        <p:animEffect transition="in" filter="wipe(up)">
                                          <p:cBhvr>
                                            <p:cTn id="57" dur="500"/>
                                            <p:tgtEl>
                                              <p:spTgt spid="78"/>
                                            </p:tgtEl>
                                          </p:cBhvr>
                                        </p:animEffect>
                                      </p:childTnLst>
                                    </p:cTn>
                                  </p:par>
                                  <p:par>
                                    <p:cTn id="58" presetID="2" presetClass="entr" presetSubtype="8" fill="hold" nodeType="withEffect">
                                      <p:stCondLst>
                                        <p:cond delay="2000"/>
                                      </p:stCondLst>
                                      <p:childTnLst>
                                        <p:set>
                                          <p:cBhvr>
                                            <p:cTn id="59" dur="1" fill="hold">
                                              <p:stCondLst>
                                                <p:cond delay="0"/>
                                              </p:stCondLst>
                                            </p:cTn>
                                            <p:tgtEl>
                                              <p:spTgt spid="66"/>
                                            </p:tgtEl>
                                            <p:attrNameLst>
                                              <p:attrName>style.visibility</p:attrName>
                                            </p:attrNameLst>
                                          </p:cBhvr>
                                          <p:to>
                                            <p:strVal val="visible"/>
                                          </p:to>
                                        </p:set>
                                        <p:anim calcmode="lin" valueType="num">
                                          <p:cBhvr additive="base">
                                            <p:cTn id="60" dur="500" fill="hold"/>
                                            <p:tgtEl>
                                              <p:spTgt spid="66"/>
                                            </p:tgtEl>
                                            <p:attrNameLst>
                                              <p:attrName>ppt_x</p:attrName>
                                            </p:attrNameLst>
                                          </p:cBhvr>
                                          <p:tavLst>
                                            <p:tav tm="0">
                                              <p:val>
                                                <p:strVal val="0-#ppt_w/2"/>
                                              </p:val>
                                            </p:tav>
                                            <p:tav tm="100000">
                                              <p:val>
                                                <p:strVal val="#ppt_x"/>
                                              </p:val>
                                            </p:tav>
                                          </p:tavLst>
                                        </p:anim>
                                        <p:anim calcmode="lin" valueType="num">
                                          <p:cBhvr additive="base">
                                            <p:cTn id="61" dur="500" fill="hold"/>
                                            <p:tgtEl>
                                              <p:spTgt spid="66"/>
                                            </p:tgtEl>
                                            <p:attrNameLst>
                                              <p:attrName>ppt_y</p:attrName>
                                            </p:attrNameLst>
                                          </p:cBhvr>
                                          <p:tavLst>
                                            <p:tav tm="0">
                                              <p:val>
                                                <p:strVal val="#ppt_y"/>
                                              </p:val>
                                            </p:tav>
                                            <p:tav tm="100000">
                                              <p:val>
                                                <p:strVal val="#ppt_y"/>
                                              </p:val>
                                            </p:tav>
                                          </p:tavLst>
                                        </p:anim>
                                      </p:childTnLst>
                                    </p:cTn>
                                  </p:par>
                                </p:childTnLst>
                              </p:cTn>
                            </p:par>
                          </p:childTnLst>
                        </p:cTn>
                      </p:par>
                      <p:par>
                        <p:cTn id="62" fill="hold">
                          <p:stCondLst>
                            <p:cond delay="indefinite"/>
                          </p:stCondLst>
                          <p:childTnLst>
                            <p:par>
                              <p:cTn id="63" fill="hold">
                                <p:stCondLst>
                                  <p:cond delay="0"/>
                                </p:stCondLst>
                                <p:childTnLst>
                                  <p:par>
                                    <p:cTn id="64" presetID="53" presetClass="entr" presetSubtype="16" fill="hold" nodeType="clickEffect">
                                      <p:stCondLst>
                                        <p:cond delay="0"/>
                                      </p:stCondLst>
                                      <p:childTnLst>
                                        <p:set>
                                          <p:cBhvr>
                                            <p:cTn id="65" dur="1" fill="hold">
                                              <p:stCondLst>
                                                <p:cond delay="0"/>
                                              </p:stCondLst>
                                            </p:cTn>
                                            <p:tgtEl>
                                              <p:spTgt spid="79"/>
                                            </p:tgtEl>
                                            <p:attrNameLst>
                                              <p:attrName>style.visibility</p:attrName>
                                            </p:attrNameLst>
                                          </p:cBhvr>
                                          <p:to>
                                            <p:strVal val="visible"/>
                                          </p:to>
                                        </p:set>
                                        <p:anim calcmode="lin" valueType="num">
                                          <p:cBhvr>
                                            <p:cTn id="66" dur="500" fill="hold"/>
                                            <p:tgtEl>
                                              <p:spTgt spid="79"/>
                                            </p:tgtEl>
                                            <p:attrNameLst>
                                              <p:attrName>ppt_w</p:attrName>
                                            </p:attrNameLst>
                                          </p:cBhvr>
                                          <p:tavLst>
                                            <p:tav tm="0">
                                              <p:val>
                                                <p:fltVal val="0"/>
                                              </p:val>
                                            </p:tav>
                                            <p:tav tm="100000">
                                              <p:val>
                                                <p:strVal val="#ppt_w"/>
                                              </p:val>
                                            </p:tav>
                                          </p:tavLst>
                                        </p:anim>
                                        <p:anim calcmode="lin" valueType="num">
                                          <p:cBhvr>
                                            <p:cTn id="67" dur="500" fill="hold"/>
                                            <p:tgtEl>
                                              <p:spTgt spid="79"/>
                                            </p:tgtEl>
                                            <p:attrNameLst>
                                              <p:attrName>ppt_h</p:attrName>
                                            </p:attrNameLst>
                                          </p:cBhvr>
                                          <p:tavLst>
                                            <p:tav tm="0">
                                              <p:val>
                                                <p:fltVal val="0"/>
                                              </p:val>
                                            </p:tav>
                                            <p:tav tm="100000">
                                              <p:val>
                                                <p:strVal val="#ppt_h"/>
                                              </p:val>
                                            </p:tav>
                                          </p:tavLst>
                                        </p:anim>
                                        <p:animEffect transition="in" filter="fade">
                                          <p:cBhvr>
                                            <p:cTn id="68" dur="500"/>
                                            <p:tgtEl>
                                              <p:spTgt spid="79"/>
                                            </p:tgtEl>
                                          </p:cBhvr>
                                        </p:animEffect>
                                      </p:childTnLst>
                                    </p:cTn>
                                  </p:par>
                                  <p:par>
                                    <p:cTn id="69" presetID="22" presetClass="entr" presetSubtype="2" fill="hold" nodeType="withEffect">
                                      <p:stCondLst>
                                        <p:cond delay="500"/>
                                      </p:stCondLst>
                                      <p:childTnLst>
                                        <p:set>
                                          <p:cBhvr>
                                            <p:cTn id="70" dur="1" fill="hold">
                                              <p:stCondLst>
                                                <p:cond delay="0"/>
                                              </p:stCondLst>
                                            </p:cTn>
                                            <p:tgtEl>
                                              <p:spTgt spid="81"/>
                                            </p:tgtEl>
                                            <p:attrNameLst>
                                              <p:attrName>style.visibility</p:attrName>
                                            </p:attrNameLst>
                                          </p:cBhvr>
                                          <p:to>
                                            <p:strVal val="visible"/>
                                          </p:to>
                                        </p:set>
                                        <p:animEffect transition="in" filter="wipe(right)">
                                          <p:cBhvr>
                                            <p:cTn id="71" dur="500"/>
                                            <p:tgtEl>
                                              <p:spTgt spid="81"/>
                                            </p:tgtEl>
                                          </p:cBhvr>
                                        </p:animEffect>
                                      </p:childTnLst>
                                    </p:cTn>
                                  </p:par>
                                  <p:par>
                                    <p:cTn id="72" presetID="22" presetClass="entr" presetSubtype="2" fill="hold" grpId="0" nodeType="withEffect">
                                      <p:stCondLst>
                                        <p:cond delay="1000"/>
                                      </p:stCondLst>
                                      <p:childTnLst>
                                        <p:set>
                                          <p:cBhvr>
                                            <p:cTn id="73" dur="1" fill="hold">
                                              <p:stCondLst>
                                                <p:cond delay="0"/>
                                              </p:stCondLst>
                                            </p:cTn>
                                            <p:tgtEl>
                                              <p:spTgt spid="54"/>
                                            </p:tgtEl>
                                            <p:attrNameLst>
                                              <p:attrName>style.visibility</p:attrName>
                                            </p:attrNameLst>
                                          </p:cBhvr>
                                          <p:to>
                                            <p:strVal val="visible"/>
                                          </p:to>
                                        </p:set>
                                        <p:animEffect transition="in" filter="wipe(right)">
                                          <p:cBhvr>
                                            <p:cTn id="74" dur="500"/>
                                            <p:tgtEl>
                                              <p:spTgt spid="54"/>
                                            </p:tgtEl>
                                          </p:cBhvr>
                                        </p:animEffect>
                                      </p:childTnLst>
                                    </p:cTn>
                                  </p:par>
                                  <p:par>
                                    <p:cTn id="75" presetID="22" presetClass="entr" presetSubtype="1" fill="hold" grpId="0" nodeType="withEffect">
                                      <p:stCondLst>
                                        <p:cond delay="1500"/>
                                      </p:stCondLst>
                                      <p:childTnLst>
                                        <p:set>
                                          <p:cBhvr>
                                            <p:cTn id="76" dur="1" fill="hold">
                                              <p:stCondLst>
                                                <p:cond delay="0"/>
                                              </p:stCondLst>
                                            </p:cTn>
                                            <p:tgtEl>
                                              <p:spTgt spid="80"/>
                                            </p:tgtEl>
                                            <p:attrNameLst>
                                              <p:attrName>style.visibility</p:attrName>
                                            </p:attrNameLst>
                                          </p:cBhvr>
                                          <p:to>
                                            <p:strVal val="visible"/>
                                          </p:to>
                                        </p:set>
                                        <p:animEffect transition="in" filter="wipe(up)">
                                          <p:cBhvr>
                                            <p:cTn id="77" dur="500"/>
                                            <p:tgtEl>
                                              <p:spTgt spid="80"/>
                                            </p:tgtEl>
                                          </p:cBhvr>
                                        </p:animEffect>
                                      </p:childTnLst>
                                    </p:cTn>
                                  </p:par>
                                </p:childTnLst>
                              </p:cTn>
                            </p:par>
                          </p:childTnLst>
                        </p:cTn>
                      </p:par>
                      <p:par>
                        <p:cTn id="78" fill="hold">
                          <p:stCondLst>
                            <p:cond delay="indefinite"/>
                          </p:stCondLst>
                          <p:childTnLst>
                            <p:par>
                              <p:cTn id="79" fill="hold">
                                <p:stCondLst>
                                  <p:cond delay="0"/>
                                </p:stCondLst>
                                <p:childTnLst>
                                  <p:par>
                                    <p:cTn id="80" presetID="53" presetClass="entr" presetSubtype="16" fill="hold" nodeType="clickEffect">
                                      <p:stCondLst>
                                        <p:cond delay="0"/>
                                      </p:stCondLst>
                                      <p:childTnLst>
                                        <p:set>
                                          <p:cBhvr>
                                            <p:cTn id="81" dur="1" fill="hold">
                                              <p:stCondLst>
                                                <p:cond delay="0"/>
                                              </p:stCondLst>
                                            </p:cTn>
                                            <p:tgtEl>
                                              <p:spTgt spid="83"/>
                                            </p:tgtEl>
                                            <p:attrNameLst>
                                              <p:attrName>style.visibility</p:attrName>
                                            </p:attrNameLst>
                                          </p:cBhvr>
                                          <p:to>
                                            <p:strVal val="visible"/>
                                          </p:to>
                                        </p:set>
                                        <p:anim calcmode="lin" valueType="num">
                                          <p:cBhvr>
                                            <p:cTn id="82" dur="500" fill="hold"/>
                                            <p:tgtEl>
                                              <p:spTgt spid="83"/>
                                            </p:tgtEl>
                                            <p:attrNameLst>
                                              <p:attrName>ppt_w</p:attrName>
                                            </p:attrNameLst>
                                          </p:cBhvr>
                                          <p:tavLst>
                                            <p:tav tm="0">
                                              <p:val>
                                                <p:fltVal val="0"/>
                                              </p:val>
                                            </p:tav>
                                            <p:tav tm="100000">
                                              <p:val>
                                                <p:strVal val="#ppt_w"/>
                                              </p:val>
                                            </p:tav>
                                          </p:tavLst>
                                        </p:anim>
                                        <p:anim calcmode="lin" valueType="num">
                                          <p:cBhvr>
                                            <p:cTn id="83" dur="500" fill="hold"/>
                                            <p:tgtEl>
                                              <p:spTgt spid="83"/>
                                            </p:tgtEl>
                                            <p:attrNameLst>
                                              <p:attrName>ppt_h</p:attrName>
                                            </p:attrNameLst>
                                          </p:cBhvr>
                                          <p:tavLst>
                                            <p:tav tm="0">
                                              <p:val>
                                                <p:fltVal val="0"/>
                                              </p:val>
                                            </p:tav>
                                            <p:tav tm="100000">
                                              <p:val>
                                                <p:strVal val="#ppt_h"/>
                                              </p:val>
                                            </p:tav>
                                          </p:tavLst>
                                        </p:anim>
                                        <p:animEffect transition="in" filter="fade">
                                          <p:cBhvr>
                                            <p:cTn id="84" dur="500"/>
                                            <p:tgtEl>
                                              <p:spTgt spid="83"/>
                                            </p:tgtEl>
                                          </p:cBhvr>
                                        </p:animEffect>
                                      </p:childTnLst>
                                    </p:cTn>
                                  </p:par>
                                  <p:par>
                                    <p:cTn id="85" presetID="22" presetClass="entr" presetSubtype="8" fill="hold" nodeType="withEffect">
                                      <p:stCondLst>
                                        <p:cond delay="500"/>
                                      </p:stCondLst>
                                      <p:childTnLst>
                                        <p:set>
                                          <p:cBhvr>
                                            <p:cTn id="86" dur="1" fill="hold">
                                              <p:stCondLst>
                                                <p:cond delay="0"/>
                                              </p:stCondLst>
                                            </p:cTn>
                                            <p:tgtEl>
                                              <p:spTgt spid="84"/>
                                            </p:tgtEl>
                                            <p:attrNameLst>
                                              <p:attrName>style.visibility</p:attrName>
                                            </p:attrNameLst>
                                          </p:cBhvr>
                                          <p:to>
                                            <p:strVal val="visible"/>
                                          </p:to>
                                        </p:set>
                                        <p:animEffect transition="in" filter="wipe(left)">
                                          <p:cBhvr>
                                            <p:cTn id="87" dur="500"/>
                                            <p:tgtEl>
                                              <p:spTgt spid="84"/>
                                            </p:tgtEl>
                                          </p:cBhvr>
                                        </p:animEffect>
                                      </p:childTnLst>
                                    </p:cTn>
                                  </p:par>
                                  <p:par>
                                    <p:cTn id="88" presetID="22" presetClass="entr" presetSubtype="8" fill="hold" grpId="0" nodeType="withEffect">
                                      <p:stCondLst>
                                        <p:cond delay="1000"/>
                                      </p:stCondLst>
                                      <p:childTnLst>
                                        <p:set>
                                          <p:cBhvr>
                                            <p:cTn id="89" dur="1" fill="hold">
                                              <p:stCondLst>
                                                <p:cond delay="0"/>
                                              </p:stCondLst>
                                            </p:cTn>
                                            <p:tgtEl>
                                              <p:spTgt spid="52"/>
                                            </p:tgtEl>
                                            <p:attrNameLst>
                                              <p:attrName>style.visibility</p:attrName>
                                            </p:attrNameLst>
                                          </p:cBhvr>
                                          <p:to>
                                            <p:strVal val="visible"/>
                                          </p:to>
                                        </p:set>
                                        <p:animEffect transition="in" filter="wipe(left)">
                                          <p:cBhvr>
                                            <p:cTn id="90" dur="500"/>
                                            <p:tgtEl>
                                              <p:spTgt spid="52"/>
                                            </p:tgtEl>
                                          </p:cBhvr>
                                        </p:animEffect>
                                      </p:childTnLst>
                                    </p:cTn>
                                  </p:par>
                                  <p:par>
                                    <p:cTn id="91" presetID="22" presetClass="entr" presetSubtype="8" fill="hold" grpId="0" nodeType="withEffect">
                                      <p:stCondLst>
                                        <p:cond delay="1500"/>
                                      </p:stCondLst>
                                      <p:childTnLst>
                                        <p:set>
                                          <p:cBhvr>
                                            <p:cTn id="92" dur="1" fill="hold">
                                              <p:stCondLst>
                                                <p:cond delay="0"/>
                                              </p:stCondLst>
                                            </p:cTn>
                                            <p:tgtEl>
                                              <p:spTgt spid="86"/>
                                            </p:tgtEl>
                                            <p:attrNameLst>
                                              <p:attrName>style.visibility</p:attrName>
                                            </p:attrNameLst>
                                          </p:cBhvr>
                                          <p:to>
                                            <p:strVal val="visible"/>
                                          </p:to>
                                        </p:set>
                                        <p:animEffect transition="in" filter="wipe(left)">
                                          <p:cBhvr>
                                            <p:cTn id="93" dur="500"/>
                                            <p:tgtEl>
                                              <p:spTgt spid="86"/>
                                            </p:tgtEl>
                                          </p:cBhvr>
                                        </p:animEffect>
                                      </p:childTnLst>
                                    </p:cTn>
                                  </p:par>
                                </p:childTnLst>
                              </p:cTn>
                            </p:par>
                          </p:childTnLst>
                        </p:cTn>
                      </p:par>
                      <p:par>
                        <p:cTn id="94" fill="hold">
                          <p:stCondLst>
                            <p:cond delay="indefinite"/>
                          </p:stCondLst>
                          <p:childTnLst>
                            <p:par>
                              <p:cTn id="95" fill="hold">
                                <p:stCondLst>
                                  <p:cond delay="0"/>
                                </p:stCondLst>
                                <p:childTnLst>
                                  <p:par>
                                    <p:cTn id="96" presetID="53" presetClass="entr" presetSubtype="16" fill="hold" nodeType="clickEffect">
                                      <p:stCondLst>
                                        <p:cond delay="0"/>
                                      </p:stCondLst>
                                      <p:childTnLst>
                                        <p:set>
                                          <p:cBhvr>
                                            <p:cTn id="97" dur="1" fill="hold">
                                              <p:stCondLst>
                                                <p:cond delay="0"/>
                                              </p:stCondLst>
                                            </p:cTn>
                                            <p:tgtEl>
                                              <p:spTgt spid="87"/>
                                            </p:tgtEl>
                                            <p:attrNameLst>
                                              <p:attrName>style.visibility</p:attrName>
                                            </p:attrNameLst>
                                          </p:cBhvr>
                                          <p:to>
                                            <p:strVal val="visible"/>
                                          </p:to>
                                        </p:set>
                                        <p:anim calcmode="lin" valueType="num">
                                          <p:cBhvr>
                                            <p:cTn id="98" dur="500" fill="hold"/>
                                            <p:tgtEl>
                                              <p:spTgt spid="87"/>
                                            </p:tgtEl>
                                            <p:attrNameLst>
                                              <p:attrName>ppt_w</p:attrName>
                                            </p:attrNameLst>
                                          </p:cBhvr>
                                          <p:tavLst>
                                            <p:tav tm="0">
                                              <p:val>
                                                <p:fltVal val="0"/>
                                              </p:val>
                                            </p:tav>
                                            <p:tav tm="100000">
                                              <p:val>
                                                <p:strVal val="#ppt_w"/>
                                              </p:val>
                                            </p:tav>
                                          </p:tavLst>
                                        </p:anim>
                                        <p:anim calcmode="lin" valueType="num">
                                          <p:cBhvr>
                                            <p:cTn id="99" dur="500" fill="hold"/>
                                            <p:tgtEl>
                                              <p:spTgt spid="87"/>
                                            </p:tgtEl>
                                            <p:attrNameLst>
                                              <p:attrName>ppt_h</p:attrName>
                                            </p:attrNameLst>
                                          </p:cBhvr>
                                          <p:tavLst>
                                            <p:tav tm="0">
                                              <p:val>
                                                <p:fltVal val="0"/>
                                              </p:val>
                                            </p:tav>
                                            <p:tav tm="100000">
                                              <p:val>
                                                <p:strVal val="#ppt_h"/>
                                              </p:val>
                                            </p:tav>
                                          </p:tavLst>
                                        </p:anim>
                                        <p:animEffect transition="in" filter="fade">
                                          <p:cBhvr>
                                            <p:cTn id="100" dur="500"/>
                                            <p:tgtEl>
                                              <p:spTgt spid="87"/>
                                            </p:tgtEl>
                                          </p:cBhvr>
                                        </p:animEffect>
                                      </p:childTnLst>
                                    </p:cTn>
                                  </p:par>
                                  <p:par>
                                    <p:cTn id="101" presetID="22" presetClass="entr" presetSubtype="2" fill="hold" nodeType="withEffect">
                                      <p:stCondLst>
                                        <p:cond delay="500"/>
                                      </p:stCondLst>
                                      <p:childTnLst>
                                        <p:set>
                                          <p:cBhvr>
                                            <p:cTn id="102" dur="1" fill="hold">
                                              <p:stCondLst>
                                                <p:cond delay="0"/>
                                              </p:stCondLst>
                                            </p:cTn>
                                            <p:tgtEl>
                                              <p:spTgt spid="90"/>
                                            </p:tgtEl>
                                            <p:attrNameLst>
                                              <p:attrName>style.visibility</p:attrName>
                                            </p:attrNameLst>
                                          </p:cBhvr>
                                          <p:to>
                                            <p:strVal val="visible"/>
                                          </p:to>
                                        </p:set>
                                        <p:animEffect transition="in" filter="wipe(right)">
                                          <p:cBhvr>
                                            <p:cTn id="103" dur="500"/>
                                            <p:tgtEl>
                                              <p:spTgt spid="90"/>
                                            </p:tgtEl>
                                          </p:cBhvr>
                                        </p:animEffect>
                                      </p:childTnLst>
                                    </p:cTn>
                                  </p:par>
                                  <p:par>
                                    <p:cTn id="104" presetID="22" presetClass="entr" presetSubtype="2" fill="hold" grpId="0" nodeType="withEffect">
                                      <p:stCondLst>
                                        <p:cond delay="500"/>
                                      </p:stCondLst>
                                      <p:childTnLst>
                                        <p:set>
                                          <p:cBhvr>
                                            <p:cTn id="105" dur="1" fill="hold">
                                              <p:stCondLst>
                                                <p:cond delay="0"/>
                                              </p:stCondLst>
                                            </p:cTn>
                                            <p:tgtEl>
                                              <p:spTgt spid="53"/>
                                            </p:tgtEl>
                                            <p:attrNameLst>
                                              <p:attrName>style.visibility</p:attrName>
                                            </p:attrNameLst>
                                          </p:cBhvr>
                                          <p:to>
                                            <p:strVal val="visible"/>
                                          </p:to>
                                        </p:set>
                                        <p:animEffect transition="in" filter="wipe(right)">
                                          <p:cBhvr>
                                            <p:cTn id="106" dur="500"/>
                                            <p:tgtEl>
                                              <p:spTgt spid="53"/>
                                            </p:tgtEl>
                                          </p:cBhvr>
                                        </p:animEffect>
                                      </p:childTnLst>
                                    </p:cTn>
                                  </p:par>
                                  <p:par>
                                    <p:cTn id="107" presetID="2" presetClass="entr" presetSubtype="4" fill="hold" nodeType="withEffect">
                                      <p:stCondLst>
                                        <p:cond delay="2000"/>
                                      </p:stCondLst>
                                      <p:childTnLst>
                                        <p:set>
                                          <p:cBhvr>
                                            <p:cTn id="108" dur="1" fill="hold">
                                              <p:stCondLst>
                                                <p:cond delay="0"/>
                                              </p:stCondLst>
                                            </p:cTn>
                                            <p:tgtEl>
                                              <p:spTgt spid="91"/>
                                            </p:tgtEl>
                                            <p:attrNameLst>
                                              <p:attrName>style.visibility</p:attrName>
                                            </p:attrNameLst>
                                          </p:cBhvr>
                                          <p:to>
                                            <p:strVal val="visible"/>
                                          </p:to>
                                        </p:set>
                                        <p:anim calcmode="lin" valueType="num">
                                          <p:cBhvr additive="base">
                                            <p:cTn id="109" dur="500" fill="hold"/>
                                            <p:tgtEl>
                                              <p:spTgt spid="91"/>
                                            </p:tgtEl>
                                            <p:attrNameLst>
                                              <p:attrName>ppt_x</p:attrName>
                                            </p:attrNameLst>
                                          </p:cBhvr>
                                          <p:tavLst>
                                            <p:tav tm="0">
                                              <p:val>
                                                <p:strVal val="#ppt_x"/>
                                              </p:val>
                                            </p:tav>
                                            <p:tav tm="100000">
                                              <p:val>
                                                <p:strVal val="#ppt_x"/>
                                              </p:val>
                                            </p:tav>
                                          </p:tavLst>
                                        </p:anim>
                                        <p:anim calcmode="lin" valueType="num">
                                          <p:cBhvr additive="base">
                                            <p:cTn id="110" dur="500" fill="hold"/>
                                            <p:tgtEl>
                                              <p:spTgt spid="91"/>
                                            </p:tgtEl>
                                            <p:attrNameLst>
                                              <p:attrName>ppt_y</p:attrName>
                                            </p:attrNameLst>
                                          </p:cBhvr>
                                          <p:tavLst>
                                            <p:tav tm="0">
                                              <p:val>
                                                <p:strVal val="1+#ppt_h/2"/>
                                              </p:val>
                                            </p:tav>
                                            <p:tav tm="100000">
                                              <p:val>
                                                <p:strVal val="#ppt_y"/>
                                              </p:val>
                                            </p:tav>
                                          </p:tavLst>
                                        </p:anim>
                                      </p:childTnLst>
                                    </p:cTn>
                                  </p:par>
                                  <p:par>
                                    <p:cTn id="111" presetID="10" presetClass="entr" presetSubtype="0" fill="hold" grpId="0" nodeType="withEffect">
                                      <p:stCondLst>
                                        <p:cond delay="2000"/>
                                      </p:stCondLst>
                                      <p:childTnLst>
                                        <p:set>
                                          <p:cBhvr>
                                            <p:cTn id="112" dur="1" fill="hold">
                                              <p:stCondLst>
                                                <p:cond delay="0"/>
                                              </p:stCondLst>
                                            </p:cTn>
                                            <p:tgtEl>
                                              <p:spTgt spid="36"/>
                                            </p:tgtEl>
                                            <p:attrNameLst>
                                              <p:attrName>style.visibility</p:attrName>
                                            </p:attrNameLst>
                                          </p:cBhvr>
                                          <p:to>
                                            <p:strVal val="visible"/>
                                          </p:to>
                                        </p:set>
                                        <p:animEffect transition="in" filter="fade">
                                          <p:cBhvr>
                                            <p:cTn id="113" dur="5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animBg="1"/>
          <p:bldP spid="71" grpId="0"/>
          <p:bldP spid="74" grpId="0"/>
          <p:bldP spid="78" grpId="0"/>
          <p:bldP spid="80" grpId="0"/>
          <p:bldP spid="86" grpId="0"/>
          <p:bldP spid="89" grpId="0"/>
          <p:bldP spid="9" grpId="0" animBg="1"/>
          <p:bldP spid="51" grpId="0" animBg="1"/>
          <p:bldP spid="52" grpId="0" animBg="1"/>
          <p:bldP spid="53" grpId="0" animBg="1"/>
          <p:bldP spid="54" grpId="0" animBg="1"/>
          <p:bldP spid="55" grpId="0" animBg="1"/>
        </p:bldLst>
      </p:timing>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8" name="weg">
            <a:extLst>
              <a:ext uri="{FF2B5EF4-FFF2-40B4-BE49-F238E27FC236}">
                <a16:creationId xmlns:a16="http://schemas.microsoft.com/office/drawing/2014/main" id="{9774C330-D340-438B-B377-D82E0DC68F5A}"/>
              </a:ext>
            </a:extLst>
          </p:cNvPr>
          <p:cNvPicPr>
            <a:picLocks noChangeAspect="1"/>
          </p:cNvPicPr>
          <p:nvPr/>
        </p:nvPicPr>
        <p:blipFill>
          <a:blip r:embed="rId2"/>
          <a:stretch>
            <a:fillRect/>
          </a:stretch>
        </p:blipFill>
        <p:spPr>
          <a:xfrm>
            <a:off x="2346927" y="-15633060"/>
            <a:ext cx="6275130" cy="27571396"/>
          </a:xfrm>
          <a:prstGeom prst="rect">
            <a:avLst/>
          </a:prstGeom>
        </p:spPr>
      </p:pic>
      <p:pic>
        <p:nvPicPr>
          <p:cNvPr id="131" name="9">
            <a:extLst>
              <a:ext uri="{FF2B5EF4-FFF2-40B4-BE49-F238E27FC236}">
                <a16:creationId xmlns:a16="http://schemas.microsoft.com/office/drawing/2014/main" id="{29678D32-D85E-4DD3-9695-10A74402DD46}"/>
              </a:ext>
            </a:extLst>
          </p:cNvPr>
          <p:cNvPicPr>
            <a:picLocks noChangeAspect="1"/>
          </p:cNvPicPr>
          <p:nvPr/>
        </p:nvPicPr>
        <p:blipFill>
          <a:blip r:embed="rId3"/>
          <a:stretch>
            <a:fillRect/>
          </a:stretch>
        </p:blipFill>
        <p:spPr>
          <a:xfrm>
            <a:off x="5751370" y="284469"/>
            <a:ext cx="507938" cy="520700"/>
          </a:xfrm>
          <a:prstGeom prst="rect">
            <a:avLst/>
          </a:prstGeom>
        </p:spPr>
      </p:pic>
      <p:cxnSp>
        <p:nvCxnSpPr>
          <p:cNvPr id="132" name="9 LIJN">
            <a:extLst>
              <a:ext uri="{FF2B5EF4-FFF2-40B4-BE49-F238E27FC236}">
                <a16:creationId xmlns:a16="http://schemas.microsoft.com/office/drawing/2014/main" id="{517148D2-3E0D-4F2A-94B5-74EEF701EB50}"/>
              </a:ext>
            </a:extLst>
          </p:cNvPr>
          <p:cNvCxnSpPr>
            <a:cxnSpLocks/>
            <a:endCxn id="131" idx="3"/>
          </p:cNvCxnSpPr>
          <p:nvPr/>
        </p:nvCxnSpPr>
        <p:spPr>
          <a:xfrm flipH="1">
            <a:off x="6259308" y="544819"/>
            <a:ext cx="1839195" cy="0"/>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134" name="9 tekst">
            <a:extLst>
              <a:ext uri="{FF2B5EF4-FFF2-40B4-BE49-F238E27FC236}">
                <a16:creationId xmlns:a16="http://schemas.microsoft.com/office/drawing/2014/main" id="{FCF37386-3AC4-4224-AF65-22426A03BB48}"/>
              </a:ext>
            </a:extLst>
          </p:cNvPr>
          <p:cNvSpPr txBox="1"/>
          <p:nvPr/>
        </p:nvSpPr>
        <p:spPr>
          <a:xfrm>
            <a:off x="7490077" y="697268"/>
            <a:ext cx="4513052" cy="1169551"/>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In het startgesprek krijg je een toelichting op de </a:t>
            </a:r>
          </a:p>
          <a:p>
            <a:r>
              <a:rPr lang="nl-NL" sz="1400" dirty="0">
                <a:latin typeface="Arial" panose="020B0604020202020204" pitchFamily="34" charset="0"/>
                <a:cs typeface="Arial" panose="020B0604020202020204" pitchFamily="34" charset="0"/>
              </a:rPr>
              <a:t>voorwaarden die bij de subsidie horen, inclusief tips en tricks over de subsidie in relatie tot de uitvoering van het project en de financiële administratie. Ook de spelregels voor communicatie komen aan de orde. </a:t>
            </a:r>
            <a:endParaRPr lang="nl-NL" sz="1600" dirty="0">
              <a:latin typeface="Arial" panose="020B0604020202020204" pitchFamily="34" charset="0"/>
              <a:cs typeface="Arial" panose="020B0604020202020204" pitchFamily="34" charset="0"/>
            </a:endParaRPr>
          </a:p>
        </p:txBody>
      </p:sp>
      <p:cxnSp>
        <p:nvCxnSpPr>
          <p:cNvPr id="135" name="10 LIJN">
            <a:extLst>
              <a:ext uri="{FF2B5EF4-FFF2-40B4-BE49-F238E27FC236}">
                <a16:creationId xmlns:a16="http://schemas.microsoft.com/office/drawing/2014/main" id="{E6C75CB7-74D8-4F84-A215-BC37EE827366}"/>
              </a:ext>
            </a:extLst>
          </p:cNvPr>
          <p:cNvCxnSpPr>
            <a:cxnSpLocks/>
          </p:cNvCxnSpPr>
          <p:nvPr/>
        </p:nvCxnSpPr>
        <p:spPr>
          <a:xfrm flipH="1" flipV="1">
            <a:off x="2965528" y="1854349"/>
            <a:ext cx="2625132" cy="19170"/>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136" name="9 tekst">
            <a:extLst>
              <a:ext uri="{FF2B5EF4-FFF2-40B4-BE49-F238E27FC236}">
                <a16:creationId xmlns:a16="http://schemas.microsoft.com/office/drawing/2014/main" id="{993D01B4-AD77-4F47-9D24-E55E5705D7C1}"/>
              </a:ext>
            </a:extLst>
          </p:cNvPr>
          <p:cNvSpPr txBox="1"/>
          <p:nvPr/>
        </p:nvSpPr>
        <p:spPr>
          <a:xfrm>
            <a:off x="609600" y="2011258"/>
            <a:ext cx="3327627"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Zijn er veranderingen in het project </a:t>
            </a:r>
          </a:p>
          <a:p>
            <a:r>
              <a:rPr lang="nl-NL" sz="1400" dirty="0">
                <a:latin typeface="Arial" panose="020B0604020202020204" pitchFamily="34" charset="0"/>
                <a:cs typeface="Arial" panose="020B0604020202020204" pitchFamily="34" charset="0"/>
              </a:rPr>
              <a:t>ten opzichte van het projectplan? </a:t>
            </a:r>
          </a:p>
          <a:p>
            <a:r>
              <a:rPr lang="nl-NL" sz="1400" dirty="0">
                <a:latin typeface="Arial" panose="020B0604020202020204" pitchFamily="34" charset="0"/>
                <a:cs typeface="Arial" panose="020B0604020202020204" pitchFamily="34" charset="0"/>
              </a:rPr>
              <a:t>Dan kun je een wijzigingsverzoek indienen.</a:t>
            </a:r>
            <a:endParaRPr lang="nl-NL" sz="1600" dirty="0">
              <a:latin typeface="Arial" panose="020B0604020202020204" pitchFamily="34" charset="0"/>
              <a:cs typeface="Arial" panose="020B0604020202020204" pitchFamily="34" charset="0"/>
            </a:endParaRPr>
          </a:p>
        </p:txBody>
      </p:sp>
      <p:cxnSp>
        <p:nvCxnSpPr>
          <p:cNvPr id="140" name="11 LIJN">
            <a:extLst>
              <a:ext uri="{FF2B5EF4-FFF2-40B4-BE49-F238E27FC236}">
                <a16:creationId xmlns:a16="http://schemas.microsoft.com/office/drawing/2014/main" id="{20E1C887-E55B-4CE6-A682-D0C335052B9F}"/>
              </a:ext>
            </a:extLst>
          </p:cNvPr>
          <p:cNvCxnSpPr>
            <a:cxnSpLocks/>
          </p:cNvCxnSpPr>
          <p:nvPr/>
        </p:nvCxnSpPr>
        <p:spPr>
          <a:xfrm flipH="1" flipV="1">
            <a:off x="5028116" y="3088322"/>
            <a:ext cx="3055437" cy="1"/>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142" name="9 tekst">
            <a:extLst>
              <a:ext uri="{FF2B5EF4-FFF2-40B4-BE49-F238E27FC236}">
                <a16:creationId xmlns:a16="http://schemas.microsoft.com/office/drawing/2014/main" id="{1D8D1E01-E098-436A-A7FF-4B2E6639EBF2}"/>
              </a:ext>
            </a:extLst>
          </p:cNvPr>
          <p:cNvSpPr txBox="1"/>
          <p:nvPr/>
        </p:nvSpPr>
        <p:spPr>
          <a:xfrm>
            <a:off x="7539744" y="3345084"/>
            <a:ext cx="4055527"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Elk jaar dien je een voortgangsrapportage in door de vragenlijst in te vullen via de </a:t>
            </a:r>
            <a:r>
              <a:rPr lang="nl-NL" sz="1400" dirty="0" err="1">
                <a:latin typeface="Arial" panose="020B0604020202020204" pitchFamily="34" charset="0"/>
                <a:cs typeface="Arial" panose="020B0604020202020204" pitchFamily="34" charset="0"/>
              </a:rPr>
              <a:t>webportal</a:t>
            </a:r>
            <a:r>
              <a:rPr lang="nl-NL" sz="1400" dirty="0">
                <a:latin typeface="Arial" panose="020B0604020202020204" pitchFamily="34" charset="0"/>
                <a:cs typeface="Arial" panose="020B0604020202020204" pitchFamily="34" charset="0"/>
              </a:rPr>
              <a:t>. Dan kun je ook een deelbetalingsverzoek indienen voor de gemaakte kosten.</a:t>
            </a:r>
            <a:endParaRPr lang="nl-NL" sz="1600" dirty="0">
              <a:latin typeface="Arial" panose="020B0604020202020204" pitchFamily="34" charset="0"/>
              <a:cs typeface="Arial" panose="020B0604020202020204" pitchFamily="34" charset="0"/>
            </a:endParaRPr>
          </a:p>
        </p:txBody>
      </p:sp>
      <p:cxnSp>
        <p:nvCxnSpPr>
          <p:cNvPr id="143" name="12 LIJN">
            <a:extLst>
              <a:ext uri="{FF2B5EF4-FFF2-40B4-BE49-F238E27FC236}">
                <a16:creationId xmlns:a16="http://schemas.microsoft.com/office/drawing/2014/main" id="{5D84B5A0-7A0F-4C9E-A18B-A233DC0F36C8}"/>
              </a:ext>
            </a:extLst>
          </p:cNvPr>
          <p:cNvCxnSpPr>
            <a:cxnSpLocks/>
          </p:cNvCxnSpPr>
          <p:nvPr/>
        </p:nvCxnSpPr>
        <p:spPr>
          <a:xfrm flipH="1" flipV="1">
            <a:off x="2865680" y="4706738"/>
            <a:ext cx="1995116" cy="1"/>
          </a:xfrm>
          <a:prstGeom prst="line">
            <a:avLst/>
          </a:prstGeom>
          <a:ln w="25400">
            <a:solidFill>
              <a:schemeClr val="bg1"/>
            </a:solidFill>
          </a:ln>
        </p:spPr>
        <p:style>
          <a:lnRef idx="1">
            <a:schemeClr val="accent1"/>
          </a:lnRef>
          <a:fillRef idx="0">
            <a:schemeClr val="accent1"/>
          </a:fillRef>
          <a:effectRef idx="0">
            <a:schemeClr val="accent1"/>
          </a:effectRef>
          <a:fontRef idx="minor">
            <a:schemeClr val="tx1"/>
          </a:fontRef>
        </p:style>
      </p:cxnSp>
      <p:sp>
        <p:nvSpPr>
          <p:cNvPr id="144" name="12 tekst">
            <a:extLst>
              <a:ext uri="{FF2B5EF4-FFF2-40B4-BE49-F238E27FC236}">
                <a16:creationId xmlns:a16="http://schemas.microsoft.com/office/drawing/2014/main" id="{E61F63BA-47AC-499F-BEC9-61D39F8FB9F4}"/>
              </a:ext>
            </a:extLst>
          </p:cNvPr>
          <p:cNvSpPr txBox="1"/>
          <p:nvPr/>
        </p:nvSpPr>
        <p:spPr>
          <a:xfrm>
            <a:off x="609600" y="4910275"/>
            <a:ext cx="2833897" cy="954107"/>
          </a:xfrm>
          <a:prstGeom prst="rect">
            <a:avLst/>
          </a:prstGeom>
          <a:noFill/>
        </p:spPr>
        <p:txBody>
          <a:bodyPr wrap="square" rtlCol="0">
            <a:spAutoFit/>
          </a:bodyPr>
          <a:lstStyle/>
          <a:p>
            <a:r>
              <a:rPr lang="nl-NL" sz="1400" dirty="0">
                <a:latin typeface="Arial" panose="020B0604020202020204" pitchFamily="34" charset="0"/>
                <a:cs typeface="Arial" panose="020B0604020202020204" pitchFamily="34" charset="0"/>
              </a:rPr>
              <a:t>Binnen 13 weken na afronding van het project dien je een vaststellingsverzoek in met daarbij een eindverslag. </a:t>
            </a:r>
            <a:endParaRPr lang="nl-NL" sz="1600" dirty="0">
              <a:latin typeface="Arial" panose="020B0604020202020204" pitchFamily="34" charset="0"/>
              <a:cs typeface="Arial" panose="020B0604020202020204" pitchFamily="34" charset="0"/>
            </a:endParaRPr>
          </a:p>
        </p:txBody>
      </p:sp>
      <p:pic>
        <p:nvPicPr>
          <p:cNvPr id="129" name="9 poppetjes">
            <a:extLst>
              <a:ext uri="{FF2B5EF4-FFF2-40B4-BE49-F238E27FC236}">
                <a16:creationId xmlns:a16="http://schemas.microsoft.com/office/drawing/2014/main" id="{480CE4F5-B9AA-4F1D-8B0F-D038CE3BB10B}"/>
              </a:ext>
            </a:extLst>
          </p:cNvPr>
          <p:cNvPicPr>
            <a:picLocks noChangeAspect="1"/>
          </p:cNvPicPr>
          <p:nvPr/>
        </p:nvPicPr>
        <p:blipFill>
          <a:blip r:embed="rId4"/>
          <a:stretch>
            <a:fillRect/>
          </a:stretch>
        </p:blipFill>
        <p:spPr>
          <a:xfrm>
            <a:off x="5813682" y="900448"/>
            <a:ext cx="1654679" cy="1395632"/>
          </a:xfrm>
          <a:prstGeom prst="rect">
            <a:avLst/>
          </a:prstGeom>
        </p:spPr>
      </p:pic>
      <p:pic>
        <p:nvPicPr>
          <p:cNvPr id="9" name="Afbeelding 8">
            <a:extLst>
              <a:ext uri="{FF2B5EF4-FFF2-40B4-BE49-F238E27FC236}">
                <a16:creationId xmlns:a16="http://schemas.microsoft.com/office/drawing/2014/main" id="{E3958DC6-0634-4213-908C-BBE1020577A7}"/>
              </a:ext>
            </a:extLst>
          </p:cNvPr>
          <p:cNvPicPr>
            <a:picLocks noChangeAspect="1"/>
          </p:cNvPicPr>
          <p:nvPr/>
        </p:nvPicPr>
        <p:blipFill>
          <a:blip r:embed="rId5"/>
          <a:stretch>
            <a:fillRect/>
          </a:stretch>
        </p:blipFill>
        <p:spPr>
          <a:xfrm>
            <a:off x="6202558" y="4198233"/>
            <a:ext cx="673017" cy="355600"/>
          </a:xfrm>
          <a:prstGeom prst="rect">
            <a:avLst/>
          </a:prstGeom>
        </p:spPr>
      </p:pic>
      <p:pic>
        <p:nvPicPr>
          <p:cNvPr id="130" name="Afbeelding 129">
            <a:extLst>
              <a:ext uri="{FF2B5EF4-FFF2-40B4-BE49-F238E27FC236}">
                <a16:creationId xmlns:a16="http://schemas.microsoft.com/office/drawing/2014/main" id="{593C7D5A-E943-4662-9B47-D358DA2A2AEB}"/>
              </a:ext>
            </a:extLst>
          </p:cNvPr>
          <p:cNvPicPr>
            <a:picLocks noChangeAspect="1"/>
          </p:cNvPicPr>
          <p:nvPr/>
        </p:nvPicPr>
        <p:blipFill rotWithShape="1">
          <a:blip r:embed="rId6"/>
          <a:srcRect t="16822"/>
          <a:stretch/>
        </p:blipFill>
        <p:spPr>
          <a:xfrm>
            <a:off x="5278725" y="3880565"/>
            <a:ext cx="1997234" cy="2293802"/>
          </a:xfrm>
          <a:prstGeom prst="rect">
            <a:avLst/>
          </a:prstGeom>
        </p:spPr>
      </p:pic>
      <p:sp>
        <p:nvSpPr>
          <p:cNvPr id="24" name="Rechthoek 23">
            <a:extLst>
              <a:ext uri="{FF2B5EF4-FFF2-40B4-BE49-F238E27FC236}">
                <a16:creationId xmlns:a16="http://schemas.microsoft.com/office/drawing/2014/main" id="{6813176E-353E-497E-9217-29C205795653}"/>
              </a:ext>
            </a:extLst>
          </p:cNvPr>
          <p:cNvSpPr/>
          <p:nvPr/>
        </p:nvSpPr>
        <p:spPr>
          <a:xfrm>
            <a:off x="701594" y="1706623"/>
            <a:ext cx="2494181" cy="295451"/>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b="1" dirty="0">
                <a:solidFill>
                  <a:schemeClr val="bg1"/>
                </a:solidFill>
                <a:latin typeface="Arial" panose="020B0604020202020204" pitchFamily="34" charset="0"/>
                <a:cs typeface="Arial" panose="020B0604020202020204" pitchFamily="34" charset="0"/>
              </a:rPr>
              <a:t>WIJZIGINGSVERZOEK</a:t>
            </a:r>
          </a:p>
        </p:txBody>
      </p:sp>
      <p:sp>
        <p:nvSpPr>
          <p:cNvPr id="25" name="Rechthoek 24">
            <a:extLst>
              <a:ext uri="{FF2B5EF4-FFF2-40B4-BE49-F238E27FC236}">
                <a16:creationId xmlns:a16="http://schemas.microsoft.com/office/drawing/2014/main" id="{BCEEE984-AFD4-4F38-A7D7-F076654F5D54}"/>
              </a:ext>
            </a:extLst>
          </p:cNvPr>
          <p:cNvSpPr/>
          <p:nvPr/>
        </p:nvSpPr>
        <p:spPr>
          <a:xfrm>
            <a:off x="7544946" y="363102"/>
            <a:ext cx="3992865" cy="351882"/>
          </a:xfrm>
          <a:prstGeom prst="rect">
            <a:avLst/>
          </a:prstGeom>
          <a:solidFill>
            <a:srgbClr val="203C89"/>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600" b="1" dirty="0">
                <a:latin typeface="Arial" panose="020B0604020202020204" pitchFamily="34" charset="0"/>
                <a:cs typeface="Arial" panose="020B0604020202020204" pitchFamily="34" charset="0"/>
              </a:rPr>
              <a:t>S</a:t>
            </a:r>
            <a:r>
              <a:rPr lang="nl-NL" sz="1600" b="1" dirty="0">
                <a:latin typeface="Arial" panose="020B0604020202020204" pitchFamily="34" charset="0"/>
                <a:cs typeface="Arial" panose="020B0604020202020204" pitchFamily="34" charset="0"/>
              </a:rPr>
              <a:t>TARTGESPREK MET STIMULUS</a:t>
            </a:r>
          </a:p>
        </p:txBody>
      </p:sp>
      <p:sp>
        <p:nvSpPr>
          <p:cNvPr id="26" name="Rechthoek 25">
            <a:extLst>
              <a:ext uri="{FF2B5EF4-FFF2-40B4-BE49-F238E27FC236}">
                <a16:creationId xmlns:a16="http://schemas.microsoft.com/office/drawing/2014/main" id="{929C894B-CD08-4222-893D-74E178D9C098}"/>
              </a:ext>
            </a:extLst>
          </p:cNvPr>
          <p:cNvSpPr/>
          <p:nvPr/>
        </p:nvSpPr>
        <p:spPr>
          <a:xfrm>
            <a:off x="7630645" y="2826789"/>
            <a:ext cx="3255346" cy="507994"/>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nl-NL" sz="1600" b="1" dirty="0">
                <a:solidFill>
                  <a:schemeClr val="bg1"/>
                </a:solidFill>
                <a:latin typeface="Arial" panose="020B0604020202020204" pitchFamily="34" charset="0"/>
                <a:cs typeface="Arial" panose="020B0604020202020204" pitchFamily="34" charset="0"/>
              </a:rPr>
              <a:t>JAARLIJKSE </a:t>
            </a:r>
          </a:p>
          <a:p>
            <a:r>
              <a:rPr lang="nl-NL" sz="1600" b="1" dirty="0">
                <a:solidFill>
                  <a:schemeClr val="bg1"/>
                </a:solidFill>
                <a:latin typeface="Arial" panose="020B0604020202020204" pitchFamily="34" charset="0"/>
                <a:cs typeface="Arial" panose="020B0604020202020204" pitchFamily="34" charset="0"/>
              </a:rPr>
              <a:t>VOORTGANGSRAPPORTAGE</a:t>
            </a:r>
          </a:p>
        </p:txBody>
      </p:sp>
      <p:sp>
        <p:nvSpPr>
          <p:cNvPr id="27" name="Rechthoek 26">
            <a:extLst>
              <a:ext uri="{FF2B5EF4-FFF2-40B4-BE49-F238E27FC236}">
                <a16:creationId xmlns:a16="http://schemas.microsoft.com/office/drawing/2014/main" id="{14CB8005-0A8E-4EBB-B9D4-F388A69D0808}"/>
              </a:ext>
            </a:extLst>
          </p:cNvPr>
          <p:cNvSpPr/>
          <p:nvPr/>
        </p:nvSpPr>
        <p:spPr>
          <a:xfrm>
            <a:off x="712346" y="4553833"/>
            <a:ext cx="2494181" cy="295451"/>
          </a:xfrm>
          <a:prstGeom prst="rect">
            <a:avLst/>
          </a:prstGeom>
          <a:solidFill>
            <a:srgbClr val="4B9236"/>
          </a:solidFill>
          <a:ln w="254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nl-NL" sz="1600" b="1" dirty="0">
                <a:solidFill>
                  <a:schemeClr val="bg1"/>
                </a:solidFill>
                <a:latin typeface="Arial" panose="020B0604020202020204" pitchFamily="34" charset="0"/>
                <a:cs typeface="Arial" panose="020B0604020202020204" pitchFamily="34" charset="0"/>
              </a:rPr>
              <a:t>AFRONDING PROJECT</a:t>
            </a:r>
          </a:p>
        </p:txBody>
      </p:sp>
      <p:pic>
        <p:nvPicPr>
          <p:cNvPr id="3" name="Afbeelding 2">
            <a:extLst>
              <a:ext uri="{FF2B5EF4-FFF2-40B4-BE49-F238E27FC236}">
                <a16:creationId xmlns:a16="http://schemas.microsoft.com/office/drawing/2014/main" id="{D23C7D2E-64B6-454C-8A58-5E91DE2EC95A}"/>
              </a:ext>
            </a:extLst>
          </p:cNvPr>
          <p:cNvPicPr>
            <a:picLocks noChangeAspect="1"/>
          </p:cNvPicPr>
          <p:nvPr/>
        </p:nvPicPr>
        <p:blipFill>
          <a:blip r:embed="rId7"/>
          <a:stretch>
            <a:fillRect/>
          </a:stretch>
        </p:blipFill>
        <p:spPr>
          <a:xfrm>
            <a:off x="4462932" y="4463782"/>
            <a:ext cx="507938" cy="520700"/>
          </a:xfrm>
          <a:prstGeom prst="rect">
            <a:avLst/>
          </a:prstGeom>
        </p:spPr>
      </p:pic>
      <p:pic>
        <p:nvPicPr>
          <p:cNvPr id="4" name="Afbeelding 3">
            <a:extLst>
              <a:ext uri="{FF2B5EF4-FFF2-40B4-BE49-F238E27FC236}">
                <a16:creationId xmlns:a16="http://schemas.microsoft.com/office/drawing/2014/main" id="{5E82C2C3-6616-4961-894E-6C150DD6C058}"/>
              </a:ext>
            </a:extLst>
          </p:cNvPr>
          <p:cNvPicPr>
            <a:picLocks noChangeAspect="1"/>
          </p:cNvPicPr>
          <p:nvPr/>
        </p:nvPicPr>
        <p:blipFill>
          <a:blip r:embed="rId8"/>
          <a:stretch>
            <a:fillRect/>
          </a:stretch>
        </p:blipFill>
        <p:spPr>
          <a:xfrm>
            <a:off x="4695234" y="2827972"/>
            <a:ext cx="520636" cy="520700"/>
          </a:xfrm>
          <a:prstGeom prst="rect">
            <a:avLst/>
          </a:prstGeom>
        </p:spPr>
      </p:pic>
      <p:pic>
        <p:nvPicPr>
          <p:cNvPr id="5" name="Afbeelding 4">
            <a:extLst>
              <a:ext uri="{FF2B5EF4-FFF2-40B4-BE49-F238E27FC236}">
                <a16:creationId xmlns:a16="http://schemas.microsoft.com/office/drawing/2014/main" id="{26C5BC25-A50C-47DC-9060-7A068FAA40D4}"/>
              </a:ext>
            </a:extLst>
          </p:cNvPr>
          <p:cNvPicPr>
            <a:picLocks noChangeAspect="1"/>
          </p:cNvPicPr>
          <p:nvPr/>
        </p:nvPicPr>
        <p:blipFill>
          <a:blip r:embed="rId9"/>
          <a:stretch>
            <a:fillRect/>
          </a:stretch>
        </p:blipFill>
        <p:spPr>
          <a:xfrm>
            <a:off x="5226143" y="1613169"/>
            <a:ext cx="507938" cy="520700"/>
          </a:xfrm>
          <a:prstGeom prst="rect">
            <a:avLst/>
          </a:prstGeom>
        </p:spPr>
      </p:pic>
    </p:spTree>
    <p:extLst>
      <p:ext uri="{BB962C8B-B14F-4D97-AF65-F5344CB8AC3E}">
        <p14:creationId xmlns:p14="http://schemas.microsoft.com/office/powerpoint/2010/main" val="2642290046"/>
      </p:ext>
    </p:extLst>
  </p:cSld>
  <p:clrMapOvr>
    <a:masterClrMapping/>
  </p:clrMapOvr>
  <mc:AlternateContent xmlns:mc="http://schemas.openxmlformats.org/markup-compatibility/2006" xmlns:p14="http://schemas.microsoft.com/office/powerpoint/2010/main">
    <mc:Choice Requires="p14">
      <p:transition spd="slow" p14:dur="2750">
        <p:push dir="u"/>
      </p:transition>
    </mc:Choice>
    <mc:Fallback xmlns="">
      <p:transition spd="slow">
        <p:push dir="u"/>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31"/>
                                            </p:tgtEl>
                                            <p:attrNameLst>
                                              <p:attrName>style.visibility</p:attrName>
                                            </p:attrNameLst>
                                          </p:cBhvr>
                                          <p:to>
                                            <p:strVal val="visible"/>
                                          </p:to>
                                        </p:set>
                                        <p:anim calcmode="lin" valueType="num">
                                          <p:cBhvr>
                                            <p:cTn id="7" dur="500" fill="hold"/>
                                            <p:tgtEl>
                                              <p:spTgt spid="131"/>
                                            </p:tgtEl>
                                            <p:attrNameLst>
                                              <p:attrName>ppt_w</p:attrName>
                                            </p:attrNameLst>
                                          </p:cBhvr>
                                          <p:tavLst>
                                            <p:tav tm="0">
                                              <p:val>
                                                <p:fltVal val="0"/>
                                              </p:val>
                                            </p:tav>
                                            <p:tav tm="100000">
                                              <p:val>
                                                <p:strVal val="#ppt_w"/>
                                              </p:val>
                                            </p:tav>
                                          </p:tavLst>
                                        </p:anim>
                                        <p:anim calcmode="lin" valueType="num">
                                          <p:cBhvr>
                                            <p:cTn id="8" dur="500" fill="hold"/>
                                            <p:tgtEl>
                                              <p:spTgt spid="131"/>
                                            </p:tgtEl>
                                            <p:attrNameLst>
                                              <p:attrName>ppt_h</p:attrName>
                                            </p:attrNameLst>
                                          </p:cBhvr>
                                          <p:tavLst>
                                            <p:tav tm="0">
                                              <p:val>
                                                <p:fltVal val="0"/>
                                              </p:val>
                                            </p:tav>
                                            <p:tav tm="100000">
                                              <p:val>
                                                <p:strVal val="#ppt_h"/>
                                              </p:val>
                                            </p:tav>
                                          </p:tavLst>
                                        </p:anim>
                                        <p:animEffect transition="in" filter="fade">
                                          <p:cBhvr>
                                            <p:cTn id="9" dur="500"/>
                                            <p:tgtEl>
                                              <p:spTgt spid="131"/>
                                            </p:tgtEl>
                                          </p:cBhvr>
                                        </p:animEffect>
                                      </p:childTnLst>
                                    </p:cTn>
                                  </p:par>
                                  <p:par>
                                    <p:cTn id="10" presetID="22" presetClass="entr" presetSubtype="8" fill="hold" nodeType="withEffect">
                                      <p:stCondLst>
                                        <p:cond delay="500"/>
                                      </p:stCondLst>
                                      <p:childTnLst>
                                        <p:set>
                                          <p:cBhvr>
                                            <p:cTn id="11" dur="1" fill="hold">
                                              <p:stCondLst>
                                                <p:cond delay="0"/>
                                              </p:stCondLst>
                                            </p:cTn>
                                            <p:tgtEl>
                                              <p:spTgt spid="132"/>
                                            </p:tgtEl>
                                            <p:attrNameLst>
                                              <p:attrName>style.visibility</p:attrName>
                                            </p:attrNameLst>
                                          </p:cBhvr>
                                          <p:to>
                                            <p:strVal val="visible"/>
                                          </p:to>
                                        </p:set>
                                        <p:animEffect transition="in" filter="wipe(left)">
                                          <p:cBhvr>
                                            <p:cTn id="12" dur="500"/>
                                            <p:tgtEl>
                                              <p:spTgt spid="132"/>
                                            </p:tgtEl>
                                          </p:cBhvr>
                                        </p:animEffect>
                                      </p:childTnLst>
                                    </p:cTn>
                                  </p:par>
                                  <p:par>
                                    <p:cTn id="13" presetID="22" presetClass="entr" presetSubtype="8" fill="hold" grpId="0" nodeType="withEffect">
                                      <p:stCondLst>
                                        <p:cond delay="1000"/>
                                      </p:stCondLst>
                                      <p:childTnLst>
                                        <p:set>
                                          <p:cBhvr>
                                            <p:cTn id="14" dur="1" fill="hold">
                                              <p:stCondLst>
                                                <p:cond delay="0"/>
                                              </p:stCondLst>
                                            </p:cTn>
                                            <p:tgtEl>
                                              <p:spTgt spid="25"/>
                                            </p:tgtEl>
                                            <p:attrNameLst>
                                              <p:attrName>style.visibility</p:attrName>
                                            </p:attrNameLst>
                                          </p:cBhvr>
                                          <p:to>
                                            <p:strVal val="visible"/>
                                          </p:to>
                                        </p:set>
                                        <p:animEffect transition="in" filter="wipe(left)">
                                          <p:cBhvr>
                                            <p:cTn id="15" dur="500"/>
                                            <p:tgtEl>
                                              <p:spTgt spid="25"/>
                                            </p:tgtEl>
                                          </p:cBhvr>
                                        </p:animEffect>
                                      </p:childTnLst>
                                    </p:cTn>
                                  </p:par>
                                  <p:par>
                                    <p:cTn id="16" presetID="22" presetClass="entr" presetSubtype="1" fill="hold" grpId="0" nodeType="withEffect">
                                      <p:stCondLst>
                                        <p:cond delay="1500"/>
                                      </p:stCondLst>
                                      <p:childTnLst>
                                        <p:set>
                                          <p:cBhvr>
                                            <p:cTn id="17" dur="1" fill="hold">
                                              <p:stCondLst>
                                                <p:cond delay="0"/>
                                              </p:stCondLst>
                                            </p:cTn>
                                            <p:tgtEl>
                                              <p:spTgt spid="134"/>
                                            </p:tgtEl>
                                            <p:attrNameLst>
                                              <p:attrName>style.visibility</p:attrName>
                                            </p:attrNameLst>
                                          </p:cBhvr>
                                          <p:to>
                                            <p:strVal val="visible"/>
                                          </p:to>
                                        </p:set>
                                        <p:animEffect transition="in" filter="wipe(up)">
                                          <p:cBhvr>
                                            <p:cTn id="18" dur="500"/>
                                            <p:tgtEl>
                                              <p:spTgt spid="134"/>
                                            </p:tgtEl>
                                          </p:cBhvr>
                                        </p:animEffect>
                                      </p:childTnLst>
                                    </p:cTn>
                                  </p:par>
                                  <p:par>
                                    <p:cTn id="19" presetID="2" presetClass="entr" presetSubtype="1" fill="hold" nodeType="withEffect" p14:presetBounceEnd="52000">
                                      <p:stCondLst>
                                        <p:cond delay="2000"/>
                                      </p:stCondLst>
                                      <p:childTnLst>
                                        <p:set>
                                          <p:cBhvr>
                                            <p:cTn id="20" dur="1" fill="hold">
                                              <p:stCondLst>
                                                <p:cond delay="0"/>
                                              </p:stCondLst>
                                            </p:cTn>
                                            <p:tgtEl>
                                              <p:spTgt spid="129"/>
                                            </p:tgtEl>
                                            <p:attrNameLst>
                                              <p:attrName>style.visibility</p:attrName>
                                            </p:attrNameLst>
                                          </p:cBhvr>
                                          <p:to>
                                            <p:strVal val="visible"/>
                                          </p:to>
                                        </p:set>
                                        <p:anim calcmode="lin" valueType="num" p14:bounceEnd="52000">
                                          <p:cBhvr additive="base">
                                            <p:cTn id="21" dur="500" fill="hold"/>
                                            <p:tgtEl>
                                              <p:spTgt spid="129"/>
                                            </p:tgtEl>
                                            <p:attrNameLst>
                                              <p:attrName>ppt_x</p:attrName>
                                            </p:attrNameLst>
                                          </p:cBhvr>
                                          <p:tavLst>
                                            <p:tav tm="0">
                                              <p:val>
                                                <p:strVal val="#ppt_x"/>
                                              </p:val>
                                            </p:tav>
                                            <p:tav tm="100000">
                                              <p:val>
                                                <p:strVal val="#ppt_x"/>
                                              </p:val>
                                            </p:tav>
                                          </p:tavLst>
                                        </p:anim>
                                        <p:anim calcmode="lin" valueType="num" p14:bounceEnd="52000">
                                          <p:cBhvr additive="base">
                                            <p:cTn id="22" dur="500" fill="hold"/>
                                            <p:tgtEl>
                                              <p:spTgt spid="129"/>
                                            </p:tgtEl>
                                            <p:attrNameLst>
                                              <p:attrName>ppt_y</p:attrName>
                                            </p:attrNameLst>
                                          </p:cBhvr>
                                          <p:tavLst>
                                            <p:tav tm="0">
                                              <p:val>
                                                <p:strVal val="0-#ppt_h/2"/>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53" presetClass="entr" presetSubtype="16" fill="hold" nodeType="clickEffect">
                                      <p:stCondLst>
                                        <p:cond delay="0"/>
                                      </p:stCondLst>
                                      <p:childTnLst>
                                        <p:set>
                                          <p:cBhvr>
                                            <p:cTn id="26" dur="1" fill="hold">
                                              <p:stCondLst>
                                                <p:cond delay="0"/>
                                              </p:stCondLst>
                                            </p:cTn>
                                            <p:tgtEl>
                                              <p:spTgt spid="5"/>
                                            </p:tgtEl>
                                            <p:attrNameLst>
                                              <p:attrName>style.visibility</p:attrName>
                                            </p:attrNameLst>
                                          </p:cBhvr>
                                          <p:to>
                                            <p:strVal val="visible"/>
                                          </p:to>
                                        </p:set>
                                        <p:anim calcmode="lin" valueType="num">
                                          <p:cBhvr>
                                            <p:cTn id="27" dur="500" fill="hold"/>
                                            <p:tgtEl>
                                              <p:spTgt spid="5"/>
                                            </p:tgtEl>
                                            <p:attrNameLst>
                                              <p:attrName>ppt_w</p:attrName>
                                            </p:attrNameLst>
                                          </p:cBhvr>
                                          <p:tavLst>
                                            <p:tav tm="0">
                                              <p:val>
                                                <p:fltVal val="0"/>
                                              </p:val>
                                            </p:tav>
                                            <p:tav tm="100000">
                                              <p:val>
                                                <p:strVal val="#ppt_w"/>
                                              </p:val>
                                            </p:tav>
                                          </p:tavLst>
                                        </p:anim>
                                        <p:anim calcmode="lin" valueType="num">
                                          <p:cBhvr>
                                            <p:cTn id="28" dur="500" fill="hold"/>
                                            <p:tgtEl>
                                              <p:spTgt spid="5"/>
                                            </p:tgtEl>
                                            <p:attrNameLst>
                                              <p:attrName>ppt_h</p:attrName>
                                            </p:attrNameLst>
                                          </p:cBhvr>
                                          <p:tavLst>
                                            <p:tav tm="0">
                                              <p:val>
                                                <p:fltVal val="0"/>
                                              </p:val>
                                            </p:tav>
                                            <p:tav tm="100000">
                                              <p:val>
                                                <p:strVal val="#ppt_h"/>
                                              </p:val>
                                            </p:tav>
                                          </p:tavLst>
                                        </p:anim>
                                        <p:animEffect transition="in" filter="fade">
                                          <p:cBhvr>
                                            <p:cTn id="29" dur="500"/>
                                            <p:tgtEl>
                                              <p:spTgt spid="5"/>
                                            </p:tgtEl>
                                          </p:cBhvr>
                                        </p:animEffect>
                                      </p:childTnLst>
                                    </p:cTn>
                                  </p:par>
                                  <p:par>
                                    <p:cTn id="30" presetID="22" presetClass="entr" presetSubtype="2" fill="hold" nodeType="withEffect">
                                      <p:stCondLst>
                                        <p:cond delay="500"/>
                                      </p:stCondLst>
                                      <p:childTnLst>
                                        <p:set>
                                          <p:cBhvr>
                                            <p:cTn id="31" dur="1" fill="hold">
                                              <p:stCondLst>
                                                <p:cond delay="0"/>
                                              </p:stCondLst>
                                            </p:cTn>
                                            <p:tgtEl>
                                              <p:spTgt spid="135"/>
                                            </p:tgtEl>
                                            <p:attrNameLst>
                                              <p:attrName>style.visibility</p:attrName>
                                            </p:attrNameLst>
                                          </p:cBhvr>
                                          <p:to>
                                            <p:strVal val="visible"/>
                                          </p:to>
                                        </p:set>
                                        <p:animEffect transition="in" filter="wipe(right)">
                                          <p:cBhvr>
                                            <p:cTn id="32" dur="500"/>
                                            <p:tgtEl>
                                              <p:spTgt spid="135"/>
                                            </p:tgtEl>
                                          </p:cBhvr>
                                        </p:animEffect>
                                      </p:childTnLst>
                                    </p:cTn>
                                  </p:par>
                                  <p:par>
                                    <p:cTn id="33" presetID="22" presetClass="entr" presetSubtype="2" fill="hold" grpId="0" nodeType="withEffect">
                                      <p:stCondLst>
                                        <p:cond delay="1000"/>
                                      </p:stCondLst>
                                      <p:childTnLst>
                                        <p:set>
                                          <p:cBhvr>
                                            <p:cTn id="34" dur="1" fill="hold">
                                              <p:stCondLst>
                                                <p:cond delay="0"/>
                                              </p:stCondLst>
                                            </p:cTn>
                                            <p:tgtEl>
                                              <p:spTgt spid="24"/>
                                            </p:tgtEl>
                                            <p:attrNameLst>
                                              <p:attrName>style.visibility</p:attrName>
                                            </p:attrNameLst>
                                          </p:cBhvr>
                                          <p:to>
                                            <p:strVal val="visible"/>
                                          </p:to>
                                        </p:set>
                                        <p:animEffect transition="in" filter="wipe(right)">
                                          <p:cBhvr>
                                            <p:cTn id="35" dur="500"/>
                                            <p:tgtEl>
                                              <p:spTgt spid="24"/>
                                            </p:tgtEl>
                                          </p:cBhvr>
                                        </p:animEffect>
                                      </p:childTnLst>
                                    </p:cTn>
                                  </p:par>
                                  <p:par>
                                    <p:cTn id="36" presetID="22" presetClass="entr" presetSubtype="1" fill="hold" grpId="0" nodeType="withEffect">
                                      <p:stCondLst>
                                        <p:cond delay="1500"/>
                                      </p:stCondLst>
                                      <p:childTnLst>
                                        <p:set>
                                          <p:cBhvr>
                                            <p:cTn id="37" dur="1" fill="hold">
                                              <p:stCondLst>
                                                <p:cond delay="0"/>
                                              </p:stCondLst>
                                            </p:cTn>
                                            <p:tgtEl>
                                              <p:spTgt spid="136"/>
                                            </p:tgtEl>
                                            <p:attrNameLst>
                                              <p:attrName>style.visibility</p:attrName>
                                            </p:attrNameLst>
                                          </p:cBhvr>
                                          <p:to>
                                            <p:strVal val="visible"/>
                                          </p:to>
                                        </p:set>
                                        <p:animEffect transition="in" filter="wipe(up)">
                                          <p:cBhvr>
                                            <p:cTn id="38" dur="500"/>
                                            <p:tgtEl>
                                              <p:spTgt spid="136"/>
                                            </p:tgtEl>
                                          </p:cBhvr>
                                        </p:animEffect>
                                      </p:childTnLst>
                                    </p:cTn>
                                  </p:par>
                                </p:childTnLst>
                              </p:cTn>
                            </p:par>
                          </p:childTnLst>
                        </p:cTn>
                      </p:par>
                      <p:par>
                        <p:cTn id="39" fill="hold">
                          <p:stCondLst>
                            <p:cond delay="indefinite"/>
                          </p:stCondLst>
                          <p:childTnLst>
                            <p:par>
                              <p:cTn id="40" fill="hold">
                                <p:stCondLst>
                                  <p:cond delay="0"/>
                                </p:stCondLst>
                                <p:childTnLst>
                                  <p:par>
                                    <p:cTn id="41" presetID="53" presetClass="entr" presetSubtype="16" fill="hold" nodeType="clickEffect">
                                      <p:stCondLst>
                                        <p:cond delay="0"/>
                                      </p:stCondLst>
                                      <p:childTnLst>
                                        <p:set>
                                          <p:cBhvr>
                                            <p:cTn id="42" dur="1" fill="hold">
                                              <p:stCondLst>
                                                <p:cond delay="0"/>
                                              </p:stCondLst>
                                            </p:cTn>
                                            <p:tgtEl>
                                              <p:spTgt spid="4"/>
                                            </p:tgtEl>
                                            <p:attrNameLst>
                                              <p:attrName>style.visibility</p:attrName>
                                            </p:attrNameLst>
                                          </p:cBhvr>
                                          <p:to>
                                            <p:strVal val="visible"/>
                                          </p:to>
                                        </p:set>
                                        <p:anim calcmode="lin" valueType="num">
                                          <p:cBhvr>
                                            <p:cTn id="43" dur="500" fill="hold"/>
                                            <p:tgtEl>
                                              <p:spTgt spid="4"/>
                                            </p:tgtEl>
                                            <p:attrNameLst>
                                              <p:attrName>ppt_w</p:attrName>
                                            </p:attrNameLst>
                                          </p:cBhvr>
                                          <p:tavLst>
                                            <p:tav tm="0">
                                              <p:val>
                                                <p:fltVal val="0"/>
                                              </p:val>
                                            </p:tav>
                                            <p:tav tm="100000">
                                              <p:val>
                                                <p:strVal val="#ppt_w"/>
                                              </p:val>
                                            </p:tav>
                                          </p:tavLst>
                                        </p:anim>
                                        <p:anim calcmode="lin" valueType="num">
                                          <p:cBhvr>
                                            <p:cTn id="44" dur="500" fill="hold"/>
                                            <p:tgtEl>
                                              <p:spTgt spid="4"/>
                                            </p:tgtEl>
                                            <p:attrNameLst>
                                              <p:attrName>ppt_h</p:attrName>
                                            </p:attrNameLst>
                                          </p:cBhvr>
                                          <p:tavLst>
                                            <p:tav tm="0">
                                              <p:val>
                                                <p:fltVal val="0"/>
                                              </p:val>
                                            </p:tav>
                                            <p:tav tm="100000">
                                              <p:val>
                                                <p:strVal val="#ppt_h"/>
                                              </p:val>
                                            </p:tav>
                                          </p:tavLst>
                                        </p:anim>
                                        <p:animEffect transition="in" filter="fade">
                                          <p:cBhvr>
                                            <p:cTn id="45" dur="500"/>
                                            <p:tgtEl>
                                              <p:spTgt spid="4"/>
                                            </p:tgtEl>
                                          </p:cBhvr>
                                        </p:animEffect>
                                      </p:childTnLst>
                                    </p:cTn>
                                  </p:par>
                                  <p:par>
                                    <p:cTn id="46" presetID="22" presetClass="entr" presetSubtype="8" fill="hold" nodeType="withEffect">
                                      <p:stCondLst>
                                        <p:cond delay="500"/>
                                      </p:stCondLst>
                                      <p:childTnLst>
                                        <p:set>
                                          <p:cBhvr>
                                            <p:cTn id="47" dur="1" fill="hold">
                                              <p:stCondLst>
                                                <p:cond delay="0"/>
                                              </p:stCondLst>
                                            </p:cTn>
                                            <p:tgtEl>
                                              <p:spTgt spid="140"/>
                                            </p:tgtEl>
                                            <p:attrNameLst>
                                              <p:attrName>style.visibility</p:attrName>
                                            </p:attrNameLst>
                                          </p:cBhvr>
                                          <p:to>
                                            <p:strVal val="visible"/>
                                          </p:to>
                                        </p:set>
                                        <p:animEffect transition="in" filter="wipe(left)">
                                          <p:cBhvr>
                                            <p:cTn id="48" dur="500"/>
                                            <p:tgtEl>
                                              <p:spTgt spid="140"/>
                                            </p:tgtEl>
                                          </p:cBhvr>
                                        </p:animEffect>
                                      </p:childTnLst>
                                    </p:cTn>
                                  </p:par>
                                  <p:par>
                                    <p:cTn id="49" presetID="22" presetClass="entr" presetSubtype="8" fill="hold" grpId="0" nodeType="withEffect">
                                      <p:stCondLst>
                                        <p:cond delay="1000"/>
                                      </p:stCondLst>
                                      <p:childTnLst>
                                        <p:set>
                                          <p:cBhvr>
                                            <p:cTn id="50" dur="1" fill="hold">
                                              <p:stCondLst>
                                                <p:cond delay="0"/>
                                              </p:stCondLst>
                                            </p:cTn>
                                            <p:tgtEl>
                                              <p:spTgt spid="26"/>
                                            </p:tgtEl>
                                            <p:attrNameLst>
                                              <p:attrName>style.visibility</p:attrName>
                                            </p:attrNameLst>
                                          </p:cBhvr>
                                          <p:to>
                                            <p:strVal val="visible"/>
                                          </p:to>
                                        </p:set>
                                        <p:animEffect transition="in" filter="wipe(left)">
                                          <p:cBhvr>
                                            <p:cTn id="51" dur="500"/>
                                            <p:tgtEl>
                                              <p:spTgt spid="26"/>
                                            </p:tgtEl>
                                          </p:cBhvr>
                                        </p:animEffect>
                                      </p:childTnLst>
                                    </p:cTn>
                                  </p:par>
                                  <p:par>
                                    <p:cTn id="52" presetID="22" presetClass="entr" presetSubtype="1" fill="hold" grpId="0" nodeType="withEffect">
                                      <p:stCondLst>
                                        <p:cond delay="1500"/>
                                      </p:stCondLst>
                                      <p:childTnLst>
                                        <p:set>
                                          <p:cBhvr>
                                            <p:cTn id="53" dur="1" fill="hold">
                                              <p:stCondLst>
                                                <p:cond delay="0"/>
                                              </p:stCondLst>
                                            </p:cTn>
                                            <p:tgtEl>
                                              <p:spTgt spid="142"/>
                                            </p:tgtEl>
                                            <p:attrNameLst>
                                              <p:attrName>style.visibility</p:attrName>
                                            </p:attrNameLst>
                                          </p:cBhvr>
                                          <p:to>
                                            <p:strVal val="visible"/>
                                          </p:to>
                                        </p:set>
                                        <p:animEffect transition="in" filter="wipe(up)">
                                          <p:cBhvr>
                                            <p:cTn id="54" dur="500"/>
                                            <p:tgtEl>
                                              <p:spTgt spid="142"/>
                                            </p:tgtEl>
                                          </p:cBhvr>
                                        </p:animEffect>
                                      </p:childTnLst>
                                    </p:cTn>
                                  </p:par>
                                </p:childTnLst>
                              </p:cTn>
                            </p:par>
                          </p:childTnLst>
                        </p:cTn>
                      </p:par>
                      <p:par>
                        <p:cTn id="55" fill="hold">
                          <p:stCondLst>
                            <p:cond delay="indefinite"/>
                          </p:stCondLst>
                          <p:childTnLst>
                            <p:par>
                              <p:cTn id="56" fill="hold">
                                <p:stCondLst>
                                  <p:cond delay="0"/>
                                </p:stCondLst>
                                <p:childTnLst>
                                  <p:par>
                                    <p:cTn id="57" presetID="53" presetClass="entr" presetSubtype="16" fill="hold" nodeType="clickEffect">
                                      <p:stCondLst>
                                        <p:cond delay="0"/>
                                      </p:stCondLst>
                                      <p:childTnLst>
                                        <p:set>
                                          <p:cBhvr>
                                            <p:cTn id="58" dur="1" fill="hold">
                                              <p:stCondLst>
                                                <p:cond delay="0"/>
                                              </p:stCondLst>
                                            </p:cTn>
                                            <p:tgtEl>
                                              <p:spTgt spid="3"/>
                                            </p:tgtEl>
                                            <p:attrNameLst>
                                              <p:attrName>style.visibility</p:attrName>
                                            </p:attrNameLst>
                                          </p:cBhvr>
                                          <p:to>
                                            <p:strVal val="visible"/>
                                          </p:to>
                                        </p:set>
                                        <p:anim calcmode="lin" valueType="num">
                                          <p:cBhvr>
                                            <p:cTn id="59" dur="500" fill="hold"/>
                                            <p:tgtEl>
                                              <p:spTgt spid="3"/>
                                            </p:tgtEl>
                                            <p:attrNameLst>
                                              <p:attrName>ppt_w</p:attrName>
                                            </p:attrNameLst>
                                          </p:cBhvr>
                                          <p:tavLst>
                                            <p:tav tm="0">
                                              <p:val>
                                                <p:fltVal val="0"/>
                                              </p:val>
                                            </p:tav>
                                            <p:tav tm="100000">
                                              <p:val>
                                                <p:strVal val="#ppt_w"/>
                                              </p:val>
                                            </p:tav>
                                          </p:tavLst>
                                        </p:anim>
                                        <p:anim calcmode="lin" valueType="num">
                                          <p:cBhvr>
                                            <p:cTn id="60" dur="500" fill="hold"/>
                                            <p:tgtEl>
                                              <p:spTgt spid="3"/>
                                            </p:tgtEl>
                                            <p:attrNameLst>
                                              <p:attrName>ppt_h</p:attrName>
                                            </p:attrNameLst>
                                          </p:cBhvr>
                                          <p:tavLst>
                                            <p:tav tm="0">
                                              <p:val>
                                                <p:fltVal val="0"/>
                                              </p:val>
                                            </p:tav>
                                            <p:tav tm="100000">
                                              <p:val>
                                                <p:strVal val="#ppt_h"/>
                                              </p:val>
                                            </p:tav>
                                          </p:tavLst>
                                        </p:anim>
                                        <p:animEffect transition="in" filter="fade">
                                          <p:cBhvr>
                                            <p:cTn id="61" dur="500"/>
                                            <p:tgtEl>
                                              <p:spTgt spid="3"/>
                                            </p:tgtEl>
                                          </p:cBhvr>
                                        </p:animEffect>
                                      </p:childTnLst>
                                    </p:cTn>
                                  </p:par>
                                  <p:par>
                                    <p:cTn id="62" presetID="22" presetClass="entr" presetSubtype="2" fill="hold" nodeType="withEffect">
                                      <p:stCondLst>
                                        <p:cond delay="500"/>
                                      </p:stCondLst>
                                      <p:childTnLst>
                                        <p:set>
                                          <p:cBhvr>
                                            <p:cTn id="63" dur="1" fill="hold">
                                              <p:stCondLst>
                                                <p:cond delay="0"/>
                                              </p:stCondLst>
                                            </p:cTn>
                                            <p:tgtEl>
                                              <p:spTgt spid="143"/>
                                            </p:tgtEl>
                                            <p:attrNameLst>
                                              <p:attrName>style.visibility</p:attrName>
                                            </p:attrNameLst>
                                          </p:cBhvr>
                                          <p:to>
                                            <p:strVal val="visible"/>
                                          </p:to>
                                        </p:set>
                                        <p:animEffect transition="in" filter="wipe(right)">
                                          <p:cBhvr>
                                            <p:cTn id="64" dur="500"/>
                                            <p:tgtEl>
                                              <p:spTgt spid="143"/>
                                            </p:tgtEl>
                                          </p:cBhvr>
                                        </p:animEffect>
                                      </p:childTnLst>
                                    </p:cTn>
                                  </p:par>
                                  <p:par>
                                    <p:cTn id="65" presetID="22" presetClass="entr" presetSubtype="2" fill="hold" grpId="0" nodeType="withEffect">
                                      <p:stCondLst>
                                        <p:cond delay="1000"/>
                                      </p:stCondLst>
                                      <p:childTnLst>
                                        <p:set>
                                          <p:cBhvr>
                                            <p:cTn id="66" dur="1" fill="hold">
                                              <p:stCondLst>
                                                <p:cond delay="0"/>
                                              </p:stCondLst>
                                            </p:cTn>
                                            <p:tgtEl>
                                              <p:spTgt spid="27"/>
                                            </p:tgtEl>
                                            <p:attrNameLst>
                                              <p:attrName>style.visibility</p:attrName>
                                            </p:attrNameLst>
                                          </p:cBhvr>
                                          <p:to>
                                            <p:strVal val="visible"/>
                                          </p:to>
                                        </p:set>
                                        <p:animEffect transition="in" filter="wipe(right)">
                                          <p:cBhvr>
                                            <p:cTn id="67" dur="500"/>
                                            <p:tgtEl>
                                              <p:spTgt spid="27"/>
                                            </p:tgtEl>
                                          </p:cBhvr>
                                        </p:animEffect>
                                      </p:childTnLst>
                                    </p:cTn>
                                  </p:par>
                                  <p:par>
                                    <p:cTn id="68" presetID="22" presetClass="entr" presetSubtype="1" fill="hold" grpId="0" nodeType="withEffect">
                                      <p:stCondLst>
                                        <p:cond delay="1500"/>
                                      </p:stCondLst>
                                      <p:childTnLst>
                                        <p:set>
                                          <p:cBhvr>
                                            <p:cTn id="69" dur="1" fill="hold">
                                              <p:stCondLst>
                                                <p:cond delay="0"/>
                                              </p:stCondLst>
                                            </p:cTn>
                                            <p:tgtEl>
                                              <p:spTgt spid="144"/>
                                            </p:tgtEl>
                                            <p:attrNameLst>
                                              <p:attrName>style.visibility</p:attrName>
                                            </p:attrNameLst>
                                          </p:cBhvr>
                                          <p:to>
                                            <p:strVal val="visible"/>
                                          </p:to>
                                        </p:set>
                                        <p:animEffect transition="in" filter="wipe(up)">
                                          <p:cBhvr>
                                            <p:cTn id="70" dur="500"/>
                                            <p:tgtEl>
                                              <p:spTgt spid="144"/>
                                            </p:tgtEl>
                                          </p:cBhvr>
                                        </p:animEffect>
                                      </p:childTnLst>
                                    </p:cTn>
                                  </p:par>
                                  <p:par>
                                    <p:cTn id="71" presetID="1" presetClass="entr" presetSubtype="0" fill="hold" nodeType="withEffect">
                                      <p:stCondLst>
                                        <p:cond delay="4000"/>
                                      </p:stCondLst>
                                      <p:childTnLst>
                                        <p:set>
                                          <p:cBhvr>
                                            <p:cTn id="72" dur="1" fill="hold">
                                              <p:stCondLst>
                                                <p:cond delay="0"/>
                                              </p:stCondLst>
                                            </p:cTn>
                                            <p:tgtEl>
                                              <p:spTgt spid="9"/>
                                            </p:tgtEl>
                                            <p:attrNameLst>
                                              <p:attrName>style.visibility</p:attrName>
                                            </p:attrNameLst>
                                          </p:cBhvr>
                                          <p:to>
                                            <p:strVal val="visible"/>
                                          </p:to>
                                        </p:set>
                                      </p:childTnLst>
                                    </p:cTn>
                                  </p:par>
                                  <p:par>
                                    <p:cTn id="73" presetID="1" presetClass="path" presetSubtype="0" repeatCount="indefinite" fill="hold" nodeType="withEffect">
                                      <p:stCondLst>
                                        <p:cond delay="4000"/>
                                      </p:stCondLst>
                                      <p:childTnLst>
                                        <p:animMotion origin="layout" path="M 0.00989 0.00487 C 0.06875 0.06899 0.11146 0.13496 0.10625 0.15093 C 0.10065 0.16598 0.04896 0.12524 -0.00951 0.06135 C -0.06836 -0.00347 -0.11107 -0.06967 -0.10573 -0.08425 C -0.1 -0.10138 -0.04844 -0.05995 0.00989 0.00487 Z " pathEditMode="relative" rAng="1920000" ptsTypes="AAAAA">
                                          <p:cBhvr>
                                            <p:cTn id="74" dur="6700" fill="hold"/>
                                            <p:tgtEl>
                                              <p:spTgt spid="9"/>
                                            </p:tgtEl>
                                            <p:attrNameLst>
                                              <p:attrName>ppt_x</p:attrName>
                                              <p:attrName>ppt_y</p:attrName>
                                            </p:attrNameLst>
                                          </p:cBhvr>
                                          <p:rCtr x="-964" y="2801"/>
                                        </p:animMotion>
                                      </p:childTnLst>
                                    </p:cTn>
                                  </p:par>
                                  <p:par>
                                    <p:cTn id="75" presetID="2" presetClass="entr" presetSubtype="4" fill="hold" nodeType="withEffect" p14:presetBounceEnd="48000">
                                      <p:stCondLst>
                                        <p:cond delay="4000"/>
                                      </p:stCondLst>
                                      <p:childTnLst>
                                        <p:set>
                                          <p:cBhvr>
                                            <p:cTn id="76" dur="1" fill="hold">
                                              <p:stCondLst>
                                                <p:cond delay="0"/>
                                              </p:stCondLst>
                                            </p:cTn>
                                            <p:tgtEl>
                                              <p:spTgt spid="130"/>
                                            </p:tgtEl>
                                            <p:attrNameLst>
                                              <p:attrName>style.visibility</p:attrName>
                                            </p:attrNameLst>
                                          </p:cBhvr>
                                          <p:to>
                                            <p:strVal val="visible"/>
                                          </p:to>
                                        </p:set>
                                        <p:anim calcmode="lin" valueType="num" p14:bounceEnd="48000">
                                          <p:cBhvr additive="base">
                                            <p:cTn id="77" dur="500" fill="hold"/>
                                            <p:tgtEl>
                                              <p:spTgt spid="130"/>
                                            </p:tgtEl>
                                            <p:attrNameLst>
                                              <p:attrName>ppt_x</p:attrName>
                                            </p:attrNameLst>
                                          </p:cBhvr>
                                          <p:tavLst>
                                            <p:tav tm="0">
                                              <p:val>
                                                <p:strVal val="#ppt_x"/>
                                              </p:val>
                                            </p:tav>
                                            <p:tav tm="100000">
                                              <p:val>
                                                <p:strVal val="#ppt_x"/>
                                              </p:val>
                                            </p:tav>
                                          </p:tavLst>
                                        </p:anim>
                                        <p:anim calcmode="lin" valueType="num" p14:bounceEnd="48000">
                                          <p:cBhvr additive="base">
                                            <p:cTn id="78" dur="500" fill="hold"/>
                                            <p:tgtEl>
                                              <p:spTgt spid="13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4" grpId="0"/>
          <p:bldP spid="136" grpId="0"/>
          <p:bldP spid="142" grpId="0"/>
          <p:bldP spid="144" grpId="0"/>
          <p:bldP spid="24" grpId="0" animBg="1"/>
          <p:bldP spid="25" grpId="0" animBg="1"/>
          <p:bldP spid="26" grpId="0" animBg="1"/>
          <p:bldP spid="27" grpId="0" animBg="1"/>
        </p:bldLst>
      </p:timing>
    </mc:Choice>
    <mc:Fallback xmlns="">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31"/>
                                            </p:tgtEl>
                                            <p:attrNameLst>
                                              <p:attrName>style.visibility</p:attrName>
                                            </p:attrNameLst>
                                          </p:cBhvr>
                                          <p:to>
                                            <p:strVal val="visible"/>
                                          </p:to>
                                        </p:set>
                                        <p:anim calcmode="lin" valueType="num">
                                          <p:cBhvr>
                                            <p:cTn id="7" dur="500" fill="hold"/>
                                            <p:tgtEl>
                                              <p:spTgt spid="131"/>
                                            </p:tgtEl>
                                            <p:attrNameLst>
                                              <p:attrName>ppt_w</p:attrName>
                                            </p:attrNameLst>
                                          </p:cBhvr>
                                          <p:tavLst>
                                            <p:tav tm="0">
                                              <p:val>
                                                <p:fltVal val="0"/>
                                              </p:val>
                                            </p:tav>
                                            <p:tav tm="100000">
                                              <p:val>
                                                <p:strVal val="#ppt_w"/>
                                              </p:val>
                                            </p:tav>
                                          </p:tavLst>
                                        </p:anim>
                                        <p:anim calcmode="lin" valueType="num">
                                          <p:cBhvr>
                                            <p:cTn id="8" dur="500" fill="hold"/>
                                            <p:tgtEl>
                                              <p:spTgt spid="131"/>
                                            </p:tgtEl>
                                            <p:attrNameLst>
                                              <p:attrName>ppt_h</p:attrName>
                                            </p:attrNameLst>
                                          </p:cBhvr>
                                          <p:tavLst>
                                            <p:tav tm="0">
                                              <p:val>
                                                <p:fltVal val="0"/>
                                              </p:val>
                                            </p:tav>
                                            <p:tav tm="100000">
                                              <p:val>
                                                <p:strVal val="#ppt_h"/>
                                              </p:val>
                                            </p:tav>
                                          </p:tavLst>
                                        </p:anim>
                                        <p:animEffect transition="in" filter="fade">
                                          <p:cBhvr>
                                            <p:cTn id="9" dur="500"/>
                                            <p:tgtEl>
                                              <p:spTgt spid="131"/>
                                            </p:tgtEl>
                                          </p:cBhvr>
                                        </p:animEffect>
                                      </p:childTnLst>
                                    </p:cTn>
                                  </p:par>
                                  <p:par>
                                    <p:cTn id="10" presetID="22" presetClass="entr" presetSubtype="8" fill="hold" nodeType="withEffect">
                                      <p:stCondLst>
                                        <p:cond delay="500"/>
                                      </p:stCondLst>
                                      <p:childTnLst>
                                        <p:set>
                                          <p:cBhvr>
                                            <p:cTn id="11" dur="1" fill="hold">
                                              <p:stCondLst>
                                                <p:cond delay="0"/>
                                              </p:stCondLst>
                                            </p:cTn>
                                            <p:tgtEl>
                                              <p:spTgt spid="132"/>
                                            </p:tgtEl>
                                            <p:attrNameLst>
                                              <p:attrName>style.visibility</p:attrName>
                                            </p:attrNameLst>
                                          </p:cBhvr>
                                          <p:to>
                                            <p:strVal val="visible"/>
                                          </p:to>
                                        </p:set>
                                        <p:animEffect transition="in" filter="wipe(left)">
                                          <p:cBhvr>
                                            <p:cTn id="12" dur="500"/>
                                            <p:tgtEl>
                                              <p:spTgt spid="132"/>
                                            </p:tgtEl>
                                          </p:cBhvr>
                                        </p:animEffect>
                                      </p:childTnLst>
                                    </p:cTn>
                                  </p:par>
                                  <p:par>
                                    <p:cTn id="13" presetID="22" presetClass="entr" presetSubtype="8" fill="hold" grpId="0" nodeType="withEffect">
                                      <p:stCondLst>
                                        <p:cond delay="1000"/>
                                      </p:stCondLst>
                                      <p:childTnLst>
                                        <p:set>
                                          <p:cBhvr>
                                            <p:cTn id="14" dur="1" fill="hold">
                                              <p:stCondLst>
                                                <p:cond delay="0"/>
                                              </p:stCondLst>
                                            </p:cTn>
                                            <p:tgtEl>
                                              <p:spTgt spid="25"/>
                                            </p:tgtEl>
                                            <p:attrNameLst>
                                              <p:attrName>style.visibility</p:attrName>
                                            </p:attrNameLst>
                                          </p:cBhvr>
                                          <p:to>
                                            <p:strVal val="visible"/>
                                          </p:to>
                                        </p:set>
                                        <p:animEffect transition="in" filter="wipe(left)">
                                          <p:cBhvr>
                                            <p:cTn id="15" dur="500"/>
                                            <p:tgtEl>
                                              <p:spTgt spid="25"/>
                                            </p:tgtEl>
                                          </p:cBhvr>
                                        </p:animEffect>
                                      </p:childTnLst>
                                    </p:cTn>
                                  </p:par>
                                  <p:par>
                                    <p:cTn id="16" presetID="22" presetClass="entr" presetSubtype="1" fill="hold" grpId="0" nodeType="withEffect">
                                      <p:stCondLst>
                                        <p:cond delay="1500"/>
                                      </p:stCondLst>
                                      <p:childTnLst>
                                        <p:set>
                                          <p:cBhvr>
                                            <p:cTn id="17" dur="1" fill="hold">
                                              <p:stCondLst>
                                                <p:cond delay="0"/>
                                              </p:stCondLst>
                                            </p:cTn>
                                            <p:tgtEl>
                                              <p:spTgt spid="134"/>
                                            </p:tgtEl>
                                            <p:attrNameLst>
                                              <p:attrName>style.visibility</p:attrName>
                                            </p:attrNameLst>
                                          </p:cBhvr>
                                          <p:to>
                                            <p:strVal val="visible"/>
                                          </p:to>
                                        </p:set>
                                        <p:animEffect transition="in" filter="wipe(up)">
                                          <p:cBhvr>
                                            <p:cTn id="18" dur="500"/>
                                            <p:tgtEl>
                                              <p:spTgt spid="134"/>
                                            </p:tgtEl>
                                          </p:cBhvr>
                                        </p:animEffect>
                                      </p:childTnLst>
                                    </p:cTn>
                                  </p:par>
                                  <p:par>
                                    <p:cTn id="19" presetID="2" presetClass="entr" presetSubtype="1" fill="hold" nodeType="withEffect">
                                      <p:stCondLst>
                                        <p:cond delay="2000"/>
                                      </p:stCondLst>
                                      <p:childTnLst>
                                        <p:set>
                                          <p:cBhvr>
                                            <p:cTn id="20" dur="1" fill="hold">
                                              <p:stCondLst>
                                                <p:cond delay="0"/>
                                              </p:stCondLst>
                                            </p:cTn>
                                            <p:tgtEl>
                                              <p:spTgt spid="129"/>
                                            </p:tgtEl>
                                            <p:attrNameLst>
                                              <p:attrName>style.visibility</p:attrName>
                                            </p:attrNameLst>
                                          </p:cBhvr>
                                          <p:to>
                                            <p:strVal val="visible"/>
                                          </p:to>
                                        </p:set>
                                        <p:anim calcmode="lin" valueType="num">
                                          <p:cBhvr additive="base">
                                            <p:cTn id="21" dur="500" fill="hold"/>
                                            <p:tgtEl>
                                              <p:spTgt spid="129"/>
                                            </p:tgtEl>
                                            <p:attrNameLst>
                                              <p:attrName>ppt_x</p:attrName>
                                            </p:attrNameLst>
                                          </p:cBhvr>
                                          <p:tavLst>
                                            <p:tav tm="0">
                                              <p:val>
                                                <p:strVal val="#ppt_x"/>
                                              </p:val>
                                            </p:tav>
                                            <p:tav tm="100000">
                                              <p:val>
                                                <p:strVal val="#ppt_x"/>
                                              </p:val>
                                            </p:tav>
                                          </p:tavLst>
                                        </p:anim>
                                        <p:anim calcmode="lin" valueType="num">
                                          <p:cBhvr additive="base">
                                            <p:cTn id="22" dur="500" fill="hold"/>
                                            <p:tgtEl>
                                              <p:spTgt spid="129"/>
                                            </p:tgtEl>
                                            <p:attrNameLst>
                                              <p:attrName>ppt_y</p:attrName>
                                            </p:attrNameLst>
                                          </p:cBhvr>
                                          <p:tavLst>
                                            <p:tav tm="0">
                                              <p:val>
                                                <p:strVal val="0-#ppt_h/2"/>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53" presetClass="entr" presetSubtype="16" fill="hold" nodeType="clickEffect">
                                      <p:stCondLst>
                                        <p:cond delay="0"/>
                                      </p:stCondLst>
                                      <p:childTnLst>
                                        <p:set>
                                          <p:cBhvr>
                                            <p:cTn id="26" dur="1" fill="hold">
                                              <p:stCondLst>
                                                <p:cond delay="0"/>
                                              </p:stCondLst>
                                            </p:cTn>
                                            <p:tgtEl>
                                              <p:spTgt spid="5"/>
                                            </p:tgtEl>
                                            <p:attrNameLst>
                                              <p:attrName>style.visibility</p:attrName>
                                            </p:attrNameLst>
                                          </p:cBhvr>
                                          <p:to>
                                            <p:strVal val="visible"/>
                                          </p:to>
                                        </p:set>
                                        <p:anim calcmode="lin" valueType="num">
                                          <p:cBhvr>
                                            <p:cTn id="27" dur="500" fill="hold"/>
                                            <p:tgtEl>
                                              <p:spTgt spid="5"/>
                                            </p:tgtEl>
                                            <p:attrNameLst>
                                              <p:attrName>ppt_w</p:attrName>
                                            </p:attrNameLst>
                                          </p:cBhvr>
                                          <p:tavLst>
                                            <p:tav tm="0">
                                              <p:val>
                                                <p:fltVal val="0"/>
                                              </p:val>
                                            </p:tav>
                                            <p:tav tm="100000">
                                              <p:val>
                                                <p:strVal val="#ppt_w"/>
                                              </p:val>
                                            </p:tav>
                                          </p:tavLst>
                                        </p:anim>
                                        <p:anim calcmode="lin" valueType="num">
                                          <p:cBhvr>
                                            <p:cTn id="28" dur="500" fill="hold"/>
                                            <p:tgtEl>
                                              <p:spTgt spid="5"/>
                                            </p:tgtEl>
                                            <p:attrNameLst>
                                              <p:attrName>ppt_h</p:attrName>
                                            </p:attrNameLst>
                                          </p:cBhvr>
                                          <p:tavLst>
                                            <p:tav tm="0">
                                              <p:val>
                                                <p:fltVal val="0"/>
                                              </p:val>
                                            </p:tav>
                                            <p:tav tm="100000">
                                              <p:val>
                                                <p:strVal val="#ppt_h"/>
                                              </p:val>
                                            </p:tav>
                                          </p:tavLst>
                                        </p:anim>
                                        <p:animEffect transition="in" filter="fade">
                                          <p:cBhvr>
                                            <p:cTn id="29" dur="500"/>
                                            <p:tgtEl>
                                              <p:spTgt spid="5"/>
                                            </p:tgtEl>
                                          </p:cBhvr>
                                        </p:animEffect>
                                      </p:childTnLst>
                                    </p:cTn>
                                  </p:par>
                                  <p:par>
                                    <p:cTn id="30" presetID="22" presetClass="entr" presetSubtype="2" fill="hold" nodeType="withEffect">
                                      <p:stCondLst>
                                        <p:cond delay="500"/>
                                      </p:stCondLst>
                                      <p:childTnLst>
                                        <p:set>
                                          <p:cBhvr>
                                            <p:cTn id="31" dur="1" fill="hold">
                                              <p:stCondLst>
                                                <p:cond delay="0"/>
                                              </p:stCondLst>
                                            </p:cTn>
                                            <p:tgtEl>
                                              <p:spTgt spid="135"/>
                                            </p:tgtEl>
                                            <p:attrNameLst>
                                              <p:attrName>style.visibility</p:attrName>
                                            </p:attrNameLst>
                                          </p:cBhvr>
                                          <p:to>
                                            <p:strVal val="visible"/>
                                          </p:to>
                                        </p:set>
                                        <p:animEffect transition="in" filter="wipe(right)">
                                          <p:cBhvr>
                                            <p:cTn id="32" dur="500"/>
                                            <p:tgtEl>
                                              <p:spTgt spid="135"/>
                                            </p:tgtEl>
                                          </p:cBhvr>
                                        </p:animEffect>
                                      </p:childTnLst>
                                    </p:cTn>
                                  </p:par>
                                  <p:par>
                                    <p:cTn id="33" presetID="22" presetClass="entr" presetSubtype="2" fill="hold" grpId="0" nodeType="withEffect">
                                      <p:stCondLst>
                                        <p:cond delay="1000"/>
                                      </p:stCondLst>
                                      <p:childTnLst>
                                        <p:set>
                                          <p:cBhvr>
                                            <p:cTn id="34" dur="1" fill="hold">
                                              <p:stCondLst>
                                                <p:cond delay="0"/>
                                              </p:stCondLst>
                                            </p:cTn>
                                            <p:tgtEl>
                                              <p:spTgt spid="24"/>
                                            </p:tgtEl>
                                            <p:attrNameLst>
                                              <p:attrName>style.visibility</p:attrName>
                                            </p:attrNameLst>
                                          </p:cBhvr>
                                          <p:to>
                                            <p:strVal val="visible"/>
                                          </p:to>
                                        </p:set>
                                        <p:animEffect transition="in" filter="wipe(right)">
                                          <p:cBhvr>
                                            <p:cTn id="35" dur="500"/>
                                            <p:tgtEl>
                                              <p:spTgt spid="24"/>
                                            </p:tgtEl>
                                          </p:cBhvr>
                                        </p:animEffect>
                                      </p:childTnLst>
                                    </p:cTn>
                                  </p:par>
                                  <p:par>
                                    <p:cTn id="36" presetID="22" presetClass="entr" presetSubtype="1" fill="hold" grpId="0" nodeType="withEffect">
                                      <p:stCondLst>
                                        <p:cond delay="1500"/>
                                      </p:stCondLst>
                                      <p:childTnLst>
                                        <p:set>
                                          <p:cBhvr>
                                            <p:cTn id="37" dur="1" fill="hold">
                                              <p:stCondLst>
                                                <p:cond delay="0"/>
                                              </p:stCondLst>
                                            </p:cTn>
                                            <p:tgtEl>
                                              <p:spTgt spid="136"/>
                                            </p:tgtEl>
                                            <p:attrNameLst>
                                              <p:attrName>style.visibility</p:attrName>
                                            </p:attrNameLst>
                                          </p:cBhvr>
                                          <p:to>
                                            <p:strVal val="visible"/>
                                          </p:to>
                                        </p:set>
                                        <p:animEffect transition="in" filter="wipe(up)">
                                          <p:cBhvr>
                                            <p:cTn id="38" dur="500"/>
                                            <p:tgtEl>
                                              <p:spTgt spid="136"/>
                                            </p:tgtEl>
                                          </p:cBhvr>
                                        </p:animEffect>
                                      </p:childTnLst>
                                    </p:cTn>
                                  </p:par>
                                </p:childTnLst>
                              </p:cTn>
                            </p:par>
                          </p:childTnLst>
                        </p:cTn>
                      </p:par>
                      <p:par>
                        <p:cTn id="39" fill="hold">
                          <p:stCondLst>
                            <p:cond delay="indefinite"/>
                          </p:stCondLst>
                          <p:childTnLst>
                            <p:par>
                              <p:cTn id="40" fill="hold">
                                <p:stCondLst>
                                  <p:cond delay="0"/>
                                </p:stCondLst>
                                <p:childTnLst>
                                  <p:par>
                                    <p:cTn id="41" presetID="53" presetClass="entr" presetSubtype="16" fill="hold" nodeType="clickEffect">
                                      <p:stCondLst>
                                        <p:cond delay="0"/>
                                      </p:stCondLst>
                                      <p:childTnLst>
                                        <p:set>
                                          <p:cBhvr>
                                            <p:cTn id="42" dur="1" fill="hold">
                                              <p:stCondLst>
                                                <p:cond delay="0"/>
                                              </p:stCondLst>
                                            </p:cTn>
                                            <p:tgtEl>
                                              <p:spTgt spid="4"/>
                                            </p:tgtEl>
                                            <p:attrNameLst>
                                              <p:attrName>style.visibility</p:attrName>
                                            </p:attrNameLst>
                                          </p:cBhvr>
                                          <p:to>
                                            <p:strVal val="visible"/>
                                          </p:to>
                                        </p:set>
                                        <p:anim calcmode="lin" valueType="num">
                                          <p:cBhvr>
                                            <p:cTn id="43" dur="500" fill="hold"/>
                                            <p:tgtEl>
                                              <p:spTgt spid="4"/>
                                            </p:tgtEl>
                                            <p:attrNameLst>
                                              <p:attrName>ppt_w</p:attrName>
                                            </p:attrNameLst>
                                          </p:cBhvr>
                                          <p:tavLst>
                                            <p:tav tm="0">
                                              <p:val>
                                                <p:fltVal val="0"/>
                                              </p:val>
                                            </p:tav>
                                            <p:tav tm="100000">
                                              <p:val>
                                                <p:strVal val="#ppt_w"/>
                                              </p:val>
                                            </p:tav>
                                          </p:tavLst>
                                        </p:anim>
                                        <p:anim calcmode="lin" valueType="num">
                                          <p:cBhvr>
                                            <p:cTn id="44" dur="500" fill="hold"/>
                                            <p:tgtEl>
                                              <p:spTgt spid="4"/>
                                            </p:tgtEl>
                                            <p:attrNameLst>
                                              <p:attrName>ppt_h</p:attrName>
                                            </p:attrNameLst>
                                          </p:cBhvr>
                                          <p:tavLst>
                                            <p:tav tm="0">
                                              <p:val>
                                                <p:fltVal val="0"/>
                                              </p:val>
                                            </p:tav>
                                            <p:tav tm="100000">
                                              <p:val>
                                                <p:strVal val="#ppt_h"/>
                                              </p:val>
                                            </p:tav>
                                          </p:tavLst>
                                        </p:anim>
                                        <p:animEffect transition="in" filter="fade">
                                          <p:cBhvr>
                                            <p:cTn id="45" dur="500"/>
                                            <p:tgtEl>
                                              <p:spTgt spid="4"/>
                                            </p:tgtEl>
                                          </p:cBhvr>
                                        </p:animEffect>
                                      </p:childTnLst>
                                    </p:cTn>
                                  </p:par>
                                  <p:par>
                                    <p:cTn id="46" presetID="22" presetClass="entr" presetSubtype="8" fill="hold" nodeType="withEffect">
                                      <p:stCondLst>
                                        <p:cond delay="500"/>
                                      </p:stCondLst>
                                      <p:childTnLst>
                                        <p:set>
                                          <p:cBhvr>
                                            <p:cTn id="47" dur="1" fill="hold">
                                              <p:stCondLst>
                                                <p:cond delay="0"/>
                                              </p:stCondLst>
                                            </p:cTn>
                                            <p:tgtEl>
                                              <p:spTgt spid="140"/>
                                            </p:tgtEl>
                                            <p:attrNameLst>
                                              <p:attrName>style.visibility</p:attrName>
                                            </p:attrNameLst>
                                          </p:cBhvr>
                                          <p:to>
                                            <p:strVal val="visible"/>
                                          </p:to>
                                        </p:set>
                                        <p:animEffect transition="in" filter="wipe(left)">
                                          <p:cBhvr>
                                            <p:cTn id="48" dur="500"/>
                                            <p:tgtEl>
                                              <p:spTgt spid="140"/>
                                            </p:tgtEl>
                                          </p:cBhvr>
                                        </p:animEffect>
                                      </p:childTnLst>
                                    </p:cTn>
                                  </p:par>
                                  <p:par>
                                    <p:cTn id="49" presetID="22" presetClass="entr" presetSubtype="8" fill="hold" grpId="0" nodeType="withEffect">
                                      <p:stCondLst>
                                        <p:cond delay="1000"/>
                                      </p:stCondLst>
                                      <p:childTnLst>
                                        <p:set>
                                          <p:cBhvr>
                                            <p:cTn id="50" dur="1" fill="hold">
                                              <p:stCondLst>
                                                <p:cond delay="0"/>
                                              </p:stCondLst>
                                            </p:cTn>
                                            <p:tgtEl>
                                              <p:spTgt spid="26"/>
                                            </p:tgtEl>
                                            <p:attrNameLst>
                                              <p:attrName>style.visibility</p:attrName>
                                            </p:attrNameLst>
                                          </p:cBhvr>
                                          <p:to>
                                            <p:strVal val="visible"/>
                                          </p:to>
                                        </p:set>
                                        <p:animEffect transition="in" filter="wipe(left)">
                                          <p:cBhvr>
                                            <p:cTn id="51" dur="500"/>
                                            <p:tgtEl>
                                              <p:spTgt spid="26"/>
                                            </p:tgtEl>
                                          </p:cBhvr>
                                        </p:animEffect>
                                      </p:childTnLst>
                                    </p:cTn>
                                  </p:par>
                                  <p:par>
                                    <p:cTn id="52" presetID="22" presetClass="entr" presetSubtype="1" fill="hold" grpId="0" nodeType="withEffect">
                                      <p:stCondLst>
                                        <p:cond delay="1500"/>
                                      </p:stCondLst>
                                      <p:childTnLst>
                                        <p:set>
                                          <p:cBhvr>
                                            <p:cTn id="53" dur="1" fill="hold">
                                              <p:stCondLst>
                                                <p:cond delay="0"/>
                                              </p:stCondLst>
                                            </p:cTn>
                                            <p:tgtEl>
                                              <p:spTgt spid="142"/>
                                            </p:tgtEl>
                                            <p:attrNameLst>
                                              <p:attrName>style.visibility</p:attrName>
                                            </p:attrNameLst>
                                          </p:cBhvr>
                                          <p:to>
                                            <p:strVal val="visible"/>
                                          </p:to>
                                        </p:set>
                                        <p:animEffect transition="in" filter="wipe(up)">
                                          <p:cBhvr>
                                            <p:cTn id="54" dur="500"/>
                                            <p:tgtEl>
                                              <p:spTgt spid="142"/>
                                            </p:tgtEl>
                                          </p:cBhvr>
                                        </p:animEffect>
                                      </p:childTnLst>
                                    </p:cTn>
                                  </p:par>
                                </p:childTnLst>
                              </p:cTn>
                            </p:par>
                          </p:childTnLst>
                        </p:cTn>
                      </p:par>
                      <p:par>
                        <p:cTn id="55" fill="hold">
                          <p:stCondLst>
                            <p:cond delay="indefinite"/>
                          </p:stCondLst>
                          <p:childTnLst>
                            <p:par>
                              <p:cTn id="56" fill="hold">
                                <p:stCondLst>
                                  <p:cond delay="0"/>
                                </p:stCondLst>
                                <p:childTnLst>
                                  <p:par>
                                    <p:cTn id="57" presetID="53" presetClass="entr" presetSubtype="16" fill="hold" nodeType="clickEffect">
                                      <p:stCondLst>
                                        <p:cond delay="0"/>
                                      </p:stCondLst>
                                      <p:childTnLst>
                                        <p:set>
                                          <p:cBhvr>
                                            <p:cTn id="58" dur="1" fill="hold">
                                              <p:stCondLst>
                                                <p:cond delay="0"/>
                                              </p:stCondLst>
                                            </p:cTn>
                                            <p:tgtEl>
                                              <p:spTgt spid="3"/>
                                            </p:tgtEl>
                                            <p:attrNameLst>
                                              <p:attrName>style.visibility</p:attrName>
                                            </p:attrNameLst>
                                          </p:cBhvr>
                                          <p:to>
                                            <p:strVal val="visible"/>
                                          </p:to>
                                        </p:set>
                                        <p:anim calcmode="lin" valueType="num">
                                          <p:cBhvr>
                                            <p:cTn id="59" dur="500" fill="hold"/>
                                            <p:tgtEl>
                                              <p:spTgt spid="3"/>
                                            </p:tgtEl>
                                            <p:attrNameLst>
                                              <p:attrName>ppt_w</p:attrName>
                                            </p:attrNameLst>
                                          </p:cBhvr>
                                          <p:tavLst>
                                            <p:tav tm="0">
                                              <p:val>
                                                <p:fltVal val="0"/>
                                              </p:val>
                                            </p:tav>
                                            <p:tav tm="100000">
                                              <p:val>
                                                <p:strVal val="#ppt_w"/>
                                              </p:val>
                                            </p:tav>
                                          </p:tavLst>
                                        </p:anim>
                                        <p:anim calcmode="lin" valueType="num">
                                          <p:cBhvr>
                                            <p:cTn id="60" dur="500" fill="hold"/>
                                            <p:tgtEl>
                                              <p:spTgt spid="3"/>
                                            </p:tgtEl>
                                            <p:attrNameLst>
                                              <p:attrName>ppt_h</p:attrName>
                                            </p:attrNameLst>
                                          </p:cBhvr>
                                          <p:tavLst>
                                            <p:tav tm="0">
                                              <p:val>
                                                <p:fltVal val="0"/>
                                              </p:val>
                                            </p:tav>
                                            <p:tav tm="100000">
                                              <p:val>
                                                <p:strVal val="#ppt_h"/>
                                              </p:val>
                                            </p:tav>
                                          </p:tavLst>
                                        </p:anim>
                                        <p:animEffect transition="in" filter="fade">
                                          <p:cBhvr>
                                            <p:cTn id="61" dur="500"/>
                                            <p:tgtEl>
                                              <p:spTgt spid="3"/>
                                            </p:tgtEl>
                                          </p:cBhvr>
                                        </p:animEffect>
                                      </p:childTnLst>
                                    </p:cTn>
                                  </p:par>
                                  <p:par>
                                    <p:cTn id="62" presetID="22" presetClass="entr" presetSubtype="2" fill="hold" nodeType="withEffect">
                                      <p:stCondLst>
                                        <p:cond delay="500"/>
                                      </p:stCondLst>
                                      <p:childTnLst>
                                        <p:set>
                                          <p:cBhvr>
                                            <p:cTn id="63" dur="1" fill="hold">
                                              <p:stCondLst>
                                                <p:cond delay="0"/>
                                              </p:stCondLst>
                                            </p:cTn>
                                            <p:tgtEl>
                                              <p:spTgt spid="143"/>
                                            </p:tgtEl>
                                            <p:attrNameLst>
                                              <p:attrName>style.visibility</p:attrName>
                                            </p:attrNameLst>
                                          </p:cBhvr>
                                          <p:to>
                                            <p:strVal val="visible"/>
                                          </p:to>
                                        </p:set>
                                        <p:animEffect transition="in" filter="wipe(right)">
                                          <p:cBhvr>
                                            <p:cTn id="64" dur="500"/>
                                            <p:tgtEl>
                                              <p:spTgt spid="143"/>
                                            </p:tgtEl>
                                          </p:cBhvr>
                                        </p:animEffect>
                                      </p:childTnLst>
                                    </p:cTn>
                                  </p:par>
                                  <p:par>
                                    <p:cTn id="65" presetID="22" presetClass="entr" presetSubtype="2" fill="hold" grpId="0" nodeType="withEffect">
                                      <p:stCondLst>
                                        <p:cond delay="1000"/>
                                      </p:stCondLst>
                                      <p:childTnLst>
                                        <p:set>
                                          <p:cBhvr>
                                            <p:cTn id="66" dur="1" fill="hold">
                                              <p:stCondLst>
                                                <p:cond delay="0"/>
                                              </p:stCondLst>
                                            </p:cTn>
                                            <p:tgtEl>
                                              <p:spTgt spid="27"/>
                                            </p:tgtEl>
                                            <p:attrNameLst>
                                              <p:attrName>style.visibility</p:attrName>
                                            </p:attrNameLst>
                                          </p:cBhvr>
                                          <p:to>
                                            <p:strVal val="visible"/>
                                          </p:to>
                                        </p:set>
                                        <p:animEffect transition="in" filter="wipe(right)">
                                          <p:cBhvr>
                                            <p:cTn id="67" dur="500"/>
                                            <p:tgtEl>
                                              <p:spTgt spid="27"/>
                                            </p:tgtEl>
                                          </p:cBhvr>
                                        </p:animEffect>
                                      </p:childTnLst>
                                    </p:cTn>
                                  </p:par>
                                  <p:par>
                                    <p:cTn id="68" presetID="22" presetClass="entr" presetSubtype="1" fill="hold" grpId="0" nodeType="withEffect">
                                      <p:stCondLst>
                                        <p:cond delay="1500"/>
                                      </p:stCondLst>
                                      <p:childTnLst>
                                        <p:set>
                                          <p:cBhvr>
                                            <p:cTn id="69" dur="1" fill="hold">
                                              <p:stCondLst>
                                                <p:cond delay="0"/>
                                              </p:stCondLst>
                                            </p:cTn>
                                            <p:tgtEl>
                                              <p:spTgt spid="144"/>
                                            </p:tgtEl>
                                            <p:attrNameLst>
                                              <p:attrName>style.visibility</p:attrName>
                                            </p:attrNameLst>
                                          </p:cBhvr>
                                          <p:to>
                                            <p:strVal val="visible"/>
                                          </p:to>
                                        </p:set>
                                        <p:animEffect transition="in" filter="wipe(up)">
                                          <p:cBhvr>
                                            <p:cTn id="70" dur="500"/>
                                            <p:tgtEl>
                                              <p:spTgt spid="144"/>
                                            </p:tgtEl>
                                          </p:cBhvr>
                                        </p:animEffect>
                                      </p:childTnLst>
                                    </p:cTn>
                                  </p:par>
                                  <p:par>
                                    <p:cTn id="71" presetID="1" presetClass="entr" presetSubtype="0" fill="hold" nodeType="withEffect">
                                      <p:stCondLst>
                                        <p:cond delay="4000"/>
                                      </p:stCondLst>
                                      <p:childTnLst>
                                        <p:set>
                                          <p:cBhvr>
                                            <p:cTn id="72" dur="1" fill="hold">
                                              <p:stCondLst>
                                                <p:cond delay="0"/>
                                              </p:stCondLst>
                                            </p:cTn>
                                            <p:tgtEl>
                                              <p:spTgt spid="9"/>
                                            </p:tgtEl>
                                            <p:attrNameLst>
                                              <p:attrName>style.visibility</p:attrName>
                                            </p:attrNameLst>
                                          </p:cBhvr>
                                          <p:to>
                                            <p:strVal val="visible"/>
                                          </p:to>
                                        </p:set>
                                      </p:childTnLst>
                                    </p:cTn>
                                  </p:par>
                                  <p:par>
                                    <p:cTn id="73" presetID="1" presetClass="path" presetSubtype="0" repeatCount="indefinite" fill="hold" nodeType="withEffect">
                                      <p:stCondLst>
                                        <p:cond delay="4000"/>
                                      </p:stCondLst>
                                      <p:childTnLst>
                                        <p:animMotion origin="layout" path="M 0.00989 0.00487 C 0.06875 0.06899 0.11146 0.13496 0.10625 0.15093 C 0.10065 0.16598 0.04896 0.12524 -0.00951 0.06135 C -0.06836 -0.00347 -0.11107 -0.06967 -0.10573 -0.08425 C -0.1 -0.10138 -0.04844 -0.05995 0.00989 0.00487 Z " pathEditMode="relative" rAng="1920000" ptsTypes="AAAAA">
                                          <p:cBhvr>
                                            <p:cTn id="74" dur="6700" fill="hold"/>
                                            <p:tgtEl>
                                              <p:spTgt spid="9"/>
                                            </p:tgtEl>
                                            <p:attrNameLst>
                                              <p:attrName>ppt_x</p:attrName>
                                              <p:attrName>ppt_y</p:attrName>
                                            </p:attrNameLst>
                                          </p:cBhvr>
                                          <p:rCtr x="-964" y="2801"/>
                                        </p:animMotion>
                                      </p:childTnLst>
                                    </p:cTn>
                                  </p:par>
                                  <p:par>
                                    <p:cTn id="75" presetID="2" presetClass="entr" presetSubtype="4" fill="hold" nodeType="withEffect">
                                      <p:stCondLst>
                                        <p:cond delay="4000"/>
                                      </p:stCondLst>
                                      <p:childTnLst>
                                        <p:set>
                                          <p:cBhvr>
                                            <p:cTn id="76" dur="1" fill="hold">
                                              <p:stCondLst>
                                                <p:cond delay="0"/>
                                              </p:stCondLst>
                                            </p:cTn>
                                            <p:tgtEl>
                                              <p:spTgt spid="130"/>
                                            </p:tgtEl>
                                            <p:attrNameLst>
                                              <p:attrName>style.visibility</p:attrName>
                                            </p:attrNameLst>
                                          </p:cBhvr>
                                          <p:to>
                                            <p:strVal val="visible"/>
                                          </p:to>
                                        </p:set>
                                        <p:anim calcmode="lin" valueType="num">
                                          <p:cBhvr additive="base">
                                            <p:cTn id="77" dur="500" fill="hold"/>
                                            <p:tgtEl>
                                              <p:spTgt spid="130"/>
                                            </p:tgtEl>
                                            <p:attrNameLst>
                                              <p:attrName>ppt_x</p:attrName>
                                            </p:attrNameLst>
                                          </p:cBhvr>
                                          <p:tavLst>
                                            <p:tav tm="0">
                                              <p:val>
                                                <p:strVal val="#ppt_x"/>
                                              </p:val>
                                            </p:tav>
                                            <p:tav tm="100000">
                                              <p:val>
                                                <p:strVal val="#ppt_x"/>
                                              </p:val>
                                            </p:tav>
                                          </p:tavLst>
                                        </p:anim>
                                        <p:anim calcmode="lin" valueType="num">
                                          <p:cBhvr additive="base">
                                            <p:cTn id="78" dur="500" fill="hold"/>
                                            <p:tgtEl>
                                              <p:spTgt spid="13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4" grpId="0"/>
          <p:bldP spid="136" grpId="0"/>
          <p:bldP spid="142" grpId="0"/>
          <p:bldP spid="144" grpId="0"/>
          <p:bldP spid="24" grpId="0" animBg="1"/>
          <p:bldP spid="25" grpId="0" animBg="1"/>
          <p:bldP spid="26" grpId="0" animBg="1"/>
          <p:bldP spid="27" grpId="0" animBg="1"/>
        </p:bldLst>
      </p:timing>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28700" y="730796"/>
            <a:ext cx="10972800" cy="724942"/>
          </a:xfrm>
        </p:spPr>
        <p:txBody>
          <a:bodyPr/>
          <a:lstStyle/>
          <a:p>
            <a:r>
              <a:rPr lang="nl-NL" sz="3200" dirty="0" smtClean="0">
                <a:solidFill>
                  <a:srgbClr val="FF0000"/>
                </a:solidFill>
                <a:latin typeface="Arial" panose="020B0604020202020204" pitchFamily="34" charset="0"/>
                <a:cs typeface="Arial" panose="020B0604020202020204" pitchFamily="34" charset="0"/>
              </a:rPr>
              <a:t>Aanvraagformulier</a:t>
            </a:r>
            <a:endParaRPr lang="nl-NL" sz="3200" dirty="0">
              <a:solidFill>
                <a:srgbClr val="FF0000"/>
              </a:solidFill>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1028700" y="1600201"/>
            <a:ext cx="10782300" cy="4349080"/>
          </a:xfrm>
        </p:spPr>
        <p:txBody>
          <a:bodyPr>
            <a:normAutofit lnSpcReduction="10000"/>
          </a:bodyPr>
          <a:lstStyle/>
          <a:p>
            <a:pPr marL="0" indent="0">
              <a:buNone/>
            </a:pPr>
            <a:r>
              <a:rPr lang="nl-NL" dirty="0" smtClean="0">
                <a:latin typeface="Arial" panose="020B0604020202020204" pitchFamily="34" charset="0"/>
                <a:cs typeface="Arial" panose="020B0604020202020204" pitchFamily="34" charset="0"/>
              </a:rPr>
              <a:t>Aanvragen via Stimulus Webportal</a:t>
            </a:r>
          </a:p>
          <a:p>
            <a:pPr marL="0" indent="0">
              <a:buNone/>
            </a:pPr>
            <a:endParaRPr lang="nl-NL" dirty="0">
              <a:latin typeface="Arial" panose="020B0604020202020204" pitchFamily="34" charset="0"/>
              <a:cs typeface="Arial" panose="020B0604020202020204" pitchFamily="34" charset="0"/>
            </a:endParaRPr>
          </a:p>
          <a:p>
            <a:pPr marL="0" indent="0">
              <a:buNone/>
            </a:pPr>
            <a:r>
              <a:rPr lang="nl-NL" dirty="0" smtClean="0">
                <a:latin typeface="Arial" panose="020B0604020202020204" pitchFamily="34" charset="0"/>
                <a:cs typeface="Arial" panose="020B0604020202020204" pitchFamily="34" charset="0"/>
              </a:rPr>
              <a:t>Onderneming:  eHerkenning (betrouwbaarheidsniveau 2+)</a:t>
            </a:r>
          </a:p>
          <a:p>
            <a:pPr marL="0" indent="0">
              <a:buNone/>
            </a:pPr>
            <a:endParaRPr lang="nl-NL" dirty="0">
              <a:latin typeface="Arial" panose="020B0604020202020204" pitchFamily="34" charset="0"/>
              <a:cs typeface="Arial" panose="020B0604020202020204" pitchFamily="34" charset="0"/>
            </a:endParaRPr>
          </a:p>
          <a:p>
            <a:pPr marL="0" indent="0">
              <a:buNone/>
            </a:pPr>
            <a:r>
              <a:rPr lang="nl-NL" dirty="0" smtClean="0">
                <a:latin typeface="Arial" panose="020B0604020202020204" pitchFamily="34" charset="0"/>
                <a:cs typeface="Arial" panose="020B0604020202020204" pitchFamily="34" charset="0"/>
              </a:rPr>
              <a:t>Natuurlijke personen: POP3 account (aan te maken op de webportal)</a:t>
            </a:r>
          </a:p>
          <a:p>
            <a:pPr marL="0" indent="0">
              <a:buNone/>
            </a:pPr>
            <a:endParaRPr lang="nl-NL" dirty="0">
              <a:latin typeface="Arial" panose="020B0604020202020204" pitchFamily="34" charset="0"/>
              <a:cs typeface="Arial" panose="020B0604020202020204" pitchFamily="34" charset="0"/>
            </a:endParaRPr>
          </a:p>
          <a:p>
            <a:pPr marL="0" indent="0">
              <a:buNone/>
            </a:pPr>
            <a:r>
              <a:rPr lang="nl-NL" dirty="0" smtClean="0">
                <a:latin typeface="Arial" panose="020B0604020202020204" pitchFamily="34" charset="0"/>
                <a:cs typeface="Arial" panose="020B0604020202020204" pitchFamily="34" charset="0"/>
              </a:rPr>
              <a:t>Het digitale aanvraagformulier op de webportal is conform het aanvraagformulier en beschikbaar tijdens de openstellingsperiode</a:t>
            </a:r>
            <a:endParaRPr lang="nl-NL" dirty="0" smtClean="0"/>
          </a:p>
        </p:txBody>
      </p:sp>
    </p:spTree>
    <p:extLst>
      <p:ext uri="{BB962C8B-B14F-4D97-AF65-F5344CB8AC3E}">
        <p14:creationId xmlns:p14="http://schemas.microsoft.com/office/powerpoint/2010/main" val="794407872"/>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66800" y="692696"/>
            <a:ext cx="10972800" cy="724942"/>
          </a:xfrm>
        </p:spPr>
        <p:txBody>
          <a:bodyPr>
            <a:normAutofit/>
          </a:bodyPr>
          <a:lstStyle/>
          <a:p>
            <a:r>
              <a:rPr lang="nl-NL" sz="3200" dirty="0">
                <a:solidFill>
                  <a:srgbClr val="FF0000"/>
                </a:solidFill>
                <a:latin typeface="Arial" panose="020B0604020202020204" pitchFamily="34" charset="0"/>
                <a:cs typeface="Arial" panose="020B0604020202020204" pitchFamily="34" charset="0"/>
              </a:rPr>
              <a:t>Verplichte bijlagen</a:t>
            </a:r>
          </a:p>
        </p:txBody>
      </p:sp>
      <p:sp>
        <p:nvSpPr>
          <p:cNvPr id="3" name="Tijdelijke aanduiding voor inhoud 2"/>
          <p:cNvSpPr>
            <a:spLocks noGrp="1"/>
          </p:cNvSpPr>
          <p:nvPr>
            <p:ph idx="1"/>
          </p:nvPr>
        </p:nvSpPr>
        <p:spPr>
          <a:xfrm>
            <a:off x="1066800" y="1417638"/>
            <a:ext cx="10972800" cy="4531643"/>
          </a:xfrm>
        </p:spPr>
        <p:txBody>
          <a:bodyPr>
            <a:normAutofit fontScale="70000" lnSpcReduction="20000"/>
          </a:bodyPr>
          <a:lstStyle/>
          <a:p>
            <a:r>
              <a:rPr lang="nl-NL" dirty="0" smtClean="0">
                <a:latin typeface="Arial" panose="020B0604020202020204" pitchFamily="34" charset="0"/>
                <a:cs typeface="Arial" panose="020B0604020202020204" pitchFamily="34" charset="0"/>
              </a:rPr>
              <a:t>Projectplan</a:t>
            </a:r>
          </a:p>
          <a:p>
            <a:r>
              <a:rPr lang="nl-NL" dirty="0" smtClean="0">
                <a:latin typeface="Arial" panose="020B0604020202020204" pitchFamily="34" charset="0"/>
                <a:cs typeface="Arial" panose="020B0604020202020204" pitchFamily="34" charset="0"/>
              </a:rPr>
              <a:t>Begroting</a:t>
            </a:r>
          </a:p>
          <a:p>
            <a:r>
              <a:rPr lang="nl-NL" dirty="0" smtClean="0">
                <a:latin typeface="Arial" panose="020B0604020202020204" pitchFamily="34" charset="0"/>
                <a:cs typeface="Arial" panose="020B0604020202020204" pitchFamily="34" charset="0"/>
              </a:rPr>
              <a:t>MKB-verklaring (per partner)</a:t>
            </a:r>
          </a:p>
          <a:p>
            <a:r>
              <a:rPr lang="en-US" dirty="0" err="1" smtClean="0">
                <a:latin typeface="Arial" panose="020B0604020202020204" pitchFamily="34" charset="0"/>
                <a:cs typeface="Arial" panose="020B0604020202020204" pitchFamily="34" charset="0"/>
              </a:rPr>
              <a:t>Berekeningswijze</a:t>
            </a:r>
            <a:r>
              <a:rPr lang="en-US" dirty="0" smtClean="0">
                <a:latin typeface="Arial" panose="020B0604020202020204" pitchFamily="34" charset="0"/>
                <a:cs typeface="Arial" panose="020B0604020202020204" pitchFamily="34" charset="0"/>
              </a:rPr>
              <a:t> MKB-</a:t>
            </a:r>
            <a:r>
              <a:rPr lang="en-US" dirty="0" err="1" smtClean="0">
                <a:latin typeface="Arial" panose="020B0604020202020204" pitchFamily="34" charset="0"/>
                <a:cs typeface="Arial" panose="020B0604020202020204" pitchFamily="34" charset="0"/>
              </a:rPr>
              <a:t>verklaring</a:t>
            </a:r>
            <a:r>
              <a:rPr lang="en-US" dirty="0" smtClean="0">
                <a:latin typeface="Arial" panose="020B0604020202020204" pitchFamily="34" charset="0"/>
                <a:cs typeface="Arial" panose="020B0604020202020204" pitchFamily="34" charset="0"/>
              </a:rPr>
              <a:t> (per partner)</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Laatst opgemaakte </a:t>
            </a:r>
            <a:r>
              <a:rPr lang="nl-NL" dirty="0" smtClean="0">
                <a:latin typeface="Arial" panose="020B0604020202020204" pitchFamily="34" charset="0"/>
                <a:cs typeface="Arial" panose="020B0604020202020204" pitchFamily="34" charset="0"/>
              </a:rPr>
              <a:t>jaarrekening (per partner)</a:t>
            </a:r>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Kopie recent bankafschrift (aanvrager)</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Verklaring geen financiële </a:t>
            </a:r>
            <a:r>
              <a:rPr lang="nl-NL" dirty="0" smtClean="0">
                <a:latin typeface="Arial" panose="020B0604020202020204" pitchFamily="34" charset="0"/>
                <a:cs typeface="Arial" panose="020B0604020202020204" pitchFamily="34" charset="0"/>
              </a:rPr>
              <a:t>moeilijkheden (per partner)</a:t>
            </a:r>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Samenwerkingsovereenkomst (indien van toepassing)</a:t>
            </a:r>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Bewijs </a:t>
            </a:r>
            <a:r>
              <a:rPr lang="nl-NL" dirty="0">
                <a:latin typeface="Arial" panose="020B0604020202020204" pitchFamily="34" charset="0"/>
                <a:cs typeface="Arial" panose="020B0604020202020204" pitchFamily="34" charset="0"/>
              </a:rPr>
              <a:t>toegezegde financiering buiten </a:t>
            </a:r>
            <a:r>
              <a:rPr lang="nl-NL" dirty="0" smtClean="0">
                <a:latin typeface="Arial" panose="020B0604020202020204" pitchFamily="34" charset="0"/>
                <a:cs typeface="Arial" panose="020B0604020202020204" pitchFamily="34" charset="0"/>
              </a:rPr>
              <a:t>POP3 (indien van toepassing)</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Vergunningen </a:t>
            </a:r>
            <a:r>
              <a:rPr lang="nl-NL" dirty="0" smtClean="0">
                <a:latin typeface="Arial" panose="020B0604020202020204" pitchFamily="34" charset="0"/>
                <a:cs typeface="Arial" panose="020B0604020202020204" pitchFamily="34" charset="0"/>
              </a:rPr>
              <a:t>(aanvragen/besluiten indien van toepassing)</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Aanbestedingsbeleid (indien van toepassing</a:t>
            </a:r>
            <a:r>
              <a:rPr lang="nl-NL" dirty="0" smtClean="0">
                <a:latin typeface="Arial" panose="020B0604020202020204" pitchFamily="34" charset="0"/>
                <a:cs typeface="Arial" panose="020B0604020202020204" pitchFamily="34" charset="0"/>
              </a:rPr>
              <a:t>)</a:t>
            </a:r>
          </a:p>
          <a:p>
            <a:r>
              <a:rPr lang="nl-NL" dirty="0" smtClean="0">
                <a:latin typeface="Arial" panose="020B0604020202020204" pitchFamily="34" charset="0"/>
                <a:cs typeface="Arial" panose="020B0604020202020204" pitchFamily="34" charset="0"/>
              </a:rPr>
              <a:t>Kopie volmacht (indien van  toepassing)</a:t>
            </a:r>
            <a:endParaRPr lang="nl-NL" dirty="0">
              <a:latin typeface="Arial" panose="020B0604020202020204" pitchFamily="34" charset="0"/>
              <a:cs typeface="Arial" panose="020B0604020202020204" pitchFamily="34" charset="0"/>
            </a:endParaRPr>
          </a:p>
          <a:p>
            <a:endParaRPr lang="nl-NL" dirty="0" smtClean="0">
              <a:latin typeface="Arial" panose="020B0604020202020204" pitchFamily="34" charset="0"/>
              <a:cs typeface="Arial" panose="020B0604020202020204" pitchFamily="34" charset="0"/>
            </a:endParaRPr>
          </a:p>
          <a:p>
            <a:r>
              <a:rPr lang="nl-NL" dirty="0" err="1" smtClean="0">
                <a:latin typeface="Arial" panose="020B0604020202020204" pitchFamily="34" charset="0"/>
                <a:cs typeface="Arial" panose="020B0604020202020204" pitchFamily="34" charset="0"/>
              </a:rPr>
              <a:t>CV’s</a:t>
            </a:r>
            <a:r>
              <a:rPr lang="nl-NL" dirty="0" smtClean="0">
                <a:latin typeface="Arial" panose="020B0604020202020204" pitchFamily="34" charset="0"/>
                <a:cs typeface="Arial" panose="020B0604020202020204" pitchFamily="34" charset="0"/>
              </a:rPr>
              <a:t> (Kennisoverdracht)</a:t>
            </a:r>
          </a:p>
          <a:p>
            <a:endParaRPr lang="nl-NL" dirty="0">
              <a:latin typeface="Arial" panose="020B0604020202020204" pitchFamily="34" charset="0"/>
              <a:cs typeface="Arial" panose="020B0604020202020204" pitchFamily="34" charset="0"/>
            </a:endParaRPr>
          </a:p>
          <a:p>
            <a:endParaRPr lang="nl-NL" dirty="0"/>
          </a:p>
        </p:txBody>
      </p:sp>
    </p:spTree>
    <p:extLst>
      <p:ext uri="{BB962C8B-B14F-4D97-AF65-F5344CB8AC3E}">
        <p14:creationId xmlns:p14="http://schemas.microsoft.com/office/powerpoint/2010/main" val="159143112"/>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47750" y="692696"/>
            <a:ext cx="10972800" cy="724942"/>
          </a:xfrm>
        </p:spPr>
        <p:txBody>
          <a:bodyPr>
            <a:normAutofit/>
          </a:bodyPr>
          <a:lstStyle/>
          <a:p>
            <a:r>
              <a:rPr lang="nl-NL" sz="3200" dirty="0" smtClean="0">
                <a:solidFill>
                  <a:srgbClr val="FF0000"/>
                </a:solidFill>
                <a:latin typeface="Arial" panose="020B0604020202020204" pitchFamily="34" charset="0"/>
                <a:cs typeface="Arial" panose="020B0604020202020204" pitchFamily="34" charset="0"/>
              </a:rPr>
              <a:t>Algemene aandachtspunten (1)</a:t>
            </a:r>
            <a:endParaRPr lang="nl-NL" sz="3200" dirty="0">
              <a:solidFill>
                <a:srgbClr val="FF0000"/>
              </a:solidFill>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1047750" y="1197030"/>
            <a:ext cx="10972800" cy="5544591"/>
          </a:xfrm>
        </p:spPr>
        <p:txBody>
          <a:bodyPr>
            <a:normAutofit fontScale="77500" lnSpcReduction="20000"/>
          </a:bodyPr>
          <a:lstStyle/>
          <a:p>
            <a:endParaRPr lang="nl-NL" dirty="0" smtClean="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Lees </a:t>
            </a:r>
            <a:r>
              <a:rPr lang="nl-NL" dirty="0">
                <a:latin typeface="Arial" panose="020B0604020202020204" pitchFamily="34" charset="0"/>
                <a:cs typeface="Arial" panose="020B0604020202020204" pitchFamily="34" charset="0"/>
              </a:rPr>
              <a:t>de </a:t>
            </a:r>
            <a:r>
              <a:rPr lang="nl-NL" dirty="0" smtClean="0">
                <a:latin typeface="Arial" panose="020B0604020202020204" pitchFamily="34" charset="0"/>
                <a:cs typeface="Arial" panose="020B0604020202020204" pitchFamily="34" charset="0"/>
              </a:rPr>
              <a:t>Subsidieregeling, factsheets en </a:t>
            </a:r>
            <a:r>
              <a:rPr lang="nl-NL" dirty="0">
                <a:latin typeface="Arial" panose="020B0604020202020204" pitchFamily="34" charset="0"/>
                <a:cs typeface="Arial" panose="020B0604020202020204" pitchFamily="34" charset="0"/>
              </a:rPr>
              <a:t>FAQ’s op </a:t>
            </a:r>
            <a:r>
              <a:rPr lang="nl-NL" dirty="0">
                <a:latin typeface="Arial" panose="020B0604020202020204" pitchFamily="34" charset="0"/>
                <a:cs typeface="Arial" panose="020B0604020202020204" pitchFamily="34" charset="0"/>
                <a:hlinkClick r:id="rId2"/>
              </a:rPr>
              <a:t>www.stimulus.nl/pop-brabant</a:t>
            </a:r>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Tenderprocedure: geen </a:t>
            </a:r>
            <a:r>
              <a:rPr lang="nl-NL" dirty="0">
                <a:latin typeface="Arial" panose="020B0604020202020204" pitchFamily="34" charset="0"/>
                <a:cs typeface="Arial" panose="020B0604020202020204" pitchFamily="34" charset="0"/>
              </a:rPr>
              <a:t>aanvulling mogelijk na sluiting van de openstelling</a:t>
            </a:r>
            <a:r>
              <a:rPr lang="nl-NL" dirty="0" smtClean="0">
                <a:latin typeface="Arial" panose="020B0604020202020204" pitchFamily="34" charset="0"/>
                <a:cs typeface="Arial" panose="020B0604020202020204" pitchFamily="34" charset="0"/>
              </a:rPr>
              <a:t>! Alle verplichte bijlagen moeten toegevoegd zijn om de aanvraag in behandeling te kunnen nemen.</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Start activiteiten niet voor indiening </a:t>
            </a:r>
            <a:r>
              <a:rPr lang="nl-NL" dirty="0" smtClean="0">
                <a:latin typeface="Arial" panose="020B0604020202020204" pitchFamily="34" charset="0"/>
                <a:cs typeface="Arial" panose="020B0604020202020204" pitchFamily="34" charset="0"/>
              </a:rPr>
              <a:t>aanvraag </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Aanvraagformulier en formats voor o.a. projectplan en bijlagen </a:t>
            </a:r>
            <a:r>
              <a:rPr lang="nl-NL" dirty="0" smtClean="0">
                <a:latin typeface="Arial" panose="020B0604020202020204" pitchFamily="34" charset="0"/>
                <a:cs typeface="Arial" panose="020B0604020202020204" pitchFamily="34" charset="0"/>
              </a:rPr>
              <a:t>staan op website</a:t>
            </a:r>
          </a:p>
          <a:p>
            <a:r>
              <a:rPr lang="nl-NL" dirty="0" smtClean="0">
                <a:latin typeface="Arial" panose="020B0604020202020204" pitchFamily="34" charset="0"/>
                <a:cs typeface="Arial" panose="020B0604020202020204" pitchFamily="34" charset="0"/>
              </a:rPr>
              <a:t>Zorg voor voldoende onderbouwing van de begroting (stuur offertes of andere onderbouwing mee)</a:t>
            </a:r>
            <a:endParaRPr lang="nl-NL" dirty="0">
              <a:latin typeface="Arial" panose="020B0604020202020204" pitchFamily="34" charset="0"/>
              <a:cs typeface="Arial" panose="020B0604020202020204" pitchFamily="34" charset="0"/>
            </a:endParaRPr>
          </a:p>
          <a:p>
            <a:r>
              <a:rPr lang="nl-NL" dirty="0">
                <a:latin typeface="Arial" panose="020B0604020202020204" pitchFamily="34" charset="0"/>
                <a:cs typeface="Arial" panose="020B0604020202020204" pitchFamily="34" charset="0"/>
              </a:rPr>
              <a:t>Volledigheid projectadministratie, aandachtspunt voor aanvrager/penvoerder, denk o.a. aan inkoopdossier(s), facturen, urenadministratie, onderliggende stukken</a:t>
            </a:r>
          </a:p>
          <a:p>
            <a:r>
              <a:rPr lang="nl-NL" dirty="0" smtClean="0">
                <a:latin typeface="Arial" panose="020B0604020202020204" pitchFamily="34" charset="0"/>
                <a:cs typeface="Arial" panose="020B0604020202020204" pitchFamily="34" charset="0"/>
              </a:rPr>
              <a:t>Voor uw project uit conform </a:t>
            </a:r>
            <a:r>
              <a:rPr lang="nl-NL" dirty="0">
                <a:latin typeface="Arial" panose="020B0604020202020204" pitchFamily="34" charset="0"/>
                <a:cs typeface="Arial" panose="020B0604020202020204" pitchFamily="34" charset="0"/>
              </a:rPr>
              <a:t>projectplan en beschikking</a:t>
            </a:r>
          </a:p>
          <a:p>
            <a:r>
              <a:rPr lang="nl-NL" dirty="0" smtClean="0">
                <a:latin typeface="Arial" panose="020B0604020202020204" pitchFamily="34" charset="0"/>
                <a:cs typeface="Arial" panose="020B0604020202020204" pitchFamily="34" charset="0"/>
              </a:rPr>
              <a:t>Via </a:t>
            </a:r>
            <a:r>
              <a:rPr lang="nl-NL" dirty="0" smtClean="0">
                <a:latin typeface="Arial" panose="020B0604020202020204" pitchFamily="34" charset="0"/>
                <a:cs typeface="Arial" panose="020B0604020202020204" pitchFamily="34" charset="0"/>
                <a:hlinkClick r:id="rId3"/>
              </a:rPr>
              <a:t>www.stimulus.nl</a:t>
            </a:r>
            <a:r>
              <a:rPr lang="nl-NL" dirty="0" smtClean="0">
                <a:latin typeface="Arial" panose="020B0604020202020204" pitchFamily="34" charset="0"/>
                <a:cs typeface="Arial" panose="020B0604020202020204" pitchFamily="34" charset="0"/>
              </a:rPr>
              <a:t> kunt </a:t>
            </a:r>
            <a:r>
              <a:rPr lang="nl-NL" dirty="0">
                <a:latin typeface="Arial" panose="020B0604020202020204" pitchFamily="34" charset="0"/>
                <a:cs typeface="Arial" panose="020B0604020202020204" pitchFamily="34" charset="0"/>
              </a:rPr>
              <a:t>u zich aanmelden voor de nieuwsbrief POP3 Brabant</a:t>
            </a:r>
          </a:p>
          <a:p>
            <a:r>
              <a:rPr lang="nl-NL" dirty="0">
                <a:latin typeface="Arial" panose="020B0604020202020204" pitchFamily="34" charset="0"/>
                <a:cs typeface="Arial" panose="020B0604020202020204" pitchFamily="34" charset="0"/>
              </a:rPr>
              <a:t>Neem bij vragen contact op met Stimulus Programmamanagement:  </a:t>
            </a:r>
            <a:r>
              <a:rPr lang="nl-NL" dirty="0">
                <a:latin typeface="Arial" panose="020B0604020202020204" pitchFamily="34" charset="0"/>
                <a:cs typeface="Arial" panose="020B0604020202020204" pitchFamily="34" charset="0"/>
                <a:hlinkClick r:id="rId4"/>
              </a:rPr>
              <a:t>pop3@stimulus.nl</a:t>
            </a:r>
            <a:r>
              <a:rPr lang="nl-NL" dirty="0">
                <a:latin typeface="Arial" panose="020B0604020202020204" pitchFamily="34" charset="0"/>
                <a:cs typeface="Arial" panose="020B0604020202020204" pitchFamily="34" charset="0"/>
              </a:rPr>
              <a:t>  </a:t>
            </a:r>
            <a:r>
              <a:rPr lang="nl-NL" dirty="0" smtClean="0">
                <a:latin typeface="Arial" panose="020B0604020202020204" pitchFamily="34" charset="0"/>
                <a:cs typeface="Arial" panose="020B0604020202020204" pitchFamily="34" charset="0"/>
              </a:rPr>
              <a:t>of </a:t>
            </a:r>
            <a:r>
              <a:rPr lang="nl-NL" dirty="0">
                <a:latin typeface="Arial" panose="020B0604020202020204" pitchFamily="34" charset="0"/>
                <a:cs typeface="Arial" panose="020B0604020202020204" pitchFamily="34" charset="0"/>
              </a:rPr>
              <a:t>040 – 23 75 904</a:t>
            </a:r>
            <a:r>
              <a:rPr lang="nl-NL" dirty="0" smtClean="0">
                <a:latin typeface="Arial" panose="020B0604020202020204" pitchFamily="34" charset="0"/>
                <a:cs typeface="Arial" panose="020B0604020202020204" pitchFamily="34" charset="0"/>
              </a:rPr>
              <a:t>.</a:t>
            </a:r>
            <a:endParaRPr lang="nl-NL"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96843022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66800" y="729272"/>
            <a:ext cx="10972800" cy="724942"/>
          </a:xfrm>
        </p:spPr>
        <p:txBody>
          <a:bodyPr>
            <a:normAutofit/>
          </a:bodyPr>
          <a:lstStyle/>
          <a:p>
            <a:pPr lvl="0">
              <a:spcBef>
                <a:spcPct val="20000"/>
              </a:spcBef>
            </a:pPr>
            <a:r>
              <a:rPr lang="nl-NL" sz="3200" dirty="0" smtClean="0">
                <a:solidFill>
                  <a:srgbClr val="FF0000"/>
                </a:solidFill>
                <a:latin typeface="Arial"/>
                <a:ea typeface="ＭＳ Ｐゴシック" charset="-128"/>
                <a:cs typeface="Arial"/>
              </a:rPr>
              <a:t>Algemene aandachtspunten (2)</a:t>
            </a:r>
            <a:endParaRPr lang="nl-NL" dirty="0"/>
          </a:p>
        </p:txBody>
      </p:sp>
      <p:sp>
        <p:nvSpPr>
          <p:cNvPr id="3" name="Tijdelijke aanduiding voor inhoud 2"/>
          <p:cNvSpPr>
            <a:spLocks noGrp="1"/>
          </p:cNvSpPr>
          <p:nvPr>
            <p:ph idx="1"/>
          </p:nvPr>
        </p:nvSpPr>
        <p:spPr>
          <a:xfrm>
            <a:off x="1066800" y="1454214"/>
            <a:ext cx="10445015" cy="4186246"/>
          </a:xfrm>
        </p:spPr>
        <p:txBody>
          <a:bodyPr>
            <a:noAutofit/>
          </a:bodyPr>
          <a:lstStyle/>
          <a:p>
            <a:pPr>
              <a:buFontTx/>
              <a:buChar char="-"/>
            </a:pPr>
            <a:r>
              <a:rPr lang="en-US" sz="2000" dirty="0" smtClean="0">
                <a:latin typeface="Arial" panose="020B0604020202020204" pitchFamily="34" charset="0"/>
                <a:cs typeface="Arial" panose="020B0604020202020204" pitchFamily="34" charset="0"/>
              </a:rPr>
              <a:t>Begin </a:t>
            </a:r>
            <a:r>
              <a:rPr lang="en-US" sz="2000" dirty="0" err="1" smtClean="0">
                <a:latin typeface="Arial" panose="020B0604020202020204" pitchFamily="34" charset="0"/>
                <a:cs typeface="Arial" panose="020B0604020202020204" pitchFamily="34" charset="0"/>
              </a:rPr>
              <a:t>tijdig</a:t>
            </a:r>
            <a:r>
              <a:rPr lang="en-US" sz="2000" dirty="0" smtClean="0">
                <a:latin typeface="Arial" panose="020B0604020202020204" pitchFamily="34" charset="0"/>
                <a:cs typeface="Arial" panose="020B0604020202020204" pitchFamily="34" charset="0"/>
              </a:rPr>
              <a:t> met het </a:t>
            </a:r>
            <a:r>
              <a:rPr lang="en-US" sz="2000" dirty="0" err="1" smtClean="0">
                <a:latin typeface="Arial" panose="020B0604020202020204" pitchFamily="34" charset="0"/>
                <a:cs typeface="Arial" panose="020B0604020202020204" pitchFamily="34" charset="0"/>
              </a:rPr>
              <a:t>vullen</a:t>
            </a:r>
            <a:r>
              <a:rPr lang="en-US" sz="2000" dirty="0" smtClean="0">
                <a:latin typeface="Arial" panose="020B0604020202020204" pitchFamily="34" charset="0"/>
                <a:cs typeface="Arial" panose="020B0604020202020204" pitchFamily="34" charset="0"/>
              </a:rPr>
              <a:t> van de </a:t>
            </a:r>
            <a:r>
              <a:rPr lang="en-US" sz="2000" dirty="0" err="1" smtClean="0">
                <a:latin typeface="Arial" panose="020B0604020202020204" pitchFamily="34" charset="0"/>
                <a:cs typeface="Arial" panose="020B0604020202020204" pitchFamily="34" charset="0"/>
              </a:rPr>
              <a:t>formulieren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en</a:t>
            </a:r>
            <a:r>
              <a:rPr lang="en-US" sz="2000" dirty="0" smtClean="0">
                <a:latin typeface="Arial" panose="020B0604020202020204" pitchFamily="34" charset="0"/>
                <a:cs typeface="Arial" panose="020B0604020202020204" pitchFamily="34" charset="0"/>
              </a:rPr>
              <a:t> de </a:t>
            </a:r>
            <a:r>
              <a:rPr lang="en-US" sz="2000" dirty="0" err="1" smtClean="0">
                <a:latin typeface="Arial" panose="020B0604020202020204" pitchFamily="34" charset="0"/>
                <a:cs typeface="Arial" panose="020B0604020202020204" pitchFamily="34" charset="0"/>
              </a:rPr>
              <a:t>webportal</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Een</a:t>
            </a:r>
            <a:r>
              <a:rPr lang="en-US" sz="2000" dirty="0" smtClean="0">
                <a:latin typeface="Arial" panose="020B0604020202020204" pitchFamily="34" charset="0"/>
                <a:cs typeface="Arial" panose="020B0604020202020204" pitchFamily="34" charset="0"/>
              </a:rPr>
              <a:t> week </a:t>
            </a:r>
            <a:r>
              <a:rPr lang="en-US" sz="2000" dirty="0" err="1" smtClean="0">
                <a:latin typeface="Arial" panose="020B0604020202020204" pitchFamily="34" charset="0"/>
                <a:cs typeface="Arial" panose="020B0604020202020204" pitchFamily="34" charset="0"/>
              </a:rPr>
              <a:t>vantevoren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indienen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betekent</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een</a:t>
            </a:r>
            <a:r>
              <a:rPr lang="en-US" sz="2000" dirty="0" smtClean="0">
                <a:latin typeface="Arial" panose="020B0604020202020204" pitchFamily="34" charset="0"/>
                <a:cs typeface="Arial" panose="020B0604020202020204" pitchFamily="34" charset="0"/>
              </a:rPr>
              <a:t> check op </a:t>
            </a:r>
            <a:r>
              <a:rPr lang="en-US" sz="2000" dirty="0" err="1" smtClean="0">
                <a:latin typeface="Arial" panose="020B0604020202020204" pitchFamily="34" charset="0"/>
                <a:cs typeface="Arial" panose="020B0604020202020204" pitchFamily="34" charset="0"/>
              </a:rPr>
              <a:t>volledigheid</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voor</a:t>
            </a:r>
            <a:r>
              <a:rPr lang="en-US" sz="2000" dirty="0" smtClean="0">
                <a:latin typeface="Arial" panose="020B0604020202020204" pitchFamily="34" charset="0"/>
                <a:cs typeface="Arial" panose="020B0604020202020204" pitchFamily="34" charset="0"/>
              </a:rPr>
              <a:t> de </a:t>
            </a:r>
            <a:r>
              <a:rPr lang="en-US" sz="2000" dirty="0" err="1" smtClean="0">
                <a:latin typeface="Arial" panose="020B0604020202020204" pitchFamily="34" charset="0"/>
                <a:cs typeface="Arial" panose="020B0604020202020204" pitchFamily="34" charset="0"/>
              </a:rPr>
              <a:t>slutingsdatum</a:t>
            </a:r>
            <a:endParaRPr lang="en-US" sz="2000" dirty="0" smtClean="0">
              <a:latin typeface="Arial" panose="020B0604020202020204" pitchFamily="34" charset="0"/>
              <a:cs typeface="Arial" panose="020B0604020202020204" pitchFamily="34" charset="0"/>
            </a:endParaRPr>
          </a:p>
          <a:p>
            <a:pPr>
              <a:buFontTx/>
              <a:buChar char="-"/>
            </a:pPr>
            <a:r>
              <a:rPr lang="en-US" sz="2000" dirty="0" err="1" smtClean="0">
                <a:latin typeface="Arial" panose="020B0604020202020204" pitchFamily="34" charset="0"/>
                <a:cs typeface="Arial" panose="020B0604020202020204" pitchFamily="34" charset="0"/>
              </a:rPr>
              <a:t>Projecten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worden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beoordeeld</a:t>
            </a:r>
            <a:r>
              <a:rPr lang="en-US" sz="2000" dirty="0" smtClean="0">
                <a:latin typeface="Arial" panose="020B0604020202020204" pitchFamily="34" charset="0"/>
                <a:cs typeface="Arial" panose="020B0604020202020204" pitchFamily="34" charset="0"/>
              </a:rPr>
              <a:t> op de </a:t>
            </a:r>
            <a:r>
              <a:rPr lang="en-US" sz="2000" dirty="0" err="1" smtClean="0">
                <a:latin typeface="Arial" panose="020B0604020202020204" pitchFamily="34" charset="0"/>
                <a:cs typeface="Arial" panose="020B0604020202020204" pitchFamily="34" charset="0"/>
              </a:rPr>
              <a:t>selectiecriteria</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Besteed</a:t>
            </a:r>
            <a:r>
              <a:rPr lang="en-US" sz="2000" dirty="0" smtClean="0">
                <a:latin typeface="Arial" panose="020B0604020202020204" pitchFamily="34" charset="0"/>
                <a:cs typeface="Arial" panose="020B0604020202020204" pitchFamily="34" charset="0"/>
              </a:rPr>
              <a:t> in de </a:t>
            </a:r>
            <a:r>
              <a:rPr lang="en-US" sz="2000" dirty="0" err="1" smtClean="0">
                <a:latin typeface="Arial" panose="020B0604020202020204" pitchFamily="34" charset="0"/>
                <a:cs typeface="Arial" panose="020B0604020202020204" pitchFamily="34" charset="0"/>
              </a:rPr>
              <a:t>projectplannen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ruim</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aandacht</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aan</a:t>
            </a:r>
            <a:r>
              <a:rPr lang="en-US" sz="2000" dirty="0" smtClean="0">
                <a:latin typeface="Arial" panose="020B0604020202020204" pitchFamily="34" charset="0"/>
                <a:cs typeface="Arial" panose="020B0604020202020204" pitchFamily="34" charset="0"/>
              </a:rPr>
              <a:t> het </a:t>
            </a:r>
            <a:r>
              <a:rPr lang="en-US" sz="2000" dirty="0" err="1" smtClean="0">
                <a:latin typeface="Arial" panose="020B0604020202020204" pitchFamily="34" charset="0"/>
                <a:cs typeface="Arial" panose="020B0604020202020204" pitchFamily="34" charset="0"/>
              </a:rPr>
              <a:t>onderbouwen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waarom</a:t>
            </a:r>
            <a:r>
              <a:rPr lang="en-US" sz="2000" dirty="0" smtClean="0">
                <a:latin typeface="Arial" panose="020B0604020202020204" pitchFamily="34" charset="0"/>
                <a:cs typeface="Arial" panose="020B0604020202020204" pitchFamily="34" charset="0"/>
              </a:rPr>
              <a:t> het project </a:t>
            </a:r>
            <a:r>
              <a:rPr lang="en-US" sz="2000" dirty="0" err="1" smtClean="0">
                <a:latin typeface="Arial" panose="020B0604020202020204" pitchFamily="34" charset="0"/>
                <a:cs typeface="Arial" panose="020B0604020202020204" pitchFamily="34" charset="0"/>
              </a:rPr>
              <a:t>bijdraagt</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aan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deze</a:t>
            </a:r>
            <a:r>
              <a:rPr lang="en-US" sz="2000" dirty="0" smtClean="0">
                <a:latin typeface="Arial" panose="020B0604020202020204" pitchFamily="34" charset="0"/>
                <a:cs typeface="Arial" panose="020B0604020202020204" pitchFamily="34" charset="0"/>
              </a:rPr>
              <a:t> criteria.</a:t>
            </a:r>
          </a:p>
          <a:p>
            <a:pPr>
              <a:buFontTx/>
              <a:buChar char="-"/>
            </a:pPr>
            <a:r>
              <a:rPr lang="en-US" sz="2000" dirty="0" err="1" smtClean="0">
                <a:latin typeface="Arial" panose="020B0604020202020204" pitchFamily="34" charset="0"/>
                <a:cs typeface="Arial" panose="020B0604020202020204" pitchFamily="34" charset="0"/>
              </a:rPr>
              <a:t>Gaan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meerdere</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juridische</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onderdelen</a:t>
            </a:r>
            <a:r>
              <a:rPr lang="en-US" sz="2000" dirty="0" smtClean="0">
                <a:latin typeface="Arial" panose="020B0604020202020204" pitchFamily="34" charset="0"/>
                <a:cs typeface="Arial" panose="020B0604020202020204" pitchFamily="34" charset="0"/>
              </a:rPr>
              <a:t> van </a:t>
            </a:r>
            <a:r>
              <a:rPr lang="en-US" sz="2000" dirty="0" err="1" smtClean="0">
                <a:latin typeface="Arial" panose="020B0604020202020204" pitchFamily="34" charset="0"/>
                <a:cs typeface="Arial" panose="020B0604020202020204" pitchFamily="34" charset="0"/>
              </a:rPr>
              <a:t>een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bedrijf</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kosten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maken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binnen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een</a:t>
            </a:r>
            <a:r>
              <a:rPr lang="en-US" sz="2000" dirty="0" smtClean="0">
                <a:latin typeface="Arial" panose="020B0604020202020204" pitchFamily="34" charset="0"/>
                <a:cs typeface="Arial" panose="020B0604020202020204" pitchFamily="34" charset="0"/>
              </a:rPr>
              <a:t> project? </a:t>
            </a:r>
            <a:r>
              <a:rPr lang="en-US" sz="2000" dirty="0" err="1" smtClean="0">
                <a:latin typeface="Arial" panose="020B0604020202020204" pitchFamily="34" charset="0"/>
                <a:cs typeface="Arial" panose="020B0604020202020204" pitchFamily="34" charset="0"/>
              </a:rPr>
              <a:t>Maak</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dan</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bij</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voorkeur</a:t>
            </a:r>
            <a:r>
              <a:rPr lang="en-US" sz="2000" dirty="0" smtClean="0">
                <a:latin typeface="Arial" panose="020B0604020202020204" pitchFamily="34" charset="0"/>
                <a:cs typeface="Arial" panose="020B0604020202020204" pitchFamily="34" charset="0"/>
              </a:rPr>
              <a:t> de </a:t>
            </a:r>
            <a:r>
              <a:rPr lang="en-US" sz="2000" dirty="0" err="1" smtClean="0">
                <a:latin typeface="Arial" panose="020B0604020202020204" pitchFamily="34" charset="0"/>
                <a:cs typeface="Arial" panose="020B0604020202020204" pitchFamily="34" charset="0"/>
              </a:rPr>
              <a:t>werkmaatschappij</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aanvrager</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Advies</a:t>
            </a:r>
            <a:r>
              <a:rPr lang="en-US" sz="2000" dirty="0" smtClean="0">
                <a:latin typeface="Arial" panose="020B0604020202020204" pitchFamily="34" charset="0"/>
                <a:cs typeface="Arial" panose="020B0604020202020204" pitchFamily="34" charset="0"/>
              </a:rPr>
              <a:t>: stem </a:t>
            </a:r>
            <a:r>
              <a:rPr lang="en-US" sz="2000" dirty="0" err="1" smtClean="0">
                <a:latin typeface="Arial" panose="020B0604020202020204" pitchFamily="34" charset="0"/>
                <a:cs typeface="Arial" panose="020B0604020202020204" pitchFamily="34" charset="0"/>
              </a:rPr>
              <a:t>hierover</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vooraf</a:t>
            </a:r>
            <a:r>
              <a:rPr lang="en-US" sz="2000" dirty="0" smtClean="0">
                <a:latin typeface="Arial" panose="020B0604020202020204" pitchFamily="34" charset="0"/>
                <a:cs typeface="Arial" panose="020B0604020202020204" pitchFamily="34" charset="0"/>
              </a:rPr>
              <a:t> </a:t>
            </a:r>
            <a:r>
              <a:rPr lang="en-US" sz="2000" dirty="0" err="1" smtClean="0">
                <a:latin typeface="Arial" panose="020B0604020202020204" pitchFamily="34" charset="0"/>
                <a:cs typeface="Arial" panose="020B0604020202020204" pitchFamily="34" charset="0"/>
              </a:rPr>
              <a:t>af</a:t>
            </a:r>
            <a:r>
              <a:rPr lang="en-US" sz="2000" dirty="0" smtClean="0">
                <a:latin typeface="Arial" panose="020B0604020202020204" pitchFamily="34" charset="0"/>
                <a:cs typeface="Arial" panose="020B0604020202020204" pitchFamily="34" charset="0"/>
              </a:rPr>
              <a:t> met Stimulus!</a:t>
            </a:r>
            <a:endParaRPr lang="nl-NL" sz="20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5056235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a:xfrm>
            <a:off x="1047750" y="692696"/>
            <a:ext cx="10972800" cy="724942"/>
          </a:xfrm>
        </p:spPr>
        <p:txBody>
          <a:bodyPr>
            <a:normAutofit/>
          </a:bodyPr>
          <a:lstStyle/>
          <a:p>
            <a:r>
              <a:rPr lang="nl-NL" sz="3200" dirty="0" smtClean="0">
                <a:solidFill>
                  <a:srgbClr val="FF0000"/>
                </a:solidFill>
                <a:latin typeface="Arial" panose="020B0604020202020204" pitchFamily="34" charset="0"/>
                <a:cs typeface="Arial" panose="020B0604020202020204" pitchFamily="34" charset="0"/>
              </a:rPr>
              <a:t>Contactgegevens</a:t>
            </a:r>
            <a:endParaRPr lang="nl-NL" sz="3200" dirty="0">
              <a:solidFill>
                <a:srgbClr val="FF0000"/>
              </a:solidFill>
              <a:latin typeface="Arial" panose="020B0604020202020204" pitchFamily="34" charset="0"/>
              <a:cs typeface="Arial" panose="020B0604020202020204" pitchFamily="34" charset="0"/>
            </a:endParaRPr>
          </a:p>
        </p:txBody>
      </p:sp>
      <p:sp>
        <p:nvSpPr>
          <p:cNvPr id="3" name="Tijdelijke aanduiding voor inhoud 2"/>
          <p:cNvSpPr>
            <a:spLocks noGrp="1"/>
          </p:cNvSpPr>
          <p:nvPr>
            <p:ph idx="1"/>
          </p:nvPr>
        </p:nvSpPr>
        <p:spPr>
          <a:xfrm>
            <a:off x="1047750" y="1149779"/>
            <a:ext cx="10972800" cy="5544591"/>
          </a:xfrm>
        </p:spPr>
        <p:txBody>
          <a:bodyPr>
            <a:normAutofit/>
          </a:bodyPr>
          <a:lstStyle/>
          <a:p>
            <a:endParaRPr lang="nl-NL" dirty="0" smtClean="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Lees </a:t>
            </a:r>
            <a:r>
              <a:rPr lang="nl-NL" dirty="0">
                <a:latin typeface="Arial" panose="020B0604020202020204" pitchFamily="34" charset="0"/>
                <a:cs typeface="Arial" panose="020B0604020202020204" pitchFamily="34" charset="0"/>
              </a:rPr>
              <a:t>de </a:t>
            </a:r>
            <a:r>
              <a:rPr lang="nl-NL" dirty="0" smtClean="0">
                <a:latin typeface="Arial" panose="020B0604020202020204" pitchFamily="34" charset="0"/>
                <a:cs typeface="Arial" panose="020B0604020202020204" pitchFamily="34" charset="0"/>
              </a:rPr>
              <a:t>subsidieregeling, toelichting, </a:t>
            </a:r>
            <a:r>
              <a:rPr lang="nl-NL" dirty="0" err="1" smtClean="0">
                <a:latin typeface="Arial" panose="020B0604020202020204" pitchFamily="34" charset="0"/>
                <a:cs typeface="Arial" panose="020B0604020202020204" pitchFamily="34" charset="0"/>
              </a:rPr>
              <a:t>factsheets</a:t>
            </a:r>
            <a:r>
              <a:rPr lang="nl-NL" dirty="0" smtClean="0">
                <a:latin typeface="Arial" panose="020B0604020202020204" pitchFamily="34" charset="0"/>
                <a:cs typeface="Arial" panose="020B0604020202020204" pitchFamily="34" charset="0"/>
              </a:rPr>
              <a:t> en </a:t>
            </a:r>
            <a:r>
              <a:rPr lang="nl-NL" dirty="0">
                <a:latin typeface="Arial" panose="020B0604020202020204" pitchFamily="34" charset="0"/>
                <a:cs typeface="Arial" panose="020B0604020202020204" pitchFamily="34" charset="0"/>
              </a:rPr>
              <a:t>FAQ’s op </a:t>
            </a:r>
            <a:r>
              <a:rPr lang="nl-NL" dirty="0">
                <a:latin typeface="Arial" panose="020B0604020202020204" pitchFamily="34" charset="0"/>
                <a:cs typeface="Arial" panose="020B0604020202020204" pitchFamily="34" charset="0"/>
                <a:hlinkClick r:id="rId2"/>
              </a:rPr>
              <a:t>www.stimulus.nl/pop-brabant</a:t>
            </a:r>
            <a:endParaRPr lang="nl-NL" dirty="0">
              <a:latin typeface="Arial" panose="020B0604020202020204" pitchFamily="34" charset="0"/>
              <a:cs typeface="Arial" panose="020B0604020202020204" pitchFamily="34" charset="0"/>
            </a:endParaRPr>
          </a:p>
          <a:p>
            <a:r>
              <a:rPr lang="nl-NL" dirty="0" smtClean="0">
                <a:latin typeface="Arial" panose="020B0604020202020204" pitchFamily="34" charset="0"/>
                <a:cs typeface="Arial" panose="020B0604020202020204" pitchFamily="34" charset="0"/>
              </a:rPr>
              <a:t>Via </a:t>
            </a:r>
            <a:r>
              <a:rPr lang="nl-NL" dirty="0" smtClean="0">
                <a:latin typeface="Arial" panose="020B0604020202020204" pitchFamily="34" charset="0"/>
                <a:cs typeface="Arial" panose="020B0604020202020204" pitchFamily="34" charset="0"/>
                <a:hlinkClick r:id="rId3"/>
              </a:rPr>
              <a:t>www.stimulus.nl</a:t>
            </a:r>
            <a:r>
              <a:rPr lang="nl-NL" dirty="0" smtClean="0">
                <a:latin typeface="Arial" panose="020B0604020202020204" pitchFamily="34" charset="0"/>
                <a:cs typeface="Arial" panose="020B0604020202020204" pitchFamily="34" charset="0"/>
              </a:rPr>
              <a:t> kunt </a:t>
            </a:r>
            <a:r>
              <a:rPr lang="nl-NL" dirty="0">
                <a:latin typeface="Arial" panose="020B0604020202020204" pitchFamily="34" charset="0"/>
                <a:cs typeface="Arial" panose="020B0604020202020204" pitchFamily="34" charset="0"/>
              </a:rPr>
              <a:t>u zich aanmelden voor de nieuwsbrief POP3 Brabant</a:t>
            </a:r>
          </a:p>
          <a:p>
            <a:r>
              <a:rPr lang="nl-NL" dirty="0">
                <a:latin typeface="Arial" panose="020B0604020202020204" pitchFamily="34" charset="0"/>
                <a:cs typeface="Arial" panose="020B0604020202020204" pitchFamily="34" charset="0"/>
              </a:rPr>
              <a:t>Neem bij vragen contact op met Stimulus Programmamanagement:  </a:t>
            </a:r>
            <a:r>
              <a:rPr lang="nl-NL" dirty="0">
                <a:latin typeface="Arial" panose="020B0604020202020204" pitchFamily="34" charset="0"/>
                <a:cs typeface="Arial" panose="020B0604020202020204" pitchFamily="34" charset="0"/>
                <a:hlinkClick r:id="rId4"/>
              </a:rPr>
              <a:t>pop3@stimulus.nl</a:t>
            </a:r>
            <a:r>
              <a:rPr lang="nl-NL" dirty="0">
                <a:latin typeface="Arial" panose="020B0604020202020204" pitchFamily="34" charset="0"/>
                <a:cs typeface="Arial" panose="020B0604020202020204" pitchFamily="34" charset="0"/>
              </a:rPr>
              <a:t>  </a:t>
            </a:r>
            <a:r>
              <a:rPr lang="nl-NL" dirty="0" smtClean="0">
                <a:latin typeface="Arial" panose="020B0604020202020204" pitchFamily="34" charset="0"/>
                <a:cs typeface="Arial" panose="020B0604020202020204" pitchFamily="34" charset="0"/>
              </a:rPr>
              <a:t>of </a:t>
            </a:r>
            <a:r>
              <a:rPr lang="nl-NL" dirty="0">
                <a:latin typeface="Arial" panose="020B0604020202020204" pitchFamily="34" charset="0"/>
                <a:cs typeface="Arial" panose="020B0604020202020204" pitchFamily="34" charset="0"/>
              </a:rPr>
              <a:t>040 – 23 75 904</a:t>
            </a:r>
            <a:r>
              <a:rPr lang="nl-NL" dirty="0" smtClean="0">
                <a:latin typeface="Arial" panose="020B0604020202020204" pitchFamily="34" charset="0"/>
                <a:cs typeface="Arial" panose="020B0604020202020204" pitchFamily="34" charset="0"/>
              </a:rPr>
              <a:t>.</a:t>
            </a:r>
            <a:endParaRPr lang="nl-NL"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153064448"/>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ctrTitle"/>
          </p:nvPr>
        </p:nvSpPr>
        <p:spPr>
          <a:xfrm>
            <a:off x="1642872" y="2779801"/>
            <a:ext cx="7772400" cy="1470025"/>
          </a:xfrm>
        </p:spPr>
        <p:txBody>
          <a:bodyPr>
            <a:normAutofit/>
          </a:bodyPr>
          <a:lstStyle/>
          <a:p>
            <a:pPr algn="ctr"/>
            <a:r>
              <a:rPr lang="nl-NL" sz="4267" dirty="0" smtClean="0">
                <a:solidFill>
                  <a:srgbClr val="FF0000"/>
                </a:solidFill>
                <a:latin typeface="Arial"/>
                <a:ea typeface="ＭＳ Ｐゴシック" charset="-128"/>
                <a:cs typeface="Arial"/>
              </a:rPr>
              <a:t>Vragen?</a:t>
            </a:r>
            <a:endParaRPr lang="nl-NL" dirty="0"/>
          </a:p>
        </p:txBody>
      </p:sp>
    </p:spTree>
    <p:extLst>
      <p:ext uri="{BB962C8B-B14F-4D97-AF65-F5344CB8AC3E}">
        <p14:creationId xmlns:p14="http://schemas.microsoft.com/office/powerpoint/2010/main" val="1038643164"/>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thema">
  <a:themeElements>
    <a:clrScheme name="Kantoor">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Kantoor">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Kantoor">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Kantoorthema">
  <a:themeElements>
    <a:clrScheme name="Kantoor">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Kantoor">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antoor">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835</TotalTime>
  <Words>2321</Words>
  <Application>Microsoft Office PowerPoint</Application>
  <PresentationFormat>Breedbeeld</PresentationFormat>
  <Paragraphs>305</Paragraphs>
  <Slides>36</Slides>
  <Notes>0</Notes>
  <HiddenSlides>0</HiddenSlides>
  <MMClips>0</MMClips>
  <ScaleCrop>false</ScaleCrop>
  <HeadingPairs>
    <vt:vector size="6" baseType="variant">
      <vt:variant>
        <vt:lpstr>Gebruikte lettertypen</vt:lpstr>
      </vt:variant>
      <vt:variant>
        <vt:i4>7</vt:i4>
      </vt:variant>
      <vt:variant>
        <vt:lpstr>Thema</vt:lpstr>
      </vt:variant>
      <vt:variant>
        <vt:i4>1</vt:i4>
      </vt:variant>
      <vt:variant>
        <vt:lpstr>Diatitels</vt:lpstr>
      </vt:variant>
      <vt:variant>
        <vt:i4>36</vt:i4>
      </vt:variant>
    </vt:vector>
  </HeadingPairs>
  <TitlesOfParts>
    <vt:vector size="44" baseType="lpstr">
      <vt:lpstr>ＭＳ Ｐゴシック</vt:lpstr>
      <vt:lpstr>Arial</vt:lpstr>
      <vt:lpstr>Calibri</vt:lpstr>
      <vt:lpstr>Courier New</vt:lpstr>
      <vt:lpstr>Verdana</vt:lpstr>
      <vt:lpstr>Wingdings</vt:lpstr>
      <vt:lpstr>Wingdings 3</vt:lpstr>
      <vt:lpstr>Office-thema</vt:lpstr>
      <vt:lpstr>Informatiebijeenkomst Innovatieopenstellingen POP3-Brabant Agrofood</vt:lpstr>
      <vt:lpstr>Onderdelen</vt:lpstr>
      <vt:lpstr>POP3-programma algemeen</vt:lpstr>
      <vt:lpstr>POP3-programma algemeen</vt:lpstr>
      <vt:lpstr>POP3-openstellingen Innovatie Agrofood</vt:lpstr>
      <vt:lpstr>Radicale verandering landbouw en agrofoodsysteem</vt:lpstr>
      <vt:lpstr>I. Samenwerking in het kader van het EIP</vt:lpstr>
      <vt:lpstr>Subsidievereisten Art. 2.5.5</vt:lpstr>
      <vt:lpstr>PowerPoint-presentatie</vt:lpstr>
      <vt:lpstr>Selectiecriteria</vt:lpstr>
      <vt:lpstr>Subsidiabele kosten Art. 2.5.6</vt:lpstr>
      <vt:lpstr>Aandachtspunten</vt:lpstr>
      <vt:lpstr>II Fysieke investeringen voor innovatie en modernisering van agrarische ondernemingen</vt:lpstr>
      <vt:lpstr>Inspiratielijst fysieke investeringen voor innovatie</vt:lpstr>
      <vt:lpstr>Subsidievereisten Art. 2.2.3</vt:lpstr>
      <vt:lpstr>PowerPoint-presentatie</vt:lpstr>
      <vt:lpstr>Subsidiabele kosten Art. 2.2.4</vt:lpstr>
      <vt:lpstr>Aandachtspunten</vt:lpstr>
      <vt:lpstr>III Trainingen, workshops, ondernemingscoaching en demonstraties</vt:lpstr>
      <vt:lpstr>Subsidievereisten Art. 2.8.3</vt:lpstr>
      <vt:lpstr>PowerPoint-presentatie</vt:lpstr>
      <vt:lpstr>Subsidiabele kosten Art. 2.8.4</vt:lpstr>
      <vt:lpstr>Aandachtspunten</vt:lpstr>
      <vt:lpstr>Governance POP3 </vt:lpstr>
      <vt:lpstr>Subsidietraject (Tenderprocedure)</vt:lpstr>
      <vt:lpstr>Welke stappen  doorloopt  een aanvrager?  </vt:lpstr>
      <vt:lpstr>PowerPoint-presentatie</vt:lpstr>
      <vt:lpstr>Gebruik aanvraagadviseur</vt:lpstr>
      <vt:lpstr>PowerPoint-presentatie</vt:lpstr>
      <vt:lpstr>PowerPoint-presentatie</vt:lpstr>
      <vt:lpstr>Aanvraagformulier</vt:lpstr>
      <vt:lpstr>Verplichte bijlagen</vt:lpstr>
      <vt:lpstr>Algemene aandachtspunten (1)</vt:lpstr>
      <vt:lpstr>Algemene aandachtspunten (2)</vt:lpstr>
      <vt:lpstr>Contactgegevens</vt:lpstr>
      <vt:lpstr>Vragen?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Informatiebijeenkomst Innovatieopenstellingen POP3-Brabant</dc:title>
  <dc:creator>Joyce Sponselee</dc:creator>
  <cp:lastModifiedBy>Linda Bax</cp:lastModifiedBy>
  <cp:revision>55</cp:revision>
  <cp:lastPrinted>2018-01-30T12:15:31Z</cp:lastPrinted>
  <dcterms:created xsi:type="dcterms:W3CDTF">2017-01-16T08:01:07Z</dcterms:created>
  <dcterms:modified xsi:type="dcterms:W3CDTF">2018-02-05T22:03:34Z</dcterms:modified>
</cp:coreProperties>
</file>