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147374735" r:id="rId2"/>
    <p:sldId id="2147374736" r:id="rId3"/>
    <p:sldId id="2147374742" r:id="rId4"/>
    <p:sldId id="2147374744" r:id="rId5"/>
    <p:sldId id="2147374743" r:id="rId6"/>
    <p:sldId id="2147374741" r:id="rId7"/>
    <p:sldId id="2147374747" r:id="rId8"/>
    <p:sldId id="2147374746" r:id="rId9"/>
    <p:sldId id="2147374745" r:id="rId10"/>
    <p:sldId id="2147374740" r:id="rId11"/>
    <p:sldId id="2147374739" r:id="rId12"/>
    <p:sldId id="2147374753" r:id="rId13"/>
    <p:sldId id="418" r:id="rId14"/>
    <p:sldId id="416" r:id="rId15"/>
    <p:sldId id="2147374752" r:id="rId16"/>
    <p:sldId id="2147374748" r:id="rId17"/>
    <p:sldId id="2147374738" r:id="rId18"/>
    <p:sldId id="2147374757" r:id="rId19"/>
    <p:sldId id="2147374758" r:id="rId20"/>
    <p:sldId id="2147374759" r:id="rId21"/>
    <p:sldId id="2147374760" r:id="rId22"/>
    <p:sldId id="2147374761" r:id="rId23"/>
    <p:sldId id="2147374762" r:id="rId24"/>
    <p:sldId id="2147374763" r:id="rId25"/>
    <p:sldId id="2147374749" r:id="rId26"/>
    <p:sldId id="2147374751" r:id="rId2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2F33"/>
    <a:srgbClr val="8C201D"/>
    <a:srgbClr val="308ECD"/>
    <a:srgbClr val="0059A2"/>
    <a:srgbClr val="EA7A7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102" d="100"/>
          <a:sy n="102" d="100"/>
        </p:scale>
        <p:origin x="180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BLAUW">
    <p:spTree>
      <p:nvGrpSpPr>
        <p:cNvPr id="1" name=""/>
        <p:cNvGrpSpPr/>
        <p:nvPr/>
      </p:nvGrpSpPr>
      <p:grpSpPr>
        <a:xfrm>
          <a:off x="0" y="0"/>
          <a:ext cx="0" cy="0"/>
          <a:chOff x="0" y="0"/>
          <a:chExt cx="0" cy="0"/>
        </a:xfrm>
      </p:grpSpPr>
      <p:pic>
        <p:nvPicPr>
          <p:cNvPr id="6" name="Afbeelding 6"/>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79425" y="92075"/>
            <a:ext cx="3840163"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 name="Tijdelijke aanduiding voor afbeelding 8"/>
          <p:cNvSpPr>
            <a:spLocks noGrp="1"/>
          </p:cNvSpPr>
          <p:nvPr>
            <p:ph type="pic" sz="quarter" idx="10"/>
          </p:nvPr>
        </p:nvSpPr>
        <p:spPr>
          <a:xfrm>
            <a:off x="0" y="1119439"/>
            <a:ext cx="9144000" cy="5738561"/>
          </a:xfrm>
          <a:blipFill dpi="0" rotWithShape="1">
            <a:blip r:embed="rId3" cstate="email">
              <a:extLst>
                <a:ext uri="{28A0092B-C50C-407E-A947-70E740481C1C}">
                  <a14:useLocalDpi xmlns:a14="http://schemas.microsoft.com/office/drawing/2010/main" val="0"/>
                </a:ext>
              </a:extLst>
            </a:blip>
            <a:srcRect/>
            <a:stretch>
              <a:fillRect/>
            </a:stretch>
          </a:blip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3" name="Subtitle 2"/>
          <p:cNvSpPr>
            <a:spLocks noGrp="1"/>
          </p:cNvSpPr>
          <p:nvPr>
            <p:ph type="subTitle" idx="1"/>
          </p:nvPr>
        </p:nvSpPr>
        <p:spPr>
          <a:xfrm>
            <a:off x="588215" y="4557689"/>
            <a:ext cx="3600000" cy="685518"/>
          </a:xfrm>
          <a:solidFill>
            <a:srgbClr val="308ECD"/>
          </a:solidFill>
        </p:spPr>
        <p:txBody>
          <a:bodyPr lIns="396000" tIns="216000" bIns="216000">
            <a:sp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5" name="Tijdelijke aanduiding voor afbeelding 4"/>
          <p:cNvSpPr>
            <a:spLocks noGrp="1"/>
          </p:cNvSpPr>
          <p:nvPr>
            <p:ph type="pic" sz="quarter" idx="11"/>
          </p:nvPr>
        </p:nvSpPr>
        <p:spPr>
          <a:xfrm rot="5400000">
            <a:off x="4010399" y="3955281"/>
            <a:ext cx="622800" cy="270000"/>
          </a:xfrm>
          <a:prstGeom prst="triangle">
            <a:avLst/>
          </a:prstGeom>
          <a:solidFill>
            <a:srgbClr val="0059A2"/>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2" name="Title 1"/>
          <p:cNvSpPr>
            <a:spLocks noGrp="1"/>
          </p:cNvSpPr>
          <p:nvPr>
            <p:ph type="ctrTitle"/>
          </p:nvPr>
        </p:nvSpPr>
        <p:spPr>
          <a:xfrm>
            <a:off x="586799" y="3622873"/>
            <a:ext cx="3600000" cy="934817"/>
          </a:xfrm>
          <a:solidFill>
            <a:srgbClr val="0059A2"/>
          </a:solidFill>
        </p:spPr>
        <p:txBody>
          <a:bodyPr lIns="396000" tIns="216000" bIns="216000" anchor="b">
            <a:spAutoFit/>
          </a:bodyPr>
          <a:lstStyle>
            <a:lvl1pPr algn="l">
              <a:defRPr sz="3600" b="1">
                <a:solidFill>
                  <a:schemeClr val="bg1"/>
                </a:solidFill>
              </a:defRPr>
            </a:lvl1pPr>
          </a:lstStyle>
          <a:p>
            <a:r>
              <a:rPr lang="nl-NL"/>
              <a:t>Klik om stijl te bewerken</a:t>
            </a:r>
            <a:endParaRPr lang="en-US" dirty="0"/>
          </a:p>
        </p:txBody>
      </p:sp>
    </p:spTree>
    <p:extLst>
      <p:ext uri="{BB962C8B-B14F-4D97-AF65-F5344CB8AC3E}">
        <p14:creationId xmlns:p14="http://schemas.microsoft.com/office/powerpoint/2010/main" val="200722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Koloms ROOD">
    <p:spTree>
      <p:nvGrpSpPr>
        <p:cNvPr id="1" name=""/>
        <p:cNvGrpSpPr/>
        <p:nvPr/>
      </p:nvGrpSpPr>
      <p:grpSpPr>
        <a:xfrm>
          <a:off x="0" y="0"/>
          <a:ext cx="0" cy="0"/>
          <a:chOff x="0" y="0"/>
          <a:chExt cx="0" cy="0"/>
        </a:xfrm>
      </p:grpSpPr>
      <p:sp>
        <p:nvSpPr>
          <p:cNvPr id="7" name="Rechthoek 6"/>
          <p:cNvSpPr/>
          <p:nvPr/>
        </p:nvSpPr>
        <p:spPr>
          <a:xfrm>
            <a:off x="0" y="6496050"/>
            <a:ext cx="9144000" cy="361950"/>
          </a:xfrm>
          <a:prstGeom prst="rect">
            <a:avLst/>
          </a:prstGeom>
          <a:solidFill>
            <a:srgbClr val="DF2F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dirty="0"/>
          </a:p>
        </p:txBody>
      </p:sp>
      <p:pic>
        <p:nvPicPr>
          <p:cNvPr id="8" name="Afbeelding 7"/>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183313" y="5730875"/>
            <a:ext cx="2525712" cy="601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18057" y="526120"/>
            <a:ext cx="8291446" cy="870535"/>
          </a:xfrm>
        </p:spPr>
        <p:txBody>
          <a:bodyPr>
            <a:normAutofit/>
          </a:bodyPr>
          <a:lstStyle>
            <a:lvl1pPr>
              <a:defRPr sz="3200" b="1">
                <a:solidFill>
                  <a:srgbClr val="DF2F33"/>
                </a:solidFill>
              </a:defRPr>
            </a:lvl1pPr>
          </a:lstStyle>
          <a:p>
            <a:r>
              <a:rPr lang="nl-NL"/>
              <a:t>Klik om stijl te bewerken</a:t>
            </a:r>
            <a:endParaRPr lang="en-US" dirty="0"/>
          </a:p>
        </p:txBody>
      </p:sp>
      <p:sp>
        <p:nvSpPr>
          <p:cNvPr id="3" name="Content Placeholder 2"/>
          <p:cNvSpPr>
            <a:spLocks noGrp="1"/>
          </p:cNvSpPr>
          <p:nvPr>
            <p:ph idx="1"/>
          </p:nvPr>
        </p:nvSpPr>
        <p:spPr>
          <a:xfrm>
            <a:off x="418056" y="1623895"/>
            <a:ext cx="2700000" cy="768617"/>
          </a:xfrm>
          <a:solidFill>
            <a:srgbClr val="0059A2"/>
          </a:solidFill>
        </p:spPr>
        <p:txBody>
          <a:bodyPr lIns="180000" tIns="216000" bIns="216000">
            <a:spAutoFit/>
          </a:bodyPr>
          <a:lstStyle>
            <a:lvl1pPr marL="0" indent="0">
              <a:spcBef>
                <a:spcPts val="0"/>
              </a:spcBef>
              <a:buNone/>
              <a:defRPr sz="2400" b="0">
                <a:solidFill>
                  <a:schemeClr val="bg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nl-NL"/>
              <a:t>Tekststijl van het model bewerken</a:t>
            </a:r>
          </a:p>
        </p:txBody>
      </p:sp>
      <p:sp>
        <p:nvSpPr>
          <p:cNvPr id="6" name="Content Placeholder 2"/>
          <p:cNvSpPr>
            <a:spLocks noGrp="1"/>
          </p:cNvSpPr>
          <p:nvPr>
            <p:ph idx="10"/>
          </p:nvPr>
        </p:nvSpPr>
        <p:spPr>
          <a:xfrm>
            <a:off x="3800260" y="1844275"/>
            <a:ext cx="2165684" cy="3761122"/>
          </a:xfrm>
        </p:spPr>
        <p:txBody>
          <a:bodyPr>
            <a:normAutofit/>
          </a:bodyPr>
          <a:lstStyle>
            <a:lvl1pPr marL="0" indent="0">
              <a:buNone/>
              <a:defRPr sz="16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nl-NL"/>
              <a:t>Tekststijl van het model bewerken</a:t>
            </a:r>
          </a:p>
        </p:txBody>
      </p:sp>
      <p:sp>
        <p:nvSpPr>
          <p:cNvPr id="5" name="Tijdelijke aanduiding voor afbeelding 4"/>
          <p:cNvSpPr>
            <a:spLocks noGrp="1"/>
          </p:cNvSpPr>
          <p:nvPr>
            <p:ph type="pic" sz="quarter" idx="11"/>
          </p:nvPr>
        </p:nvSpPr>
        <p:spPr>
          <a:xfrm>
            <a:off x="6369503" y="1624013"/>
            <a:ext cx="2340000" cy="1804987"/>
          </a:xfrm>
          <a:blipFill>
            <a:blip r:embed="rId3"/>
            <a:stretch>
              <a:fillRect/>
            </a:stretch>
          </a:blipFill>
        </p:spPr>
        <p:txBody>
          <a:bodyPr rtlCol="0">
            <a:normAutofit/>
          </a:bodyPr>
          <a:lstStyle>
            <a:lvl1pPr>
              <a:defRPr>
                <a:noFill/>
              </a:defRPr>
            </a:lvl1pPr>
          </a:lstStyle>
          <a:p>
            <a:pPr lvl="0"/>
            <a:r>
              <a:rPr lang="nl-NL" noProof="0"/>
              <a:t>Klik op het pictogram als u een afbeelding wilt toevoegen</a:t>
            </a:r>
            <a:endParaRPr lang="en-US" noProof="0" dirty="0"/>
          </a:p>
        </p:txBody>
      </p:sp>
    </p:spTree>
    <p:extLst>
      <p:ext uri="{BB962C8B-B14F-4D97-AF65-F5344CB8AC3E}">
        <p14:creationId xmlns:p14="http://schemas.microsoft.com/office/powerpoint/2010/main" val="917546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oofdstuk en foto BLAUW">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0"/>
          </p:nvPr>
        </p:nvSpPr>
        <p:spPr>
          <a:xfrm>
            <a:off x="0" y="0"/>
            <a:ext cx="9144000" cy="6477000"/>
          </a:xfrm>
          <a:blipFill dpi="0" rotWithShape="1">
            <a:blip r:embed="rId2" cstate="email">
              <a:extLst>
                <a:ext uri="{28A0092B-C50C-407E-A947-70E740481C1C}">
                  <a14:useLocalDpi xmlns:a14="http://schemas.microsoft.com/office/drawing/2010/main" val="0"/>
                </a:ext>
              </a:extLst>
            </a:blip>
            <a:srcRect/>
            <a:stretch>
              <a:fillRect/>
            </a:stretch>
          </a:blip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6" name="Tijdelijke aanduiding voor afbeelding 4"/>
          <p:cNvSpPr>
            <a:spLocks noGrp="1"/>
          </p:cNvSpPr>
          <p:nvPr>
            <p:ph type="pic" sz="quarter" idx="12"/>
          </p:nvPr>
        </p:nvSpPr>
        <p:spPr>
          <a:xfrm rot="5400000">
            <a:off x="4010400" y="2163822"/>
            <a:ext cx="622800" cy="270000"/>
          </a:xfrm>
          <a:prstGeom prst="triangle">
            <a:avLst/>
          </a:prstGeom>
          <a:solidFill>
            <a:srgbClr val="0059A2"/>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10" name="Tijdelijke aanduiding voor tekst 9"/>
          <p:cNvSpPr>
            <a:spLocks noGrp="1"/>
          </p:cNvSpPr>
          <p:nvPr>
            <p:ph type="body" sz="quarter" idx="11"/>
          </p:nvPr>
        </p:nvSpPr>
        <p:spPr>
          <a:xfrm>
            <a:off x="586800" y="1792566"/>
            <a:ext cx="3600000" cy="1012512"/>
          </a:xfrm>
          <a:solidFill>
            <a:srgbClr val="0059A2"/>
          </a:solidFill>
        </p:spPr>
        <p:txBody>
          <a:bodyPr lIns="324000" tIns="288000" bIns="288000" anchor="b">
            <a:spAutoFit/>
          </a:bodyPr>
          <a:lstStyle>
            <a:lvl1pPr marL="0" indent="0">
              <a:lnSpc>
                <a:spcPct val="100000"/>
              </a:lnSpc>
              <a:spcBef>
                <a:spcPts val="0"/>
              </a:spcBef>
              <a:buNone/>
              <a:defRPr sz="2800">
                <a:solidFill>
                  <a:schemeClr val="bg1"/>
                </a:solidFill>
              </a:defRPr>
            </a:lvl1pPr>
            <a:lvl2pPr marL="457200" indent="0">
              <a:buNone/>
              <a:defRPr sz="2800">
                <a:solidFill>
                  <a:schemeClr val="bg1"/>
                </a:solidFill>
              </a:defRPr>
            </a:lvl2pPr>
            <a:lvl3pPr marL="914400" indent="0">
              <a:buNone/>
              <a:defRPr sz="2800">
                <a:solidFill>
                  <a:schemeClr val="bg1"/>
                </a:solidFill>
              </a:defRPr>
            </a:lvl3pPr>
            <a:lvl4pPr marL="1371600" indent="0">
              <a:buNone/>
              <a:defRPr sz="2800">
                <a:solidFill>
                  <a:schemeClr val="bg1"/>
                </a:solidFill>
              </a:defRPr>
            </a:lvl4pPr>
            <a:lvl5pPr marL="1828800" indent="0">
              <a:buNone/>
              <a:defRPr sz="2800">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1000574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oofdstuk en foto ROOD">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0"/>
          </p:nvPr>
        </p:nvSpPr>
        <p:spPr>
          <a:xfrm>
            <a:off x="0" y="0"/>
            <a:ext cx="9144000" cy="6477000"/>
          </a:xfrm>
          <a:blipFill dpi="0" rotWithShape="1">
            <a:blip r:embed="rId2" cstate="email">
              <a:extLst>
                <a:ext uri="{28A0092B-C50C-407E-A947-70E740481C1C}">
                  <a14:useLocalDpi xmlns:a14="http://schemas.microsoft.com/office/drawing/2010/main" val="0"/>
                </a:ext>
              </a:extLst>
            </a:blip>
            <a:srcRect/>
            <a:stretch>
              <a:fillRect/>
            </a:stretch>
          </a:blip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6" name="Tijdelijke aanduiding voor afbeelding 4"/>
          <p:cNvSpPr>
            <a:spLocks noGrp="1"/>
          </p:cNvSpPr>
          <p:nvPr>
            <p:ph type="pic" sz="quarter" idx="12"/>
          </p:nvPr>
        </p:nvSpPr>
        <p:spPr>
          <a:xfrm rot="5400000">
            <a:off x="4010400" y="2163822"/>
            <a:ext cx="622800" cy="270000"/>
          </a:xfrm>
          <a:prstGeom prst="triangle">
            <a:avLst/>
          </a:prstGeom>
          <a:solidFill>
            <a:srgbClr val="DF2F33"/>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10" name="Tijdelijke aanduiding voor tekst 9"/>
          <p:cNvSpPr>
            <a:spLocks noGrp="1"/>
          </p:cNvSpPr>
          <p:nvPr>
            <p:ph type="body" sz="quarter" idx="11"/>
          </p:nvPr>
        </p:nvSpPr>
        <p:spPr>
          <a:xfrm>
            <a:off x="586800" y="1792566"/>
            <a:ext cx="3600000" cy="1012512"/>
          </a:xfrm>
          <a:solidFill>
            <a:srgbClr val="DF2F33"/>
          </a:solidFill>
        </p:spPr>
        <p:txBody>
          <a:bodyPr lIns="324000" tIns="288000" bIns="288000" anchor="b">
            <a:spAutoFit/>
          </a:bodyPr>
          <a:lstStyle>
            <a:lvl1pPr marL="0" indent="0">
              <a:lnSpc>
                <a:spcPct val="100000"/>
              </a:lnSpc>
              <a:spcBef>
                <a:spcPts val="0"/>
              </a:spcBef>
              <a:buNone/>
              <a:defRPr sz="2800">
                <a:solidFill>
                  <a:schemeClr val="bg1"/>
                </a:solidFill>
              </a:defRPr>
            </a:lvl1pPr>
            <a:lvl2pPr marL="457200" indent="0">
              <a:buNone/>
              <a:defRPr sz="2800">
                <a:solidFill>
                  <a:schemeClr val="bg1"/>
                </a:solidFill>
              </a:defRPr>
            </a:lvl2pPr>
            <a:lvl3pPr marL="914400" indent="0">
              <a:buNone/>
              <a:defRPr sz="2800">
                <a:solidFill>
                  <a:schemeClr val="bg1"/>
                </a:solidFill>
              </a:defRPr>
            </a:lvl3pPr>
            <a:lvl4pPr marL="1371600" indent="0">
              <a:buNone/>
              <a:defRPr sz="2800">
                <a:solidFill>
                  <a:schemeClr val="bg1"/>
                </a:solidFill>
              </a:defRPr>
            </a:lvl4pPr>
            <a:lvl5pPr marL="1828800" indent="0">
              <a:buNone/>
              <a:defRPr sz="2800">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276768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oofdstuk en tekst BLAUW">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0"/>
          </p:nvPr>
        </p:nvSpPr>
        <p:spPr>
          <a:xfrm>
            <a:off x="0" y="0"/>
            <a:ext cx="9144000" cy="6477000"/>
          </a:xfrm>
          <a:solidFill>
            <a:srgbClr val="0059A2"/>
          </a:solidFill>
        </p:spPr>
        <p:txBody>
          <a:bodyPr rtlCol="0">
            <a:normAutofit/>
          </a:bodyPr>
          <a:lstStyle>
            <a:lvl1pPr>
              <a:defRPr>
                <a:noFill/>
              </a:defRPr>
            </a:lvl1pPr>
          </a:lstStyle>
          <a:p>
            <a:pPr lvl="0"/>
            <a:r>
              <a:rPr lang="nl-NL" noProof="0"/>
              <a:t>Klik op het pictogram als u een afbeelding wilt toevoegen</a:t>
            </a:r>
            <a:endParaRPr lang="en-US" noProof="0"/>
          </a:p>
        </p:txBody>
      </p:sp>
      <p:sp>
        <p:nvSpPr>
          <p:cNvPr id="3" name="Tijdelijke aanduiding voor tekst 2"/>
          <p:cNvSpPr>
            <a:spLocks noGrp="1"/>
          </p:cNvSpPr>
          <p:nvPr>
            <p:ph type="body" sz="quarter" idx="12"/>
          </p:nvPr>
        </p:nvSpPr>
        <p:spPr>
          <a:xfrm>
            <a:off x="586800" y="3740153"/>
            <a:ext cx="8016179" cy="1863725"/>
          </a:xfrm>
        </p:spPr>
        <p:txBody>
          <a:bodyPr>
            <a:normAutofit/>
          </a:bodyPr>
          <a:lstStyle>
            <a:lvl1pPr marL="0" indent="0">
              <a:buNone/>
              <a:defRPr sz="20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nl-NL"/>
              <a:t>Tekststijl van het model bewerken</a:t>
            </a:r>
          </a:p>
        </p:txBody>
      </p:sp>
      <p:sp>
        <p:nvSpPr>
          <p:cNvPr id="7" name="Tijdelijke aanduiding voor afbeelding 4"/>
          <p:cNvSpPr>
            <a:spLocks noGrp="1"/>
          </p:cNvSpPr>
          <p:nvPr>
            <p:ph type="pic" sz="quarter" idx="13"/>
          </p:nvPr>
        </p:nvSpPr>
        <p:spPr>
          <a:xfrm rot="5400000">
            <a:off x="4010400" y="2163822"/>
            <a:ext cx="622800" cy="270000"/>
          </a:xfrm>
          <a:prstGeom prst="triangle">
            <a:avLst/>
          </a:prstGeom>
          <a:solidFill>
            <a:srgbClr val="308ECD"/>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10" name="Tijdelijke aanduiding voor tekst 9"/>
          <p:cNvSpPr>
            <a:spLocks noGrp="1"/>
          </p:cNvSpPr>
          <p:nvPr>
            <p:ph type="body" sz="quarter" idx="11"/>
          </p:nvPr>
        </p:nvSpPr>
        <p:spPr>
          <a:xfrm>
            <a:off x="586800" y="1792566"/>
            <a:ext cx="3600000" cy="1012512"/>
          </a:xfrm>
          <a:solidFill>
            <a:srgbClr val="308ECD"/>
          </a:solidFill>
        </p:spPr>
        <p:txBody>
          <a:bodyPr lIns="324000" tIns="288000" bIns="288000" anchor="b">
            <a:spAutoFit/>
          </a:bodyPr>
          <a:lstStyle>
            <a:lvl1pPr marL="0" indent="0">
              <a:lnSpc>
                <a:spcPct val="100000"/>
              </a:lnSpc>
              <a:spcBef>
                <a:spcPts val="0"/>
              </a:spcBef>
              <a:buNone/>
              <a:defRPr sz="2800">
                <a:solidFill>
                  <a:schemeClr val="bg1"/>
                </a:solidFill>
              </a:defRPr>
            </a:lvl1pPr>
            <a:lvl2pPr marL="457200" indent="0">
              <a:buNone/>
              <a:defRPr sz="2800">
                <a:solidFill>
                  <a:schemeClr val="bg1"/>
                </a:solidFill>
              </a:defRPr>
            </a:lvl2pPr>
            <a:lvl3pPr marL="914400" indent="0">
              <a:buNone/>
              <a:defRPr sz="2800">
                <a:solidFill>
                  <a:schemeClr val="bg1"/>
                </a:solidFill>
              </a:defRPr>
            </a:lvl3pPr>
            <a:lvl4pPr marL="1371600" indent="0">
              <a:buNone/>
              <a:defRPr sz="2800">
                <a:solidFill>
                  <a:schemeClr val="bg1"/>
                </a:solidFill>
              </a:defRPr>
            </a:lvl4pPr>
            <a:lvl5pPr marL="1828800" indent="0">
              <a:buNone/>
              <a:defRPr sz="2800">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511313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oofdstuk en tekst ROOD">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0"/>
          </p:nvPr>
        </p:nvSpPr>
        <p:spPr>
          <a:xfrm>
            <a:off x="0" y="0"/>
            <a:ext cx="9144000" cy="6477000"/>
          </a:xfrm>
          <a:solidFill>
            <a:srgbClr val="8C201D"/>
          </a:solidFill>
        </p:spPr>
        <p:txBody>
          <a:bodyPr rtlCol="0">
            <a:normAutofit/>
          </a:bodyPr>
          <a:lstStyle>
            <a:lvl1pPr>
              <a:defRPr>
                <a:noFill/>
              </a:defRPr>
            </a:lvl1pPr>
          </a:lstStyle>
          <a:p>
            <a:pPr lvl="0"/>
            <a:r>
              <a:rPr lang="nl-NL" noProof="0"/>
              <a:t>Klik op het pictogram als u een afbeelding wilt toevoegen</a:t>
            </a:r>
            <a:endParaRPr lang="en-US" noProof="0"/>
          </a:p>
        </p:txBody>
      </p:sp>
      <p:sp>
        <p:nvSpPr>
          <p:cNvPr id="3" name="Tijdelijke aanduiding voor tekst 2"/>
          <p:cNvSpPr>
            <a:spLocks noGrp="1"/>
          </p:cNvSpPr>
          <p:nvPr>
            <p:ph type="body" sz="quarter" idx="12"/>
          </p:nvPr>
        </p:nvSpPr>
        <p:spPr>
          <a:xfrm>
            <a:off x="586800" y="3740153"/>
            <a:ext cx="8054279" cy="1863725"/>
          </a:xfrm>
        </p:spPr>
        <p:txBody>
          <a:bodyPr>
            <a:normAutofit/>
          </a:bodyPr>
          <a:lstStyle>
            <a:lvl1pPr marL="0" indent="0">
              <a:buNone/>
              <a:defRPr sz="20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nl-NL"/>
              <a:t>Tekststijl van het model bewerken</a:t>
            </a:r>
          </a:p>
        </p:txBody>
      </p:sp>
      <p:sp>
        <p:nvSpPr>
          <p:cNvPr id="7" name="Tijdelijke aanduiding voor afbeelding 4"/>
          <p:cNvSpPr>
            <a:spLocks noGrp="1"/>
          </p:cNvSpPr>
          <p:nvPr>
            <p:ph type="pic" sz="quarter" idx="13"/>
          </p:nvPr>
        </p:nvSpPr>
        <p:spPr>
          <a:xfrm rot="5400000">
            <a:off x="4010400" y="2163822"/>
            <a:ext cx="622800" cy="270000"/>
          </a:xfrm>
          <a:prstGeom prst="triangle">
            <a:avLst/>
          </a:prstGeom>
          <a:solidFill>
            <a:srgbClr val="DF2F33"/>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10" name="Tijdelijke aanduiding voor tekst 9"/>
          <p:cNvSpPr>
            <a:spLocks noGrp="1"/>
          </p:cNvSpPr>
          <p:nvPr>
            <p:ph type="body" sz="quarter" idx="11"/>
          </p:nvPr>
        </p:nvSpPr>
        <p:spPr>
          <a:xfrm>
            <a:off x="586800" y="1792566"/>
            <a:ext cx="3600000" cy="1012512"/>
          </a:xfrm>
          <a:solidFill>
            <a:srgbClr val="DF2F33"/>
          </a:solidFill>
        </p:spPr>
        <p:txBody>
          <a:bodyPr lIns="324000" tIns="288000" bIns="288000" anchor="b">
            <a:spAutoFit/>
          </a:bodyPr>
          <a:lstStyle>
            <a:lvl1pPr marL="0" indent="0">
              <a:lnSpc>
                <a:spcPct val="100000"/>
              </a:lnSpc>
              <a:spcBef>
                <a:spcPts val="0"/>
              </a:spcBef>
              <a:buNone/>
              <a:defRPr sz="2800">
                <a:solidFill>
                  <a:schemeClr val="bg1"/>
                </a:solidFill>
              </a:defRPr>
            </a:lvl1pPr>
            <a:lvl2pPr marL="457200" indent="0">
              <a:buNone/>
              <a:defRPr sz="2800">
                <a:solidFill>
                  <a:schemeClr val="bg1"/>
                </a:solidFill>
              </a:defRPr>
            </a:lvl2pPr>
            <a:lvl3pPr marL="914400" indent="0">
              <a:buNone/>
              <a:defRPr sz="2800">
                <a:solidFill>
                  <a:schemeClr val="bg1"/>
                </a:solidFill>
              </a:defRPr>
            </a:lvl3pPr>
            <a:lvl4pPr marL="1371600" indent="0">
              <a:buNone/>
              <a:defRPr sz="2800">
                <a:solidFill>
                  <a:schemeClr val="bg1"/>
                </a:solidFill>
              </a:defRPr>
            </a:lvl4pPr>
            <a:lvl5pPr marL="1828800" indent="0">
              <a:buNone/>
              <a:defRPr sz="2800">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29804837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fsluiting BLAUW">
    <p:spTree>
      <p:nvGrpSpPr>
        <p:cNvPr id="1" name=""/>
        <p:cNvGrpSpPr/>
        <p:nvPr/>
      </p:nvGrpSpPr>
      <p:grpSpPr>
        <a:xfrm>
          <a:off x="0" y="0"/>
          <a:ext cx="0" cy="0"/>
          <a:chOff x="0" y="0"/>
          <a:chExt cx="0" cy="0"/>
        </a:xfrm>
      </p:grpSpPr>
      <p:pic>
        <p:nvPicPr>
          <p:cNvPr id="5" name="Afbeelding 6"/>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580063" y="5768975"/>
            <a:ext cx="3262312" cy="776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 name="Tijdelijke aanduiding voor afbeelding 3"/>
          <p:cNvSpPr>
            <a:spLocks noGrp="1"/>
          </p:cNvSpPr>
          <p:nvPr>
            <p:ph type="pic" sz="quarter" idx="12"/>
          </p:nvPr>
        </p:nvSpPr>
        <p:spPr>
          <a:xfrm>
            <a:off x="0" y="3"/>
            <a:ext cx="9144000" cy="5451475"/>
          </a:xfrm>
          <a:blipFill dpi="0" rotWithShape="1">
            <a:blip r:embed="rId3" cstate="email">
              <a:extLst>
                <a:ext uri="{28A0092B-C50C-407E-A947-70E740481C1C}">
                  <a14:useLocalDpi xmlns:a14="http://schemas.microsoft.com/office/drawing/2010/main" val="0"/>
                </a:ext>
              </a:extLst>
            </a:blip>
            <a:srcRect/>
            <a:stretch>
              <a:fillRect/>
            </a:stretch>
          </a:blip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7" name="Tijdelijke aanduiding voor afbeelding 4"/>
          <p:cNvSpPr>
            <a:spLocks noGrp="1"/>
          </p:cNvSpPr>
          <p:nvPr>
            <p:ph type="pic" sz="quarter" idx="13"/>
          </p:nvPr>
        </p:nvSpPr>
        <p:spPr>
          <a:xfrm rot="5400000">
            <a:off x="4010400" y="2163822"/>
            <a:ext cx="622800" cy="270000"/>
          </a:xfrm>
          <a:prstGeom prst="triangle">
            <a:avLst/>
          </a:prstGeom>
          <a:solidFill>
            <a:srgbClr val="0059A2"/>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10" name="Tijdelijke aanduiding voor tekst 9"/>
          <p:cNvSpPr>
            <a:spLocks noGrp="1"/>
          </p:cNvSpPr>
          <p:nvPr>
            <p:ph type="body" sz="quarter" idx="11"/>
          </p:nvPr>
        </p:nvSpPr>
        <p:spPr>
          <a:xfrm>
            <a:off x="586800" y="1792566"/>
            <a:ext cx="3600000" cy="1012512"/>
          </a:xfrm>
          <a:solidFill>
            <a:srgbClr val="0059A2"/>
          </a:solidFill>
        </p:spPr>
        <p:txBody>
          <a:bodyPr lIns="324000" tIns="288000" bIns="288000" anchor="b">
            <a:spAutoFit/>
          </a:bodyPr>
          <a:lstStyle>
            <a:lvl1pPr marL="0" indent="0">
              <a:lnSpc>
                <a:spcPct val="100000"/>
              </a:lnSpc>
              <a:spcBef>
                <a:spcPts val="0"/>
              </a:spcBef>
              <a:buNone/>
              <a:defRPr sz="2800">
                <a:solidFill>
                  <a:schemeClr val="bg1"/>
                </a:solidFill>
              </a:defRPr>
            </a:lvl1pPr>
            <a:lvl2pPr marL="457200" indent="0">
              <a:buNone/>
              <a:defRPr sz="2800">
                <a:solidFill>
                  <a:schemeClr val="bg1"/>
                </a:solidFill>
              </a:defRPr>
            </a:lvl2pPr>
            <a:lvl3pPr marL="914400" indent="0">
              <a:buNone/>
              <a:defRPr sz="2800">
                <a:solidFill>
                  <a:schemeClr val="bg1"/>
                </a:solidFill>
              </a:defRPr>
            </a:lvl3pPr>
            <a:lvl4pPr marL="1371600" indent="0">
              <a:buNone/>
              <a:defRPr sz="2800">
                <a:solidFill>
                  <a:schemeClr val="bg1"/>
                </a:solidFill>
              </a:defRPr>
            </a:lvl4pPr>
            <a:lvl5pPr marL="1828800" indent="0">
              <a:buNone/>
              <a:defRPr sz="2800">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25452630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fsluiting ROOD">
    <p:spTree>
      <p:nvGrpSpPr>
        <p:cNvPr id="1" name=""/>
        <p:cNvGrpSpPr/>
        <p:nvPr/>
      </p:nvGrpSpPr>
      <p:grpSpPr>
        <a:xfrm>
          <a:off x="0" y="0"/>
          <a:ext cx="0" cy="0"/>
          <a:chOff x="0" y="0"/>
          <a:chExt cx="0" cy="0"/>
        </a:xfrm>
      </p:grpSpPr>
      <p:pic>
        <p:nvPicPr>
          <p:cNvPr id="5" name="Afbeelding 6"/>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580063" y="5768975"/>
            <a:ext cx="3262312" cy="776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 name="Tijdelijke aanduiding voor afbeelding 3"/>
          <p:cNvSpPr>
            <a:spLocks noGrp="1"/>
          </p:cNvSpPr>
          <p:nvPr>
            <p:ph type="pic" sz="quarter" idx="12"/>
          </p:nvPr>
        </p:nvSpPr>
        <p:spPr>
          <a:xfrm>
            <a:off x="0" y="3"/>
            <a:ext cx="9144000" cy="5451475"/>
          </a:xfrm>
          <a:blipFill dpi="0" rotWithShape="1">
            <a:blip r:embed="rId3" cstate="email">
              <a:extLst>
                <a:ext uri="{28A0092B-C50C-407E-A947-70E740481C1C}">
                  <a14:useLocalDpi xmlns:a14="http://schemas.microsoft.com/office/drawing/2010/main" val="0"/>
                </a:ext>
              </a:extLst>
            </a:blip>
            <a:srcRect/>
            <a:stretch>
              <a:fillRect/>
            </a:stretch>
          </a:blip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7" name="Tijdelijke aanduiding voor afbeelding 4"/>
          <p:cNvSpPr>
            <a:spLocks noGrp="1"/>
          </p:cNvSpPr>
          <p:nvPr>
            <p:ph type="pic" sz="quarter" idx="13"/>
          </p:nvPr>
        </p:nvSpPr>
        <p:spPr>
          <a:xfrm rot="5400000">
            <a:off x="4010400" y="2163822"/>
            <a:ext cx="622800" cy="270000"/>
          </a:xfrm>
          <a:prstGeom prst="triangle">
            <a:avLst/>
          </a:prstGeom>
          <a:solidFill>
            <a:srgbClr val="DF2F33"/>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10" name="Tijdelijke aanduiding voor tekst 9"/>
          <p:cNvSpPr>
            <a:spLocks noGrp="1"/>
          </p:cNvSpPr>
          <p:nvPr>
            <p:ph type="body" sz="quarter" idx="11"/>
          </p:nvPr>
        </p:nvSpPr>
        <p:spPr>
          <a:xfrm>
            <a:off x="586800" y="1792566"/>
            <a:ext cx="3600000" cy="1012512"/>
          </a:xfrm>
          <a:solidFill>
            <a:srgbClr val="DF2F33"/>
          </a:solidFill>
        </p:spPr>
        <p:txBody>
          <a:bodyPr lIns="324000" tIns="288000" bIns="288000" anchor="b">
            <a:spAutoFit/>
          </a:bodyPr>
          <a:lstStyle>
            <a:lvl1pPr marL="0" indent="0">
              <a:lnSpc>
                <a:spcPct val="100000"/>
              </a:lnSpc>
              <a:spcBef>
                <a:spcPts val="0"/>
              </a:spcBef>
              <a:buNone/>
              <a:defRPr sz="2800">
                <a:solidFill>
                  <a:schemeClr val="bg1"/>
                </a:solidFill>
              </a:defRPr>
            </a:lvl1pPr>
            <a:lvl2pPr marL="457200" indent="0">
              <a:buNone/>
              <a:defRPr sz="2800">
                <a:solidFill>
                  <a:schemeClr val="bg1"/>
                </a:solidFill>
              </a:defRPr>
            </a:lvl2pPr>
            <a:lvl3pPr marL="914400" indent="0">
              <a:buNone/>
              <a:defRPr sz="2800">
                <a:solidFill>
                  <a:schemeClr val="bg1"/>
                </a:solidFill>
              </a:defRPr>
            </a:lvl3pPr>
            <a:lvl4pPr marL="1371600" indent="0">
              <a:buNone/>
              <a:defRPr sz="2800">
                <a:solidFill>
                  <a:schemeClr val="bg1"/>
                </a:solidFill>
              </a:defRPr>
            </a:lvl4pPr>
            <a:lvl5pPr marL="1828800" indent="0">
              <a:buNone/>
              <a:defRPr sz="2800">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2520991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dia BLAUW">
    <p:spTree>
      <p:nvGrpSpPr>
        <p:cNvPr id="1" name=""/>
        <p:cNvGrpSpPr/>
        <p:nvPr/>
      </p:nvGrpSpPr>
      <p:grpSpPr>
        <a:xfrm>
          <a:off x="0" y="0"/>
          <a:ext cx="0" cy="0"/>
          <a:chOff x="0" y="0"/>
          <a:chExt cx="0" cy="0"/>
        </a:xfrm>
      </p:grpSpPr>
      <p:sp>
        <p:nvSpPr>
          <p:cNvPr id="6" name="Rechthoek 5"/>
          <p:cNvSpPr/>
          <p:nvPr/>
        </p:nvSpPr>
        <p:spPr>
          <a:xfrm>
            <a:off x="0" y="1119188"/>
            <a:ext cx="9144000" cy="5738812"/>
          </a:xfrm>
          <a:prstGeom prst="rect">
            <a:avLst/>
          </a:prstGeom>
          <a:solidFill>
            <a:schemeClr val="accent2">
              <a:alpha val="76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p>
        </p:txBody>
      </p:sp>
      <p:pic>
        <p:nvPicPr>
          <p:cNvPr id="7" name="Afbeelding 7"/>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79425" y="92075"/>
            <a:ext cx="3840163"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588215" y="4557689"/>
            <a:ext cx="3600000" cy="685518"/>
          </a:xfrm>
          <a:solidFill>
            <a:srgbClr val="308ECD"/>
          </a:solidFill>
        </p:spPr>
        <p:txBody>
          <a:bodyPr lIns="396000" tIns="216000" bIns="216000">
            <a:sp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5" name="Tijdelijke aanduiding voor afbeelding 4"/>
          <p:cNvSpPr>
            <a:spLocks noGrp="1"/>
          </p:cNvSpPr>
          <p:nvPr>
            <p:ph type="pic" sz="quarter" idx="11"/>
          </p:nvPr>
        </p:nvSpPr>
        <p:spPr>
          <a:xfrm rot="5400000">
            <a:off x="4010399" y="3955281"/>
            <a:ext cx="622800" cy="270000"/>
          </a:xfrm>
          <a:prstGeom prst="triangle">
            <a:avLst/>
          </a:prstGeom>
          <a:solidFill>
            <a:srgbClr val="0059A2"/>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2" name="Title 1"/>
          <p:cNvSpPr>
            <a:spLocks noGrp="1"/>
          </p:cNvSpPr>
          <p:nvPr>
            <p:ph type="ctrTitle"/>
          </p:nvPr>
        </p:nvSpPr>
        <p:spPr>
          <a:xfrm>
            <a:off x="586799" y="3622873"/>
            <a:ext cx="3600000" cy="934817"/>
          </a:xfrm>
          <a:solidFill>
            <a:srgbClr val="0059A2"/>
          </a:solidFill>
        </p:spPr>
        <p:txBody>
          <a:bodyPr lIns="396000" tIns="216000" bIns="216000" anchor="b">
            <a:spAutoFit/>
          </a:bodyPr>
          <a:lstStyle>
            <a:lvl1pPr algn="l">
              <a:defRPr sz="3600" b="1">
                <a:solidFill>
                  <a:schemeClr val="bg1"/>
                </a:solidFill>
              </a:defRPr>
            </a:lvl1pPr>
          </a:lstStyle>
          <a:p>
            <a:r>
              <a:rPr lang="nl-NL"/>
              <a:t>Klik om stijl te bewerken</a:t>
            </a:r>
            <a:endParaRPr lang="en-US" dirty="0"/>
          </a:p>
        </p:txBody>
      </p:sp>
    </p:spTree>
    <p:extLst>
      <p:ext uri="{BB962C8B-B14F-4D97-AF65-F5344CB8AC3E}">
        <p14:creationId xmlns:p14="http://schemas.microsoft.com/office/powerpoint/2010/main" val="2553331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dia ROOD">
    <p:spTree>
      <p:nvGrpSpPr>
        <p:cNvPr id="1" name=""/>
        <p:cNvGrpSpPr/>
        <p:nvPr/>
      </p:nvGrpSpPr>
      <p:grpSpPr>
        <a:xfrm>
          <a:off x="0" y="0"/>
          <a:ext cx="0" cy="0"/>
          <a:chOff x="0" y="0"/>
          <a:chExt cx="0" cy="0"/>
        </a:xfrm>
      </p:grpSpPr>
      <p:pic>
        <p:nvPicPr>
          <p:cNvPr id="6" name="Afbeelding 6"/>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79425" y="92075"/>
            <a:ext cx="3840163"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 name="Tijdelijke aanduiding voor afbeelding 8"/>
          <p:cNvSpPr>
            <a:spLocks noGrp="1"/>
          </p:cNvSpPr>
          <p:nvPr>
            <p:ph type="pic" sz="quarter" idx="10"/>
          </p:nvPr>
        </p:nvSpPr>
        <p:spPr>
          <a:xfrm>
            <a:off x="0" y="1119439"/>
            <a:ext cx="9144000" cy="5738561"/>
          </a:xfrm>
          <a:blipFill dpi="0" rotWithShape="1">
            <a:blip r:embed="rId3" cstate="email">
              <a:extLst>
                <a:ext uri="{28A0092B-C50C-407E-A947-70E740481C1C}">
                  <a14:useLocalDpi xmlns:a14="http://schemas.microsoft.com/office/drawing/2010/main" val="0"/>
                </a:ext>
              </a:extLst>
            </a:blip>
            <a:srcRect/>
            <a:stretch>
              <a:fillRect/>
            </a:stretch>
          </a:blip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3" name="Subtitle 2"/>
          <p:cNvSpPr>
            <a:spLocks noGrp="1"/>
          </p:cNvSpPr>
          <p:nvPr>
            <p:ph type="subTitle" idx="1"/>
          </p:nvPr>
        </p:nvSpPr>
        <p:spPr>
          <a:xfrm>
            <a:off x="588215" y="4557689"/>
            <a:ext cx="3600000" cy="685518"/>
          </a:xfrm>
          <a:solidFill>
            <a:srgbClr val="DF2F33"/>
          </a:solidFill>
        </p:spPr>
        <p:txBody>
          <a:bodyPr lIns="396000" tIns="216000" bIns="216000">
            <a:sp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5" name="Tijdelijke aanduiding voor afbeelding 4"/>
          <p:cNvSpPr>
            <a:spLocks noGrp="1"/>
          </p:cNvSpPr>
          <p:nvPr>
            <p:ph type="pic" sz="quarter" idx="11"/>
          </p:nvPr>
        </p:nvSpPr>
        <p:spPr>
          <a:xfrm rot="5400000">
            <a:off x="4010398" y="3955281"/>
            <a:ext cx="622800" cy="270000"/>
          </a:xfrm>
          <a:prstGeom prst="triangle">
            <a:avLst/>
          </a:prstGeom>
          <a:solidFill>
            <a:srgbClr val="8C201D"/>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2" name="Title 1"/>
          <p:cNvSpPr>
            <a:spLocks noGrp="1"/>
          </p:cNvSpPr>
          <p:nvPr>
            <p:ph type="ctrTitle"/>
          </p:nvPr>
        </p:nvSpPr>
        <p:spPr>
          <a:xfrm>
            <a:off x="586798" y="3622873"/>
            <a:ext cx="3600000" cy="934817"/>
          </a:xfrm>
          <a:solidFill>
            <a:srgbClr val="8C201D"/>
          </a:solidFill>
        </p:spPr>
        <p:txBody>
          <a:bodyPr lIns="396000" tIns="216000" bIns="216000" anchor="b">
            <a:spAutoFit/>
          </a:bodyPr>
          <a:lstStyle>
            <a:lvl1pPr algn="l">
              <a:defRPr sz="3600" b="1">
                <a:solidFill>
                  <a:schemeClr val="bg1"/>
                </a:solidFill>
              </a:defRPr>
            </a:lvl1pPr>
          </a:lstStyle>
          <a:p>
            <a:r>
              <a:rPr lang="nl-NL"/>
              <a:t>Klik om stijl te bewerken</a:t>
            </a:r>
            <a:endParaRPr lang="en-US" dirty="0"/>
          </a:p>
        </p:txBody>
      </p:sp>
    </p:spTree>
    <p:extLst>
      <p:ext uri="{BB962C8B-B14F-4D97-AF65-F5344CB8AC3E}">
        <p14:creationId xmlns:p14="http://schemas.microsoft.com/office/powerpoint/2010/main" val="117055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eldia ROOD">
    <p:spTree>
      <p:nvGrpSpPr>
        <p:cNvPr id="1" name=""/>
        <p:cNvGrpSpPr/>
        <p:nvPr/>
      </p:nvGrpSpPr>
      <p:grpSpPr>
        <a:xfrm>
          <a:off x="0" y="0"/>
          <a:ext cx="0" cy="0"/>
          <a:chOff x="0" y="0"/>
          <a:chExt cx="0" cy="0"/>
        </a:xfrm>
      </p:grpSpPr>
      <p:sp>
        <p:nvSpPr>
          <p:cNvPr id="6" name="Rechthoek 5"/>
          <p:cNvSpPr/>
          <p:nvPr/>
        </p:nvSpPr>
        <p:spPr>
          <a:xfrm>
            <a:off x="0" y="1119188"/>
            <a:ext cx="9144000" cy="5738812"/>
          </a:xfrm>
          <a:prstGeom prst="rect">
            <a:avLst/>
          </a:prstGeom>
          <a:solidFill>
            <a:schemeClr val="accent1">
              <a:alpha val="76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chemeClr val="accent1"/>
              </a:solidFill>
            </a:endParaRPr>
          </a:p>
        </p:txBody>
      </p:sp>
      <p:pic>
        <p:nvPicPr>
          <p:cNvPr id="7" name="Afbeelding 7"/>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79425" y="92075"/>
            <a:ext cx="3840163"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588215" y="4557689"/>
            <a:ext cx="3600000" cy="685518"/>
          </a:xfrm>
          <a:solidFill>
            <a:srgbClr val="DF2F33"/>
          </a:solidFill>
        </p:spPr>
        <p:txBody>
          <a:bodyPr lIns="396000" tIns="216000" bIns="216000">
            <a:sp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5" name="Tijdelijke aanduiding voor afbeelding 4"/>
          <p:cNvSpPr>
            <a:spLocks noGrp="1"/>
          </p:cNvSpPr>
          <p:nvPr>
            <p:ph type="pic" sz="quarter" idx="11"/>
          </p:nvPr>
        </p:nvSpPr>
        <p:spPr>
          <a:xfrm rot="5400000">
            <a:off x="4010398" y="3955281"/>
            <a:ext cx="622800" cy="270000"/>
          </a:xfrm>
          <a:prstGeom prst="triangle">
            <a:avLst/>
          </a:prstGeom>
          <a:solidFill>
            <a:srgbClr val="8C201D"/>
          </a:solidFill>
        </p:spPr>
        <p:txBody>
          <a:bodyPr rtlCol="0">
            <a:normAutofit/>
          </a:bodyPr>
          <a:lstStyle>
            <a:lvl1pPr>
              <a:defRPr>
                <a:noFill/>
              </a:defRPr>
            </a:lvl1pPr>
          </a:lstStyle>
          <a:p>
            <a:pPr lvl="0"/>
            <a:r>
              <a:rPr lang="nl-NL" noProof="0"/>
              <a:t>Klik op het pictogram als u een afbeelding wilt toevoegen</a:t>
            </a:r>
            <a:endParaRPr lang="en-US" noProof="0" dirty="0"/>
          </a:p>
        </p:txBody>
      </p:sp>
      <p:sp>
        <p:nvSpPr>
          <p:cNvPr id="2" name="Title 1"/>
          <p:cNvSpPr>
            <a:spLocks noGrp="1"/>
          </p:cNvSpPr>
          <p:nvPr>
            <p:ph type="ctrTitle"/>
          </p:nvPr>
        </p:nvSpPr>
        <p:spPr>
          <a:xfrm>
            <a:off x="586798" y="3622873"/>
            <a:ext cx="3600000" cy="934817"/>
          </a:xfrm>
          <a:solidFill>
            <a:srgbClr val="8C201D"/>
          </a:solidFill>
        </p:spPr>
        <p:txBody>
          <a:bodyPr lIns="396000" tIns="216000" bIns="216000" anchor="b">
            <a:spAutoFit/>
          </a:bodyPr>
          <a:lstStyle>
            <a:lvl1pPr algn="l">
              <a:defRPr sz="3600" b="1">
                <a:solidFill>
                  <a:schemeClr val="bg1"/>
                </a:solidFill>
              </a:defRPr>
            </a:lvl1pPr>
          </a:lstStyle>
          <a:p>
            <a:r>
              <a:rPr lang="nl-NL"/>
              <a:t>Klik om stijl te bewerken</a:t>
            </a:r>
            <a:endParaRPr lang="en-US" dirty="0"/>
          </a:p>
        </p:txBody>
      </p:sp>
    </p:spTree>
    <p:extLst>
      <p:ext uri="{BB962C8B-B14F-4D97-AF65-F5344CB8AC3E}">
        <p14:creationId xmlns:p14="http://schemas.microsoft.com/office/powerpoint/2010/main" val="4248141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en tekst-BLAUW">
    <p:spTree>
      <p:nvGrpSpPr>
        <p:cNvPr id="1" name=""/>
        <p:cNvGrpSpPr/>
        <p:nvPr/>
      </p:nvGrpSpPr>
      <p:grpSpPr>
        <a:xfrm>
          <a:off x="0" y="0"/>
          <a:ext cx="0" cy="0"/>
          <a:chOff x="0" y="0"/>
          <a:chExt cx="0" cy="0"/>
        </a:xfrm>
      </p:grpSpPr>
      <p:sp>
        <p:nvSpPr>
          <p:cNvPr id="4" name="Rechthoek 3"/>
          <p:cNvSpPr/>
          <p:nvPr/>
        </p:nvSpPr>
        <p:spPr>
          <a:xfrm>
            <a:off x="0" y="6496050"/>
            <a:ext cx="9144000" cy="361950"/>
          </a:xfrm>
          <a:prstGeom prst="rect">
            <a:avLst/>
          </a:prstGeom>
          <a:solidFill>
            <a:srgbClr val="0059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dirty="0"/>
          </a:p>
        </p:txBody>
      </p:sp>
      <p:pic>
        <p:nvPicPr>
          <p:cNvPr id="5" name="Afbeelding 7"/>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183313" y="5730875"/>
            <a:ext cx="2525712" cy="601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17600" y="526120"/>
            <a:ext cx="8150203" cy="870535"/>
          </a:xfrm>
        </p:spPr>
        <p:txBody>
          <a:bodyPr>
            <a:normAutofit/>
          </a:bodyPr>
          <a:lstStyle>
            <a:lvl1pPr>
              <a:defRPr sz="3200" b="1">
                <a:solidFill>
                  <a:srgbClr val="0059A2"/>
                </a:solidFill>
              </a:defRPr>
            </a:lvl1pPr>
          </a:lstStyle>
          <a:p>
            <a:r>
              <a:rPr lang="nl-NL"/>
              <a:t>Klik om stijl te bewerken</a:t>
            </a:r>
            <a:endParaRPr lang="en-US" dirty="0"/>
          </a:p>
        </p:txBody>
      </p:sp>
      <p:sp>
        <p:nvSpPr>
          <p:cNvPr id="3" name="Content Placeholder 2"/>
          <p:cNvSpPr>
            <a:spLocks noGrp="1"/>
          </p:cNvSpPr>
          <p:nvPr>
            <p:ph idx="1"/>
          </p:nvPr>
        </p:nvSpPr>
        <p:spPr>
          <a:xfrm>
            <a:off x="418055" y="1623893"/>
            <a:ext cx="8149747" cy="3981504"/>
          </a:xfrm>
        </p:spPr>
        <p:txBody>
          <a:bodyPr>
            <a:normAutofit/>
          </a:bodyPr>
          <a:lstStyle>
            <a:lvl1pPr>
              <a:defRPr sz="1800"/>
            </a:lvl1pPr>
            <a:lvl2pPr>
              <a:defRPr sz="1600"/>
            </a:lvl2pPr>
            <a:lvl3pPr>
              <a:defRPr sz="1400"/>
            </a:lvl3pPr>
            <a:lvl4pPr>
              <a:defRPr sz="1200"/>
            </a:lvl4pPr>
            <a:lvl5pPr>
              <a:defRPr sz="1200"/>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Tree>
    <p:extLst>
      <p:ext uri="{BB962C8B-B14F-4D97-AF65-F5344CB8AC3E}">
        <p14:creationId xmlns:p14="http://schemas.microsoft.com/office/powerpoint/2010/main" val="2554743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en tekst-ROOD">
    <p:spTree>
      <p:nvGrpSpPr>
        <p:cNvPr id="1" name=""/>
        <p:cNvGrpSpPr/>
        <p:nvPr/>
      </p:nvGrpSpPr>
      <p:grpSpPr>
        <a:xfrm>
          <a:off x="0" y="0"/>
          <a:ext cx="0" cy="0"/>
          <a:chOff x="0" y="0"/>
          <a:chExt cx="0" cy="0"/>
        </a:xfrm>
      </p:grpSpPr>
      <p:sp>
        <p:nvSpPr>
          <p:cNvPr id="4" name="Rechthoek 3"/>
          <p:cNvSpPr/>
          <p:nvPr/>
        </p:nvSpPr>
        <p:spPr>
          <a:xfrm>
            <a:off x="0" y="6496050"/>
            <a:ext cx="9144000" cy="361950"/>
          </a:xfrm>
          <a:prstGeom prst="rect">
            <a:avLst/>
          </a:prstGeom>
          <a:solidFill>
            <a:srgbClr val="DF2F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dirty="0"/>
          </a:p>
        </p:txBody>
      </p:sp>
      <p:pic>
        <p:nvPicPr>
          <p:cNvPr id="5" name="Afbeelding 7"/>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183313" y="5730875"/>
            <a:ext cx="2525712" cy="601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17600" y="526120"/>
            <a:ext cx="8150203" cy="870535"/>
          </a:xfrm>
        </p:spPr>
        <p:txBody>
          <a:bodyPr>
            <a:normAutofit/>
          </a:bodyPr>
          <a:lstStyle>
            <a:lvl1pPr>
              <a:defRPr sz="3200" b="1">
                <a:solidFill>
                  <a:srgbClr val="DF2F33"/>
                </a:solidFill>
              </a:defRPr>
            </a:lvl1pPr>
          </a:lstStyle>
          <a:p>
            <a:r>
              <a:rPr lang="nl-NL"/>
              <a:t>Klik om stijl te bewerken</a:t>
            </a:r>
            <a:endParaRPr lang="en-US" dirty="0"/>
          </a:p>
        </p:txBody>
      </p:sp>
      <p:sp>
        <p:nvSpPr>
          <p:cNvPr id="3" name="Content Placeholder 2"/>
          <p:cNvSpPr>
            <a:spLocks noGrp="1"/>
          </p:cNvSpPr>
          <p:nvPr>
            <p:ph idx="1"/>
          </p:nvPr>
        </p:nvSpPr>
        <p:spPr>
          <a:xfrm>
            <a:off x="418055" y="1623893"/>
            <a:ext cx="8149747" cy="3981504"/>
          </a:xfrm>
        </p:spPr>
        <p:txBody>
          <a:bodyPr>
            <a:normAutofit/>
          </a:bodyPr>
          <a:lstStyle>
            <a:lvl1pPr>
              <a:defRPr sz="1800"/>
            </a:lvl1pPr>
            <a:lvl2pPr>
              <a:defRPr sz="1600"/>
            </a:lvl2pPr>
            <a:lvl3pPr>
              <a:defRPr sz="1400"/>
            </a:lvl3pPr>
            <a:lvl4pPr>
              <a:defRPr sz="1200"/>
            </a:lvl4pPr>
            <a:lvl5pPr>
              <a:defRPr sz="1200"/>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Tree>
    <p:extLst>
      <p:ext uri="{BB962C8B-B14F-4D97-AF65-F5344CB8AC3E}">
        <p14:creationId xmlns:p14="http://schemas.microsoft.com/office/powerpoint/2010/main" val="15895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inleiding BLAUW">
    <p:spTree>
      <p:nvGrpSpPr>
        <p:cNvPr id="1" name=""/>
        <p:cNvGrpSpPr/>
        <p:nvPr/>
      </p:nvGrpSpPr>
      <p:grpSpPr>
        <a:xfrm>
          <a:off x="0" y="0"/>
          <a:ext cx="0" cy="0"/>
          <a:chOff x="0" y="0"/>
          <a:chExt cx="0" cy="0"/>
        </a:xfrm>
      </p:grpSpPr>
      <p:sp>
        <p:nvSpPr>
          <p:cNvPr id="6" name="Rechthoek 5"/>
          <p:cNvSpPr/>
          <p:nvPr/>
        </p:nvSpPr>
        <p:spPr>
          <a:xfrm>
            <a:off x="0" y="6496050"/>
            <a:ext cx="9144000" cy="361950"/>
          </a:xfrm>
          <a:prstGeom prst="rect">
            <a:avLst/>
          </a:prstGeom>
          <a:solidFill>
            <a:srgbClr val="0059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dirty="0"/>
          </a:p>
        </p:txBody>
      </p:sp>
      <p:pic>
        <p:nvPicPr>
          <p:cNvPr id="7" name="Afbeelding 7"/>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183313" y="5730875"/>
            <a:ext cx="2525712" cy="601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18056" y="526120"/>
            <a:ext cx="8156010" cy="870535"/>
          </a:xfrm>
        </p:spPr>
        <p:txBody>
          <a:bodyPr>
            <a:normAutofit/>
          </a:bodyPr>
          <a:lstStyle>
            <a:lvl1pPr>
              <a:defRPr sz="3200" b="1">
                <a:solidFill>
                  <a:srgbClr val="0059A2"/>
                </a:solidFill>
              </a:defRPr>
            </a:lvl1pPr>
          </a:lstStyle>
          <a:p>
            <a:r>
              <a:rPr lang="nl-NL"/>
              <a:t>Klik om stijl te bewerken</a:t>
            </a:r>
            <a:endParaRPr lang="en-US" dirty="0"/>
          </a:p>
        </p:txBody>
      </p:sp>
      <p:sp>
        <p:nvSpPr>
          <p:cNvPr id="3" name="Content Placeholder 2"/>
          <p:cNvSpPr>
            <a:spLocks noGrp="1"/>
          </p:cNvSpPr>
          <p:nvPr>
            <p:ph idx="1"/>
          </p:nvPr>
        </p:nvSpPr>
        <p:spPr>
          <a:xfrm>
            <a:off x="418055" y="2289440"/>
            <a:ext cx="8155467" cy="3315959"/>
          </a:xfrm>
        </p:spPr>
        <p:txBody>
          <a:bodyPr>
            <a:normAutofit/>
          </a:bodyPr>
          <a:lstStyle>
            <a:lvl1pPr>
              <a:defRPr sz="1600"/>
            </a:lvl1pPr>
            <a:lvl2pPr>
              <a:defRPr sz="1400"/>
            </a:lvl2pPr>
            <a:lvl3pPr>
              <a:defRPr sz="1200"/>
            </a:lvl3pPr>
            <a:lvl4pPr>
              <a:defRPr sz="1100"/>
            </a:lvl4pPr>
            <a:lvl5pPr>
              <a:defRPr sz="1100"/>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ijdelijke aanduiding voor tekst 4"/>
          <p:cNvSpPr>
            <a:spLocks noGrp="1"/>
          </p:cNvSpPr>
          <p:nvPr>
            <p:ph type="body" sz="quarter" idx="10"/>
          </p:nvPr>
        </p:nvSpPr>
        <p:spPr>
          <a:xfrm>
            <a:off x="417513" y="1397000"/>
            <a:ext cx="8156010" cy="890588"/>
          </a:xfrm>
        </p:spPr>
        <p:txBody>
          <a:bodyPr>
            <a:normAutofit/>
          </a:bodyPr>
          <a:lstStyle>
            <a:lvl1pPr marL="0" indent="0">
              <a:spcBef>
                <a:spcPts val="0"/>
              </a:spcBef>
              <a:buNone/>
              <a:defRPr sz="1800">
                <a:solidFill>
                  <a:srgbClr val="308ECD"/>
                </a:solidFill>
              </a:defRPr>
            </a:lvl1pPr>
            <a:lvl2pPr marL="457200" indent="0">
              <a:buNone/>
              <a:defRPr/>
            </a:lvl2pPr>
            <a:lvl3pPr marL="914400" indent="0">
              <a:buNone/>
              <a:defRPr/>
            </a:lvl3pPr>
            <a:lvl4pPr marL="1371600" indent="0">
              <a:buNone/>
              <a:defRPr/>
            </a:lvl4pPr>
            <a:lvl5pPr marL="1828800" indent="0">
              <a:buNone/>
              <a:defRPr/>
            </a:lvl5pPr>
          </a:lstStyle>
          <a:p>
            <a:pPr lvl="0"/>
            <a:r>
              <a:rPr lang="nl-NL"/>
              <a:t>Tekststijl van het model bewerken</a:t>
            </a:r>
          </a:p>
        </p:txBody>
      </p:sp>
    </p:spTree>
    <p:extLst>
      <p:ext uri="{BB962C8B-B14F-4D97-AF65-F5344CB8AC3E}">
        <p14:creationId xmlns:p14="http://schemas.microsoft.com/office/powerpoint/2010/main" val="1226377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en inleiding ROOD">
    <p:spTree>
      <p:nvGrpSpPr>
        <p:cNvPr id="1" name=""/>
        <p:cNvGrpSpPr/>
        <p:nvPr/>
      </p:nvGrpSpPr>
      <p:grpSpPr>
        <a:xfrm>
          <a:off x="0" y="0"/>
          <a:ext cx="0" cy="0"/>
          <a:chOff x="0" y="0"/>
          <a:chExt cx="0" cy="0"/>
        </a:xfrm>
      </p:grpSpPr>
      <p:sp>
        <p:nvSpPr>
          <p:cNvPr id="5" name="Rechthoek 4"/>
          <p:cNvSpPr/>
          <p:nvPr/>
        </p:nvSpPr>
        <p:spPr>
          <a:xfrm>
            <a:off x="0" y="6496050"/>
            <a:ext cx="9144000" cy="361950"/>
          </a:xfrm>
          <a:prstGeom prst="rect">
            <a:avLst/>
          </a:prstGeom>
          <a:solidFill>
            <a:srgbClr val="DF2F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dirty="0">
              <a:solidFill>
                <a:srgbClr val="DF2F33"/>
              </a:solidFill>
            </a:endParaRPr>
          </a:p>
        </p:txBody>
      </p:sp>
      <p:pic>
        <p:nvPicPr>
          <p:cNvPr id="6" name="Afbeelding 7"/>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183313" y="5730875"/>
            <a:ext cx="2525712" cy="601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18056" y="526120"/>
            <a:ext cx="8156010" cy="870535"/>
          </a:xfrm>
        </p:spPr>
        <p:txBody>
          <a:bodyPr>
            <a:normAutofit/>
          </a:bodyPr>
          <a:lstStyle>
            <a:lvl1pPr>
              <a:defRPr sz="3200" b="1">
                <a:solidFill>
                  <a:srgbClr val="DF2F33"/>
                </a:solidFill>
              </a:defRPr>
            </a:lvl1pPr>
          </a:lstStyle>
          <a:p>
            <a:r>
              <a:rPr lang="nl-NL"/>
              <a:t>Klik om stijl te bewerken</a:t>
            </a:r>
            <a:endParaRPr lang="en-US" dirty="0"/>
          </a:p>
        </p:txBody>
      </p:sp>
      <p:sp>
        <p:nvSpPr>
          <p:cNvPr id="3" name="Content Placeholder 2"/>
          <p:cNvSpPr>
            <a:spLocks noGrp="1"/>
          </p:cNvSpPr>
          <p:nvPr>
            <p:ph idx="1"/>
          </p:nvPr>
        </p:nvSpPr>
        <p:spPr>
          <a:xfrm>
            <a:off x="418055" y="2289440"/>
            <a:ext cx="8155467" cy="3315959"/>
          </a:xfrm>
        </p:spPr>
        <p:txBody>
          <a:bodyPr>
            <a:normAutofit/>
          </a:bodyPr>
          <a:lstStyle>
            <a:lvl1pPr>
              <a:defRPr sz="1600"/>
            </a:lvl1pPr>
            <a:lvl2pPr>
              <a:defRPr sz="1400"/>
            </a:lvl2pPr>
            <a:lvl3pPr>
              <a:defRPr sz="1200"/>
            </a:lvl3pPr>
            <a:lvl4pPr>
              <a:defRPr sz="1100"/>
            </a:lvl4pPr>
            <a:lvl5pPr>
              <a:defRPr sz="1100"/>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Tijdelijke aanduiding voor tekst 4"/>
          <p:cNvSpPr>
            <a:spLocks noGrp="1"/>
          </p:cNvSpPr>
          <p:nvPr>
            <p:ph type="body" sz="quarter" idx="10"/>
          </p:nvPr>
        </p:nvSpPr>
        <p:spPr>
          <a:xfrm>
            <a:off x="417513" y="1397000"/>
            <a:ext cx="8156010" cy="890588"/>
          </a:xfrm>
        </p:spPr>
        <p:txBody>
          <a:bodyPr>
            <a:normAutofit/>
          </a:bodyPr>
          <a:lstStyle>
            <a:lvl1pPr marL="0" indent="0">
              <a:spcBef>
                <a:spcPts val="0"/>
              </a:spcBef>
              <a:buNone/>
              <a:defRPr sz="1800">
                <a:solidFill>
                  <a:srgbClr val="8C201D"/>
                </a:solidFill>
              </a:defRPr>
            </a:lvl1pPr>
            <a:lvl2pPr marL="457200" indent="0">
              <a:buNone/>
              <a:defRPr/>
            </a:lvl2pPr>
            <a:lvl3pPr marL="914400" indent="0">
              <a:buNone/>
              <a:defRPr/>
            </a:lvl3pPr>
            <a:lvl4pPr marL="1371600" indent="0">
              <a:buNone/>
              <a:defRPr/>
            </a:lvl4pPr>
            <a:lvl5pPr marL="1828800" indent="0">
              <a:buNone/>
              <a:defRPr/>
            </a:lvl5pPr>
          </a:lstStyle>
          <a:p>
            <a:pPr lvl="0"/>
            <a:r>
              <a:rPr lang="nl-NL"/>
              <a:t>Tekststijl van het model bewerken</a:t>
            </a:r>
          </a:p>
        </p:txBody>
      </p:sp>
    </p:spTree>
    <p:extLst>
      <p:ext uri="{BB962C8B-B14F-4D97-AF65-F5344CB8AC3E}">
        <p14:creationId xmlns:p14="http://schemas.microsoft.com/office/powerpoint/2010/main" val="3285205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koloms BLAUW">
    <p:spTree>
      <p:nvGrpSpPr>
        <p:cNvPr id="1" name=""/>
        <p:cNvGrpSpPr/>
        <p:nvPr/>
      </p:nvGrpSpPr>
      <p:grpSpPr>
        <a:xfrm>
          <a:off x="0" y="0"/>
          <a:ext cx="0" cy="0"/>
          <a:chOff x="0" y="0"/>
          <a:chExt cx="0" cy="0"/>
        </a:xfrm>
      </p:grpSpPr>
      <p:sp>
        <p:nvSpPr>
          <p:cNvPr id="7" name="Rechthoek 6"/>
          <p:cNvSpPr/>
          <p:nvPr/>
        </p:nvSpPr>
        <p:spPr>
          <a:xfrm>
            <a:off x="0" y="6496050"/>
            <a:ext cx="9144000" cy="361950"/>
          </a:xfrm>
          <a:prstGeom prst="rect">
            <a:avLst/>
          </a:prstGeom>
          <a:solidFill>
            <a:srgbClr val="0059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dirty="0"/>
          </a:p>
        </p:txBody>
      </p:sp>
      <p:pic>
        <p:nvPicPr>
          <p:cNvPr id="8" name="Afbeelding 7"/>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183313" y="5730875"/>
            <a:ext cx="2525712" cy="601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18057" y="526120"/>
            <a:ext cx="8291446" cy="870535"/>
          </a:xfrm>
        </p:spPr>
        <p:txBody>
          <a:bodyPr>
            <a:normAutofit/>
          </a:bodyPr>
          <a:lstStyle>
            <a:lvl1pPr>
              <a:defRPr sz="3200" b="1">
                <a:solidFill>
                  <a:srgbClr val="0059A2"/>
                </a:solidFill>
              </a:defRPr>
            </a:lvl1pPr>
          </a:lstStyle>
          <a:p>
            <a:r>
              <a:rPr lang="nl-NL"/>
              <a:t>Klik om stijl te bewerken</a:t>
            </a:r>
            <a:endParaRPr lang="en-US" dirty="0"/>
          </a:p>
        </p:txBody>
      </p:sp>
      <p:sp>
        <p:nvSpPr>
          <p:cNvPr id="3" name="Content Placeholder 2"/>
          <p:cNvSpPr>
            <a:spLocks noGrp="1"/>
          </p:cNvSpPr>
          <p:nvPr>
            <p:ph idx="1"/>
          </p:nvPr>
        </p:nvSpPr>
        <p:spPr>
          <a:xfrm>
            <a:off x="418056" y="1623895"/>
            <a:ext cx="2700000" cy="768617"/>
          </a:xfrm>
          <a:solidFill>
            <a:srgbClr val="DF2F33"/>
          </a:solidFill>
        </p:spPr>
        <p:txBody>
          <a:bodyPr lIns="180000" tIns="216000" bIns="216000">
            <a:spAutoFit/>
          </a:bodyPr>
          <a:lstStyle>
            <a:lvl1pPr marL="0" indent="0">
              <a:spcBef>
                <a:spcPts val="0"/>
              </a:spcBef>
              <a:buNone/>
              <a:defRPr sz="2400" b="0">
                <a:solidFill>
                  <a:schemeClr val="bg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nl-NL"/>
              <a:t>Tekststijl van het model bewerken</a:t>
            </a:r>
          </a:p>
        </p:txBody>
      </p:sp>
      <p:sp>
        <p:nvSpPr>
          <p:cNvPr id="6" name="Content Placeholder 2"/>
          <p:cNvSpPr>
            <a:spLocks noGrp="1"/>
          </p:cNvSpPr>
          <p:nvPr>
            <p:ph idx="10"/>
          </p:nvPr>
        </p:nvSpPr>
        <p:spPr>
          <a:xfrm>
            <a:off x="3800260" y="1844275"/>
            <a:ext cx="2165684" cy="3761122"/>
          </a:xfrm>
        </p:spPr>
        <p:txBody>
          <a:bodyPr>
            <a:normAutofit/>
          </a:bodyPr>
          <a:lstStyle>
            <a:lvl1pPr marL="0" indent="0">
              <a:buNone/>
              <a:defRPr sz="16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nl-NL"/>
              <a:t>Tekststijl van het model bewerken</a:t>
            </a:r>
          </a:p>
        </p:txBody>
      </p:sp>
      <p:sp>
        <p:nvSpPr>
          <p:cNvPr id="5" name="Tijdelijke aanduiding voor afbeelding 4"/>
          <p:cNvSpPr>
            <a:spLocks noGrp="1"/>
          </p:cNvSpPr>
          <p:nvPr>
            <p:ph type="pic" sz="quarter" idx="11"/>
          </p:nvPr>
        </p:nvSpPr>
        <p:spPr>
          <a:xfrm>
            <a:off x="6385943" y="1624013"/>
            <a:ext cx="2340001" cy="1804987"/>
          </a:xfrm>
          <a:blipFill>
            <a:blip r:embed="rId3"/>
            <a:stretch>
              <a:fillRect/>
            </a:stretch>
          </a:blipFill>
        </p:spPr>
        <p:txBody>
          <a:bodyPr rtlCol="0">
            <a:normAutofit/>
          </a:bodyPr>
          <a:lstStyle>
            <a:lvl1pPr>
              <a:defRPr>
                <a:noFill/>
              </a:defRPr>
            </a:lvl1pPr>
          </a:lstStyle>
          <a:p>
            <a:pPr lvl="0"/>
            <a:r>
              <a:rPr lang="nl-NL" noProof="0"/>
              <a:t>Klik op het pictogram als u een afbeelding wilt toevoegen</a:t>
            </a:r>
            <a:endParaRPr lang="en-US" noProof="0" dirty="0"/>
          </a:p>
        </p:txBody>
      </p:sp>
    </p:spTree>
    <p:extLst>
      <p:ext uri="{BB962C8B-B14F-4D97-AF65-F5344CB8AC3E}">
        <p14:creationId xmlns:p14="http://schemas.microsoft.com/office/powerpoint/2010/main" val="139318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nl-NL"/>
              <a:t>Klik om de stijl te bewerken</a:t>
            </a:r>
            <a:endParaRPr lang="en-US"/>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cs typeface="+mn-cs"/>
              </a:defRPr>
            </a:lvl1pPr>
          </a:lstStyle>
          <a:p>
            <a:pPr>
              <a:defRPr/>
            </a:pPr>
            <a:fld id="{4B16231C-41CB-FA4B-84BB-41C41B2A9DD9}" type="datetimeFigureOut">
              <a:rPr lang="nl-NL"/>
              <a:pPr>
                <a:defRPr/>
              </a:pPr>
              <a:t>01-09-2025</a:t>
            </a:fld>
            <a:endParaRPr lang="nl-NL"/>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nl-NL"/>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cs typeface="+mn-cs"/>
              </a:defRPr>
            </a:lvl1pPr>
          </a:lstStyle>
          <a:p>
            <a:pPr>
              <a:defRPr/>
            </a:pPr>
            <a:fld id="{00545246-F349-8A42-AEDD-65665AB00221}" type="slidenum">
              <a:rPr lang="nl-NL"/>
              <a:pPr>
                <a:defRPr/>
              </a:pPr>
              <a:t>‹nr.›</a:t>
            </a:fld>
            <a:endParaRPr lang="nl-NL"/>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ＭＳ Ｐゴシック" charset="0"/>
          <a:cs typeface="ＭＳ Ｐゴシック" charset="0"/>
        </a:defRPr>
      </a:lvl1pPr>
      <a:lvl2pPr algn="l" rtl="0" eaLnBrk="1" fontAlgn="base" hangingPunct="1">
        <a:lnSpc>
          <a:spcPct val="90000"/>
        </a:lnSpc>
        <a:spcBef>
          <a:spcPct val="0"/>
        </a:spcBef>
        <a:spcAft>
          <a:spcPct val="0"/>
        </a:spcAft>
        <a:defRPr sz="4400">
          <a:solidFill>
            <a:schemeClr val="tx1"/>
          </a:solidFill>
          <a:latin typeface="Arial" charset="0"/>
          <a:ea typeface="ＭＳ Ｐゴシック" charset="0"/>
          <a:cs typeface="ＭＳ Ｐゴシック" charset="0"/>
        </a:defRPr>
      </a:lvl2pPr>
      <a:lvl3pPr algn="l" rtl="0" eaLnBrk="1" fontAlgn="base" hangingPunct="1">
        <a:lnSpc>
          <a:spcPct val="90000"/>
        </a:lnSpc>
        <a:spcBef>
          <a:spcPct val="0"/>
        </a:spcBef>
        <a:spcAft>
          <a:spcPct val="0"/>
        </a:spcAft>
        <a:defRPr sz="4400">
          <a:solidFill>
            <a:schemeClr val="tx1"/>
          </a:solidFill>
          <a:latin typeface="Arial" charset="0"/>
          <a:ea typeface="ＭＳ Ｐゴシック" charset="0"/>
          <a:cs typeface="ＭＳ Ｐゴシック" charset="0"/>
        </a:defRPr>
      </a:lvl3pPr>
      <a:lvl4pPr algn="l" rtl="0" eaLnBrk="1" fontAlgn="base" hangingPunct="1">
        <a:lnSpc>
          <a:spcPct val="90000"/>
        </a:lnSpc>
        <a:spcBef>
          <a:spcPct val="0"/>
        </a:spcBef>
        <a:spcAft>
          <a:spcPct val="0"/>
        </a:spcAft>
        <a:defRPr sz="4400">
          <a:solidFill>
            <a:schemeClr val="tx1"/>
          </a:solidFill>
          <a:latin typeface="Arial" charset="0"/>
          <a:ea typeface="ＭＳ Ｐゴシック" charset="0"/>
          <a:cs typeface="ＭＳ Ｐゴシック" charset="0"/>
        </a:defRPr>
      </a:lvl4pPr>
      <a:lvl5pPr algn="l" rtl="0" eaLnBrk="1" fontAlgn="base" hangingPunct="1">
        <a:lnSpc>
          <a:spcPct val="90000"/>
        </a:lnSpc>
        <a:spcBef>
          <a:spcPct val="0"/>
        </a:spcBef>
        <a:spcAft>
          <a:spcPct val="0"/>
        </a:spcAft>
        <a:defRPr sz="4400">
          <a:solidFill>
            <a:schemeClr val="tx1"/>
          </a:solidFill>
          <a:latin typeface="Arial" charset="0"/>
          <a:ea typeface="ＭＳ Ｐゴシック" charset="0"/>
          <a:cs typeface="ＭＳ Ｐゴシック" charset="0"/>
        </a:defRPr>
      </a:lvl5pPr>
      <a:lvl6pPr marL="457200" algn="l" rtl="0" eaLnBrk="1" fontAlgn="base" hangingPunct="1">
        <a:lnSpc>
          <a:spcPct val="90000"/>
        </a:lnSpc>
        <a:spcBef>
          <a:spcPct val="0"/>
        </a:spcBef>
        <a:spcAft>
          <a:spcPct val="0"/>
        </a:spcAft>
        <a:defRPr sz="4400">
          <a:solidFill>
            <a:schemeClr val="tx1"/>
          </a:solidFill>
          <a:latin typeface="Arial" charset="0"/>
          <a:ea typeface="ＭＳ Ｐゴシック" charset="0"/>
          <a:cs typeface="ＭＳ Ｐゴシック" charset="0"/>
        </a:defRPr>
      </a:lvl6pPr>
      <a:lvl7pPr marL="914400" algn="l" rtl="0" eaLnBrk="1" fontAlgn="base" hangingPunct="1">
        <a:lnSpc>
          <a:spcPct val="90000"/>
        </a:lnSpc>
        <a:spcBef>
          <a:spcPct val="0"/>
        </a:spcBef>
        <a:spcAft>
          <a:spcPct val="0"/>
        </a:spcAft>
        <a:defRPr sz="4400">
          <a:solidFill>
            <a:schemeClr val="tx1"/>
          </a:solidFill>
          <a:latin typeface="Arial" charset="0"/>
          <a:ea typeface="ＭＳ Ｐゴシック" charset="0"/>
          <a:cs typeface="ＭＳ Ｐゴシック" charset="0"/>
        </a:defRPr>
      </a:lvl7pPr>
      <a:lvl8pPr marL="1371600" algn="l" rtl="0" eaLnBrk="1" fontAlgn="base" hangingPunct="1">
        <a:lnSpc>
          <a:spcPct val="90000"/>
        </a:lnSpc>
        <a:spcBef>
          <a:spcPct val="0"/>
        </a:spcBef>
        <a:spcAft>
          <a:spcPct val="0"/>
        </a:spcAft>
        <a:defRPr sz="4400">
          <a:solidFill>
            <a:schemeClr val="tx1"/>
          </a:solidFill>
          <a:latin typeface="Arial" charset="0"/>
          <a:ea typeface="ＭＳ Ｐゴシック" charset="0"/>
          <a:cs typeface="ＭＳ Ｐゴシック" charset="0"/>
        </a:defRPr>
      </a:lvl8pPr>
      <a:lvl9pPr marL="1828800" algn="l" rtl="0" eaLnBrk="1" fontAlgn="base" hangingPunct="1">
        <a:lnSpc>
          <a:spcPct val="90000"/>
        </a:lnSpc>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ＭＳ Ｐゴシック" charset="0"/>
          <a:cs typeface="ＭＳ Ｐゴシック" charset="0"/>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ＭＳ Ｐゴシック" charset="0"/>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ＭＳ Ｐゴシック" charset="0"/>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ＭＳ Ｐゴシック" charset="0"/>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ＭＳ Ｐゴシック"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hyperlink" Target="https://eu-cap-network.ec.europa.eu/focus-groups-innovation-knowledge-exchange-and-eip-agri_en" TargetMode="External"/><Relationship Id="rId7" Type="http://schemas.openxmlformats.org/officeDocument/2006/relationships/image" Target="../media/image12.png"/><Relationship Id="rId2" Type="http://schemas.openxmlformats.org/officeDocument/2006/relationships/hyperlink" Target="https://eu-cap-network.ec.europa.eu/index_en" TargetMode="External"/><Relationship Id="rId1" Type="http://schemas.openxmlformats.org/officeDocument/2006/relationships/slideLayout" Target="../slideLayouts/slideLayout5.xml"/><Relationship Id="rId6" Type="http://schemas.openxmlformats.org/officeDocument/2006/relationships/hyperlink" Target="https://groenkennisnet.nl/" TargetMode="External"/><Relationship Id="rId5" Type="http://schemas.openxmlformats.org/officeDocument/2006/relationships/hyperlink" Target="https://eu-cap-network.ec.europa.eu/good-practice/search_en" TargetMode="External"/><Relationship Id="rId4" Type="http://schemas.openxmlformats.org/officeDocument/2006/relationships/hyperlink" Target="https://eu-cap-network.ec.europa.eu/projects/search_en"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www.glb-webportal.nl/mijn/LoginPage" TargetMode="Externa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hyperlink" Target="http://www.stimulus.nl/" TargetMode="External"/><Relationship Id="rId2" Type="http://schemas.openxmlformats.org/officeDocument/2006/relationships/hyperlink" Target="http://www.stimulus.nl/glb-23-27" TargetMode="External"/><Relationship Id="rId1" Type="http://schemas.openxmlformats.org/officeDocument/2006/relationships/slideLayout" Target="../slideLayouts/slideLayout5.xml"/><Relationship Id="rId4" Type="http://schemas.openxmlformats.org/officeDocument/2006/relationships/hyperlink" Target="mailto:glb@stimulus.nl"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ndertitel 1">
            <a:extLst>
              <a:ext uri="{FF2B5EF4-FFF2-40B4-BE49-F238E27FC236}">
                <a16:creationId xmlns:a16="http://schemas.microsoft.com/office/drawing/2014/main" id="{7CF52866-8617-473B-A571-4CE612E81BCE}"/>
              </a:ext>
            </a:extLst>
          </p:cNvPr>
          <p:cNvSpPr>
            <a:spLocks noGrp="1"/>
          </p:cNvSpPr>
          <p:nvPr>
            <p:ph type="subTitle" idx="1"/>
          </p:nvPr>
        </p:nvSpPr>
        <p:spPr>
          <a:xfrm>
            <a:off x="657616" y="4275519"/>
            <a:ext cx="3509572" cy="1485702"/>
          </a:xfrm>
        </p:spPr>
        <p:txBody>
          <a:bodyPr/>
          <a:lstStyle/>
          <a:p>
            <a:r>
              <a:rPr lang="nl-NL" dirty="0"/>
              <a:t>Annemiek Canjels / Ilona Jahae / Melissa Franssen (Provincie Limburg)</a:t>
            </a:r>
          </a:p>
          <a:p>
            <a:r>
              <a:rPr lang="nl-NL" dirty="0"/>
              <a:t>Joyce Sponselee (Stimulus)</a:t>
            </a:r>
          </a:p>
        </p:txBody>
      </p:sp>
      <p:sp>
        <p:nvSpPr>
          <p:cNvPr id="3" name="Tijdelijke aanduiding voor afbeelding 2">
            <a:extLst>
              <a:ext uri="{FF2B5EF4-FFF2-40B4-BE49-F238E27FC236}">
                <a16:creationId xmlns:a16="http://schemas.microsoft.com/office/drawing/2014/main" id="{B3A84558-6F25-4BE0-A935-D73D06C487D4}"/>
              </a:ext>
            </a:extLst>
          </p:cNvPr>
          <p:cNvSpPr>
            <a:spLocks noGrp="1"/>
          </p:cNvSpPr>
          <p:nvPr>
            <p:ph type="pic" sz="quarter" idx="11"/>
          </p:nvPr>
        </p:nvSpPr>
        <p:spPr>
          <a:xfrm rot="5400000">
            <a:off x="8353737" y="3941225"/>
            <a:ext cx="466942" cy="201649"/>
          </a:xfrm>
        </p:spPr>
        <p:txBody>
          <a:bodyPr>
            <a:normAutofit fontScale="25000" lnSpcReduction="20000"/>
          </a:bodyPr>
          <a:lstStyle/>
          <a:p>
            <a:endParaRPr lang="nl-NL"/>
          </a:p>
        </p:txBody>
      </p:sp>
      <p:sp>
        <p:nvSpPr>
          <p:cNvPr id="4" name="Titel 3">
            <a:extLst>
              <a:ext uri="{FF2B5EF4-FFF2-40B4-BE49-F238E27FC236}">
                <a16:creationId xmlns:a16="http://schemas.microsoft.com/office/drawing/2014/main" id="{20C9D855-BDA8-4AB7-8CE1-69761B3A81A5}"/>
              </a:ext>
            </a:extLst>
          </p:cNvPr>
          <p:cNvSpPr>
            <a:spLocks noGrp="1"/>
          </p:cNvSpPr>
          <p:nvPr>
            <p:ph type="ctrTitle"/>
          </p:nvPr>
        </p:nvSpPr>
        <p:spPr>
          <a:xfrm>
            <a:off x="656412" y="2177307"/>
            <a:ext cx="7829972" cy="2098212"/>
          </a:xfrm>
        </p:spPr>
        <p:txBody>
          <a:bodyPr/>
          <a:lstStyle/>
          <a:p>
            <a:r>
              <a:rPr lang="nl-NL" sz="2400" dirty="0"/>
              <a:t>Informatiebijeenkomst Openstelling 2025 Limburg</a:t>
            </a:r>
            <a:br>
              <a:rPr lang="nl-NL" sz="2400" dirty="0"/>
            </a:br>
            <a:br>
              <a:rPr lang="nl-NL" sz="2400" b="0" dirty="0"/>
            </a:br>
            <a:r>
              <a:rPr lang="nl-NL" dirty="0"/>
              <a:t>Samenwerking voor innovatie in het kader van EIP</a:t>
            </a:r>
          </a:p>
        </p:txBody>
      </p:sp>
      <p:pic>
        <p:nvPicPr>
          <p:cNvPr id="5" name="Afbeelding 4">
            <a:extLst>
              <a:ext uri="{FF2B5EF4-FFF2-40B4-BE49-F238E27FC236}">
                <a16:creationId xmlns:a16="http://schemas.microsoft.com/office/drawing/2014/main" id="{0527BD80-423B-41DB-9657-6FA108AFDBF1}"/>
              </a:ext>
            </a:extLst>
          </p:cNvPr>
          <p:cNvPicPr>
            <a:picLocks noChangeAspect="1"/>
          </p:cNvPicPr>
          <p:nvPr/>
        </p:nvPicPr>
        <p:blipFill>
          <a:blip r:embed="rId2"/>
          <a:stretch>
            <a:fillRect/>
          </a:stretch>
        </p:blipFill>
        <p:spPr>
          <a:xfrm>
            <a:off x="4932041" y="4364758"/>
            <a:ext cx="1177853" cy="1372498"/>
          </a:xfrm>
          <a:prstGeom prst="rect">
            <a:avLst/>
          </a:prstGeom>
        </p:spPr>
      </p:pic>
      <p:pic>
        <p:nvPicPr>
          <p:cNvPr id="6" name="Afbeelding 5">
            <a:extLst>
              <a:ext uri="{FF2B5EF4-FFF2-40B4-BE49-F238E27FC236}">
                <a16:creationId xmlns:a16="http://schemas.microsoft.com/office/drawing/2014/main" id="{E065B495-CE74-4CD1-882D-82E0393ED9E2}"/>
              </a:ext>
            </a:extLst>
          </p:cNvPr>
          <p:cNvPicPr>
            <a:picLocks noChangeAspect="1"/>
          </p:cNvPicPr>
          <p:nvPr/>
        </p:nvPicPr>
        <p:blipFill>
          <a:blip r:embed="rId3"/>
          <a:stretch>
            <a:fillRect/>
          </a:stretch>
        </p:blipFill>
        <p:spPr>
          <a:xfrm>
            <a:off x="6228184" y="4710481"/>
            <a:ext cx="2241966" cy="419465"/>
          </a:xfrm>
          <a:prstGeom prst="rect">
            <a:avLst/>
          </a:prstGeom>
        </p:spPr>
      </p:pic>
      <p:pic>
        <p:nvPicPr>
          <p:cNvPr id="7" name="Afbeelding 6">
            <a:extLst>
              <a:ext uri="{FF2B5EF4-FFF2-40B4-BE49-F238E27FC236}">
                <a16:creationId xmlns:a16="http://schemas.microsoft.com/office/drawing/2014/main" id="{10F49111-39E9-4472-9577-627F4B3E86DB}"/>
              </a:ext>
            </a:extLst>
          </p:cNvPr>
          <p:cNvPicPr>
            <a:picLocks noChangeAspect="1"/>
          </p:cNvPicPr>
          <p:nvPr/>
        </p:nvPicPr>
        <p:blipFill>
          <a:blip r:embed="rId4"/>
          <a:stretch>
            <a:fillRect/>
          </a:stretch>
        </p:blipFill>
        <p:spPr>
          <a:xfrm>
            <a:off x="6225936" y="5275062"/>
            <a:ext cx="2241966" cy="450681"/>
          </a:xfrm>
          <a:prstGeom prst="rect">
            <a:avLst/>
          </a:prstGeom>
        </p:spPr>
      </p:pic>
    </p:spTree>
    <p:extLst>
      <p:ext uri="{BB962C8B-B14F-4D97-AF65-F5344CB8AC3E}">
        <p14:creationId xmlns:p14="http://schemas.microsoft.com/office/powerpoint/2010/main" val="954662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269EF-F08E-4E22-AF5C-08061C876F44}"/>
              </a:ext>
            </a:extLst>
          </p:cNvPr>
          <p:cNvSpPr>
            <a:spLocks noGrp="1"/>
          </p:cNvSpPr>
          <p:nvPr>
            <p:ph type="title"/>
          </p:nvPr>
        </p:nvSpPr>
        <p:spPr/>
        <p:txBody>
          <a:bodyPr/>
          <a:lstStyle/>
          <a:p>
            <a:r>
              <a:rPr lang="nl-NL" dirty="0"/>
              <a:t>Variant Samenwerkingsproject</a:t>
            </a:r>
          </a:p>
        </p:txBody>
      </p:sp>
      <p:sp>
        <p:nvSpPr>
          <p:cNvPr id="3" name="Tijdelijke aanduiding voor inhoud 2">
            <a:extLst>
              <a:ext uri="{FF2B5EF4-FFF2-40B4-BE49-F238E27FC236}">
                <a16:creationId xmlns:a16="http://schemas.microsoft.com/office/drawing/2014/main" id="{3C37E5B0-6A86-40E1-921E-4390D85EA10B}"/>
              </a:ext>
            </a:extLst>
          </p:cNvPr>
          <p:cNvSpPr>
            <a:spLocks noGrp="1"/>
          </p:cNvSpPr>
          <p:nvPr>
            <p:ph idx="1"/>
          </p:nvPr>
        </p:nvSpPr>
        <p:spPr/>
        <p:txBody>
          <a:bodyPr>
            <a:normAutofit/>
          </a:bodyPr>
          <a:lstStyle/>
          <a:p>
            <a:r>
              <a:rPr lang="nl-NL" dirty="0"/>
              <a:t>Samenwerkingsverband </a:t>
            </a:r>
            <a:r>
              <a:rPr lang="nl-NL" dirty="0" err="1"/>
              <a:t>tbv</a:t>
            </a:r>
            <a:r>
              <a:rPr lang="nl-NL" dirty="0"/>
              <a:t> het innovatieproject</a:t>
            </a:r>
          </a:p>
          <a:p>
            <a:r>
              <a:rPr lang="nl-NL" dirty="0"/>
              <a:t>Multidisciplinair pré</a:t>
            </a:r>
          </a:p>
          <a:p>
            <a:r>
              <a:rPr lang="nl-NL" dirty="0"/>
              <a:t>Minimaal 1 van de partijen is landbouwer</a:t>
            </a:r>
          </a:p>
          <a:p>
            <a:r>
              <a:rPr lang="nl-NL" dirty="0"/>
              <a:t>Overeenkomst / Operationele Groep</a:t>
            </a:r>
          </a:p>
          <a:p>
            <a:r>
              <a:rPr lang="nl-NL" dirty="0"/>
              <a:t>Goed uitgewerkt project</a:t>
            </a:r>
          </a:p>
          <a:p>
            <a:r>
              <a:rPr lang="nl-NL" dirty="0"/>
              <a:t>Altijd onderbouwen: Zie beoordelingscriteria</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3113777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269EF-F08E-4E22-AF5C-08061C876F44}"/>
              </a:ext>
            </a:extLst>
          </p:cNvPr>
          <p:cNvSpPr>
            <a:spLocks noGrp="1"/>
          </p:cNvSpPr>
          <p:nvPr>
            <p:ph type="title"/>
          </p:nvPr>
        </p:nvSpPr>
        <p:spPr/>
        <p:txBody>
          <a:bodyPr/>
          <a:lstStyle/>
          <a:p>
            <a:r>
              <a:rPr lang="nl-NL" dirty="0"/>
              <a:t>Variant Experimenteerlocatie</a:t>
            </a:r>
          </a:p>
        </p:txBody>
      </p:sp>
      <p:sp>
        <p:nvSpPr>
          <p:cNvPr id="3" name="Tijdelijke aanduiding voor inhoud 2">
            <a:extLst>
              <a:ext uri="{FF2B5EF4-FFF2-40B4-BE49-F238E27FC236}">
                <a16:creationId xmlns:a16="http://schemas.microsoft.com/office/drawing/2014/main" id="{3C37E5B0-6A86-40E1-921E-4390D85EA10B}"/>
              </a:ext>
            </a:extLst>
          </p:cNvPr>
          <p:cNvSpPr>
            <a:spLocks noGrp="1"/>
          </p:cNvSpPr>
          <p:nvPr>
            <p:ph idx="1"/>
          </p:nvPr>
        </p:nvSpPr>
        <p:spPr/>
        <p:txBody>
          <a:bodyPr>
            <a:normAutofit/>
          </a:bodyPr>
          <a:lstStyle/>
          <a:p>
            <a:r>
              <a:rPr lang="nl-NL" dirty="0"/>
              <a:t>“Experimenteerlocatie voor de agrarische sector”: praktijkomgeving met testlocaties waar een </a:t>
            </a:r>
            <a:r>
              <a:rPr lang="nl-NL" u="sng" dirty="0"/>
              <a:t>samenwerkingsverband samenwerkt aan het testen, experimenteren en valideren van kennis en innovaties voor verduurzaming van de land- of tuinbouw </a:t>
            </a:r>
            <a:r>
              <a:rPr lang="nl-NL" dirty="0"/>
              <a:t>(definitie LVVN regeling) </a:t>
            </a:r>
          </a:p>
          <a:p>
            <a:r>
              <a:rPr lang="nl-NL" dirty="0"/>
              <a:t>Structureel georganiseerd, meerjarig programmatische aanpak</a:t>
            </a:r>
          </a:p>
          <a:p>
            <a:r>
              <a:rPr lang="nl-NL" dirty="0"/>
              <a:t>Bestaande of in oprichting zijnde experimenteerlocatie</a:t>
            </a:r>
          </a:p>
          <a:p>
            <a:r>
              <a:rPr lang="nl-NL" dirty="0"/>
              <a:t>Samenwerkingsverband EIP / consortium EIP is opgericht (landbouwer plus kennisinstelling of onderzoeksorganisatie)</a:t>
            </a:r>
          </a:p>
          <a:p>
            <a:r>
              <a:rPr lang="nl-NL" dirty="0"/>
              <a:t>Kosten betreffen </a:t>
            </a:r>
            <a:r>
              <a:rPr lang="nl-NL" dirty="0" err="1"/>
              <a:t>uitvoeringsgereed</a:t>
            </a:r>
            <a:r>
              <a:rPr lang="nl-NL" dirty="0"/>
              <a:t> innovatieprogramma (WP) </a:t>
            </a:r>
          </a:p>
          <a:p>
            <a:r>
              <a:rPr lang="nl-NL" dirty="0"/>
              <a:t>Locatie-initiatief positief beoordeeld is pré. Zoals aanbeveling PL. Door rijk of provincie subsidie toegekend of voldoende punten gescoord </a:t>
            </a:r>
          </a:p>
          <a:p>
            <a:r>
              <a:rPr lang="nl-NL" dirty="0"/>
              <a:t>Altijd onderbouwen: Zie beoordelingscriteria</a:t>
            </a:r>
          </a:p>
          <a:p>
            <a:endParaRPr lang="nl-NL" dirty="0"/>
          </a:p>
          <a:p>
            <a:pPr marL="0" indent="0">
              <a:buNone/>
            </a:pPr>
            <a:endParaRPr lang="nl-NL" u="sng" dirty="0"/>
          </a:p>
        </p:txBody>
      </p:sp>
    </p:spTree>
    <p:extLst>
      <p:ext uri="{BB962C8B-B14F-4D97-AF65-F5344CB8AC3E}">
        <p14:creationId xmlns:p14="http://schemas.microsoft.com/office/powerpoint/2010/main" val="1866274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DAFF87-3BEC-4B28-B700-6EFC75B32545}"/>
              </a:ext>
            </a:extLst>
          </p:cNvPr>
          <p:cNvSpPr>
            <a:spLocks noGrp="1"/>
          </p:cNvSpPr>
          <p:nvPr>
            <p:ph type="title"/>
          </p:nvPr>
        </p:nvSpPr>
        <p:spPr/>
        <p:txBody>
          <a:bodyPr/>
          <a:lstStyle/>
          <a:p>
            <a:r>
              <a:rPr lang="nl-NL" dirty="0"/>
              <a:t>Onafhankelijke adviescommissie</a:t>
            </a:r>
          </a:p>
        </p:txBody>
      </p:sp>
      <p:sp>
        <p:nvSpPr>
          <p:cNvPr id="3" name="Tijdelijke aanduiding voor inhoud 2">
            <a:extLst>
              <a:ext uri="{FF2B5EF4-FFF2-40B4-BE49-F238E27FC236}">
                <a16:creationId xmlns:a16="http://schemas.microsoft.com/office/drawing/2014/main" id="{E729C299-4B35-4B87-B37E-FB53725AD087}"/>
              </a:ext>
            </a:extLst>
          </p:cNvPr>
          <p:cNvSpPr>
            <a:spLocks noGrp="1"/>
          </p:cNvSpPr>
          <p:nvPr>
            <p:ph idx="1"/>
          </p:nvPr>
        </p:nvSpPr>
        <p:spPr/>
        <p:txBody>
          <a:bodyPr/>
          <a:lstStyle/>
          <a:p>
            <a:r>
              <a:rPr lang="nl-NL" dirty="0"/>
              <a:t>Variatie aan kennisgebieden land- en tuinbouw, succes- en faalfactoren innovatie, projectmanagement, marktintroductie </a:t>
            </a:r>
            <a:r>
              <a:rPr lang="nl-NL" dirty="0" err="1"/>
              <a:t>enz</a:t>
            </a:r>
            <a:endParaRPr lang="nl-NL" dirty="0"/>
          </a:p>
          <a:p>
            <a:r>
              <a:rPr lang="nl-NL" dirty="0"/>
              <a:t>Vooroverleg en evaluatie met opensteller</a:t>
            </a:r>
          </a:p>
          <a:p>
            <a:r>
              <a:rPr lang="nl-NL" dirty="0"/>
              <a:t>Bestuderen, bespreken</a:t>
            </a:r>
          </a:p>
          <a:p>
            <a:r>
              <a:rPr lang="nl-NL" dirty="0"/>
              <a:t>Beoordelen, scoren</a:t>
            </a:r>
          </a:p>
          <a:p>
            <a:r>
              <a:rPr lang="nl-NL" dirty="0"/>
              <a:t>Ranken</a:t>
            </a:r>
          </a:p>
          <a:p>
            <a:r>
              <a:rPr lang="nl-NL" dirty="0"/>
              <a:t>Zwaarwegend advies</a:t>
            </a:r>
          </a:p>
        </p:txBody>
      </p:sp>
    </p:spTree>
    <p:extLst>
      <p:ext uri="{BB962C8B-B14F-4D97-AF65-F5344CB8AC3E}">
        <p14:creationId xmlns:p14="http://schemas.microsoft.com/office/powerpoint/2010/main" val="2226434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EC1A0-952F-44BB-AB64-AFB513704475}"/>
              </a:ext>
            </a:extLst>
          </p:cNvPr>
          <p:cNvSpPr>
            <a:spLocks noGrp="1"/>
          </p:cNvSpPr>
          <p:nvPr>
            <p:ph type="title"/>
          </p:nvPr>
        </p:nvSpPr>
        <p:spPr>
          <a:xfrm>
            <a:off x="179512" y="304801"/>
            <a:ext cx="8569796" cy="802640"/>
          </a:xfrm>
        </p:spPr>
        <p:txBody>
          <a:bodyPr/>
          <a:lstStyle/>
          <a:p>
            <a:r>
              <a:rPr lang="nl-NL" dirty="0"/>
              <a:t>Vier beoordelingscriteria:</a:t>
            </a:r>
          </a:p>
        </p:txBody>
      </p:sp>
      <p:sp>
        <p:nvSpPr>
          <p:cNvPr id="3" name="Tijdelijke aanduiding voor inhoud 2">
            <a:extLst>
              <a:ext uri="{FF2B5EF4-FFF2-40B4-BE49-F238E27FC236}">
                <a16:creationId xmlns:a16="http://schemas.microsoft.com/office/drawing/2014/main" id="{C7EF44F2-62D9-4608-AB02-F92865CCC7E1}"/>
              </a:ext>
            </a:extLst>
          </p:cNvPr>
          <p:cNvSpPr>
            <a:spLocks noGrp="1"/>
          </p:cNvSpPr>
          <p:nvPr>
            <p:ph idx="1"/>
          </p:nvPr>
        </p:nvSpPr>
        <p:spPr>
          <a:xfrm>
            <a:off x="107504" y="1016000"/>
            <a:ext cx="8928992" cy="4045298"/>
          </a:xfrm>
        </p:spPr>
        <p:txBody>
          <a:bodyPr>
            <a:noAutofit/>
          </a:bodyPr>
          <a:lstStyle/>
          <a:p>
            <a:pPr marL="457200" indent="-457200">
              <a:lnSpc>
                <a:spcPct val="170000"/>
              </a:lnSpc>
              <a:buFont typeface="+mj-lt"/>
              <a:buAutoNum type="arabicParenR"/>
            </a:pPr>
            <a:r>
              <a:rPr lang="nl-NL" b="1" u="sng" dirty="0"/>
              <a:t>Effectiviteit</a:t>
            </a:r>
            <a:r>
              <a:rPr lang="nl-NL" dirty="0"/>
              <a:t>: meerwaarde innovatie, voorbeeldwerking, brede toepasbaarheid en kwaliteit van het communicatieplan;</a:t>
            </a:r>
          </a:p>
          <a:p>
            <a:pPr marL="457200" indent="-457200">
              <a:lnSpc>
                <a:spcPct val="170000"/>
              </a:lnSpc>
              <a:buFont typeface="+mj-lt"/>
              <a:buAutoNum type="arabicParenR"/>
            </a:pPr>
            <a:r>
              <a:rPr lang="nl-NL" b="1" u="sng" dirty="0"/>
              <a:t>Haalbaarheid</a:t>
            </a:r>
            <a:r>
              <a:rPr lang="nl-NL" b="1" dirty="0"/>
              <a:t>:</a:t>
            </a:r>
            <a:r>
              <a:rPr lang="nl-NL" dirty="0"/>
              <a:t> kwaliteit procesplan voor samenwerking, blijk van oriëntatie op (technische haalbaarheid), businessmodel en marktpotentieel, kwaliteit van het samenwerkingsverband (</a:t>
            </a:r>
            <a:r>
              <a:rPr lang="nl-NL" dirty="0" err="1"/>
              <a:t>samenstelling+kennisniveau</a:t>
            </a:r>
            <a:r>
              <a:rPr lang="nl-NL" dirty="0"/>
              <a:t> e.d.) en bereidheid tot kennisdeling;</a:t>
            </a:r>
          </a:p>
          <a:p>
            <a:pPr marL="457200" indent="-457200">
              <a:lnSpc>
                <a:spcPct val="170000"/>
              </a:lnSpc>
              <a:buFont typeface="+mj-lt"/>
              <a:buAutoNum type="arabicParenR"/>
            </a:pPr>
            <a:r>
              <a:rPr lang="nl-NL" b="1" u="sng" dirty="0" err="1"/>
              <a:t>Innovativiteit</a:t>
            </a:r>
            <a:r>
              <a:rPr lang="nl-NL" dirty="0"/>
              <a:t>: technisch/sociaal grensverleggend, transitiekarakter, </a:t>
            </a:r>
            <a:r>
              <a:rPr lang="nl-NL" dirty="0" err="1"/>
              <a:t>innovativiteit</a:t>
            </a:r>
            <a:r>
              <a:rPr lang="nl-NL" dirty="0"/>
              <a:t> samenwerking(-</a:t>
            </a:r>
            <a:r>
              <a:rPr lang="nl-NL" dirty="0" err="1"/>
              <a:t>sverband</a:t>
            </a:r>
            <a:r>
              <a:rPr lang="nl-NL" dirty="0"/>
              <a:t>), toepassingsgerichtheid en innovatie-infrastructuur;</a:t>
            </a:r>
          </a:p>
          <a:p>
            <a:pPr marL="457200" indent="-457200">
              <a:lnSpc>
                <a:spcPct val="170000"/>
              </a:lnSpc>
              <a:buFont typeface="+mj-lt"/>
              <a:buAutoNum type="arabicParenR"/>
            </a:pPr>
            <a:r>
              <a:rPr lang="nl-NL" b="1" u="sng" dirty="0"/>
              <a:t>Efficiëntie:</a:t>
            </a:r>
            <a:r>
              <a:rPr lang="nl-NL" dirty="0"/>
              <a:t> verhouding kosten/resultaten, relevantie kosten, efficiënt gebruik bestaande kennis/arbeid</a:t>
            </a:r>
          </a:p>
        </p:txBody>
      </p:sp>
    </p:spTree>
    <p:extLst>
      <p:ext uri="{BB962C8B-B14F-4D97-AF65-F5344CB8AC3E}">
        <p14:creationId xmlns:p14="http://schemas.microsoft.com/office/powerpoint/2010/main" val="531819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4AFB8-F4F9-4488-866A-C2CD90A4A5B0}"/>
              </a:ext>
            </a:extLst>
          </p:cNvPr>
          <p:cNvSpPr>
            <a:spLocks noGrp="1"/>
          </p:cNvSpPr>
          <p:nvPr>
            <p:ph type="title"/>
          </p:nvPr>
        </p:nvSpPr>
        <p:spPr>
          <a:xfrm>
            <a:off x="417600" y="233681"/>
            <a:ext cx="8150203" cy="721360"/>
          </a:xfrm>
        </p:spPr>
        <p:txBody>
          <a:bodyPr/>
          <a:lstStyle/>
          <a:p>
            <a:r>
              <a:rPr lang="nl-NL" dirty="0"/>
              <a:t>Waar het vaak mis gaat:</a:t>
            </a:r>
          </a:p>
        </p:txBody>
      </p:sp>
      <p:sp>
        <p:nvSpPr>
          <p:cNvPr id="3" name="Tijdelijke aanduiding voor inhoud 2">
            <a:extLst>
              <a:ext uri="{FF2B5EF4-FFF2-40B4-BE49-F238E27FC236}">
                <a16:creationId xmlns:a16="http://schemas.microsoft.com/office/drawing/2014/main" id="{2160C5E0-BD00-4AF5-8BF8-D98FDC3D3CF4}"/>
              </a:ext>
            </a:extLst>
          </p:cNvPr>
          <p:cNvSpPr>
            <a:spLocks noGrp="1"/>
          </p:cNvSpPr>
          <p:nvPr>
            <p:ph idx="1"/>
          </p:nvPr>
        </p:nvSpPr>
        <p:spPr>
          <a:xfrm>
            <a:off x="395536" y="1341120"/>
            <a:ext cx="8568952" cy="4265038"/>
          </a:xfrm>
        </p:spPr>
        <p:txBody>
          <a:bodyPr>
            <a:noAutofit/>
          </a:bodyPr>
          <a:lstStyle/>
          <a:p>
            <a:pPr>
              <a:lnSpc>
                <a:spcPct val="100000"/>
              </a:lnSpc>
            </a:pPr>
            <a:r>
              <a:rPr lang="nl-NL" dirty="0"/>
              <a:t>Sectorale of maatschappelijke praktijkbehoefte niet voorop</a:t>
            </a:r>
          </a:p>
          <a:p>
            <a:pPr>
              <a:lnSpc>
                <a:spcPct val="100000"/>
              </a:lnSpc>
            </a:pPr>
            <a:r>
              <a:rPr lang="nl-NL" dirty="0"/>
              <a:t>Crux van het voorstel niet aansprekend verwoord, te vaag, geen kernbegrippen</a:t>
            </a:r>
          </a:p>
          <a:p>
            <a:pPr>
              <a:lnSpc>
                <a:spcPct val="100000"/>
              </a:lnSpc>
            </a:pPr>
            <a:r>
              <a:rPr lang="nl-NL" dirty="0"/>
              <a:t>Kennisbase niet verkend – wiel uitvinden</a:t>
            </a:r>
          </a:p>
          <a:p>
            <a:pPr>
              <a:lnSpc>
                <a:spcPct val="100000"/>
              </a:lnSpc>
            </a:pPr>
            <a:r>
              <a:rPr lang="nl-NL" dirty="0"/>
              <a:t>Weinig blijk van oog voor doelen openstellers / financiers; relevantie</a:t>
            </a:r>
          </a:p>
          <a:p>
            <a:pPr>
              <a:lnSpc>
                <a:spcPct val="100000"/>
              </a:lnSpc>
            </a:pPr>
            <a:r>
              <a:rPr lang="nl-NL" dirty="0"/>
              <a:t>Niet benoemd waarom apart project en geen aanhaking / krachtenbundeling mogelijk</a:t>
            </a:r>
          </a:p>
          <a:p>
            <a:pPr>
              <a:lnSpc>
                <a:spcPct val="100000"/>
              </a:lnSpc>
            </a:pPr>
            <a:r>
              <a:rPr lang="nl-NL" dirty="0"/>
              <a:t>Onduidelijk vervolg: Wat gebeurt met het resultaat – impact, toepassing </a:t>
            </a:r>
          </a:p>
          <a:p>
            <a:pPr>
              <a:lnSpc>
                <a:spcPct val="100000"/>
              </a:lnSpc>
            </a:pPr>
            <a:r>
              <a:rPr lang="nl-NL" dirty="0"/>
              <a:t>Kosten niet serieus berekend of duidelijk toegerekend naar subsidiemaximum</a:t>
            </a:r>
          </a:p>
          <a:p>
            <a:pPr>
              <a:lnSpc>
                <a:spcPct val="100000"/>
              </a:lnSpc>
            </a:pPr>
            <a:r>
              <a:rPr lang="nl-NL" dirty="0"/>
              <a:t>Weinig eigen bijdrage, commitment, inbreng, steunbetuigingen, draagvlak</a:t>
            </a:r>
          </a:p>
          <a:p>
            <a:pPr>
              <a:lnSpc>
                <a:spcPct val="100000"/>
              </a:lnSpc>
            </a:pPr>
            <a:r>
              <a:rPr lang="nl-NL" dirty="0"/>
              <a:t>Ander bewijs van erkenning ontbreekt</a:t>
            </a:r>
          </a:p>
        </p:txBody>
      </p:sp>
    </p:spTree>
    <p:extLst>
      <p:ext uri="{BB962C8B-B14F-4D97-AF65-F5344CB8AC3E}">
        <p14:creationId xmlns:p14="http://schemas.microsoft.com/office/powerpoint/2010/main" val="3911063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26AC50-7A48-4913-B266-712FD21BB350}"/>
              </a:ext>
            </a:extLst>
          </p:cNvPr>
          <p:cNvSpPr>
            <a:spLocks noGrp="1"/>
          </p:cNvSpPr>
          <p:nvPr>
            <p:ph type="title"/>
          </p:nvPr>
        </p:nvSpPr>
        <p:spPr>
          <a:xfrm>
            <a:off x="648000" y="416561"/>
            <a:ext cx="8101308" cy="919480"/>
          </a:xfrm>
        </p:spPr>
        <p:txBody>
          <a:bodyPr/>
          <a:lstStyle/>
          <a:p>
            <a:r>
              <a:rPr lang="nl-NL" dirty="0"/>
              <a:t>Vindplaatsen actuele innovaties</a:t>
            </a:r>
          </a:p>
        </p:txBody>
      </p:sp>
      <p:sp>
        <p:nvSpPr>
          <p:cNvPr id="3" name="Tijdelijke aanduiding voor inhoud 2">
            <a:extLst>
              <a:ext uri="{FF2B5EF4-FFF2-40B4-BE49-F238E27FC236}">
                <a16:creationId xmlns:a16="http://schemas.microsoft.com/office/drawing/2014/main" id="{9407EF93-696B-44CE-A4E4-43D734F58DC7}"/>
              </a:ext>
            </a:extLst>
          </p:cNvPr>
          <p:cNvSpPr>
            <a:spLocks noGrp="1"/>
          </p:cNvSpPr>
          <p:nvPr>
            <p:ph idx="1"/>
          </p:nvPr>
        </p:nvSpPr>
        <p:spPr>
          <a:xfrm>
            <a:off x="648000" y="2075170"/>
            <a:ext cx="8101308" cy="2986128"/>
          </a:xfrm>
        </p:spPr>
        <p:txBody>
          <a:bodyPr>
            <a:normAutofit/>
          </a:bodyPr>
          <a:lstStyle/>
          <a:p>
            <a:r>
              <a:rPr lang="nl-NL" dirty="0">
                <a:hlinkClick r:id="rId2"/>
              </a:rPr>
              <a:t>https://eu-cap-network.ec.europa.eu/index_en</a:t>
            </a:r>
            <a:endParaRPr lang="nl-NL" dirty="0"/>
          </a:p>
          <a:p>
            <a:pPr marL="0" indent="0">
              <a:buNone/>
            </a:pPr>
            <a:endParaRPr lang="nl-NL" dirty="0"/>
          </a:p>
          <a:p>
            <a:r>
              <a:rPr lang="nl-NL" dirty="0">
                <a:hlinkClick r:id="rId3"/>
              </a:rPr>
              <a:t>https://eu-cap-network.ec.europa.eu/focus-groups-innovation-knowledge-exchange-and-eip-agri_en</a:t>
            </a:r>
            <a:r>
              <a:rPr lang="nl-NL" dirty="0"/>
              <a:t> (60)</a:t>
            </a:r>
          </a:p>
          <a:p>
            <a:r>
              <a:rPr lang="nl-NL" dirty="0">
                <a:hlinkClick r:id="rId4"/>
              </a:rPr>
              <a:t>https://eu-cap-network.ec.europa.eu/projects/search_en</a:t>
            </a:r>
            <a:r>
              <a:rPr lang="nl-NL" dirty="0"/>
              <a:t> (5000)</a:t>
            </a:r>
          </a:p>
          <a:p>
            <a:r>
              <a:rPr lang="nl-NL" dirty="0">
                <a:hlinkClick r:id="rId5"/>
              </a:rPr>
              <a:t>https://eu-cap-network.ec.europa.eu/good-practice/search_en</a:t>
            </a:r>
            <a:r>
              <a:rPr lang="nl-NL" dirty="0"/>
              <a:t> (1500)</a:t>
            </a:r>
          </a:p>
          <a:p>
            <a:r>
              <a:rPr lang="nl-NL" dirty="0">
                <a:hlinkClick r:id="rId6"/>
              </a:rPr>
              <a:t>https://groenkennisnet.nl/</a:t>
            </a:r>
            <a:r>
              <a:rPr lang="nl-NL" dirty="0"/>
              <a:t> </a:t>
            </a:r>
          </a:p>
        </p:txBody>
      </p:sp>
      <p:pic>
        <p:nvPicPr>
          <p:cNvPr id="1026" name="Picture 2" descr="Welcome to the EU CAP Network! | EU CAP Network">
            <a:extLst>
              <a:ext uri="{FF2B5EF4-FFF2-40B4-BE49-F238E27FC236}">
                <a16:creationId xmlns:a16="http://schemas.microsoft.com/office/drawing/2014/main" id="{9C743003-127F-4DD8-8FAB-9089D6C2DBE1}"/>
              </a:ext>
            </a:extLst>
          </p:cNvPr>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6391498" y="1796702"/>
            <a:ext cx="2357810" cy="91948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roen Kennisnet Webinar: Natuurinclusieve landbouw in de praktijk op  donderdag 12 december 2024 - Login">
            <a:extLst>
              <a:ext uri="{FF2B5EF4-FFF2-40B4-BE49-F238E27FC236}">
                <a16:creationId xmlns:a16="http://schemas.microsoft.com/office/drawing/2014/main" id="{CC911F90-2B17-4B36-87B5-B878D572069B}"/>
              </a:ext>
            </a:extLst>
          </p:cNvPr>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6588224" y="4234446"/>
            <a:ext cx="1622698" cy="826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0563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269EF-F08E-4E22-AF5C-08061C876F44}"/>
              </a:ext>
            </a:extLst>
          </p:cNvPr>
          <p:cNvSpPr>
            <a:spLocks noGrp="1"/>
          </p:cNvSpPr>
          <p:nvPr>
            <p:ph type="title"/>
          </p:nvPr>
        </p:nvSpPr>
        <p:spPr/>
        <p:txBody>
          <a:bodyPr/>
          <a:lstStyle/>
          <a:p>
            <a:r>
              <a:rPr lang="nl-NL" dirty="0"/>
              <a:t>2. Stappen</a:t>
            </a:r>
          </a:p>
        </p:txBody>
      </p:sp>
      <p:sp>
        <p:nvSpPr>
          <p:cNvPr id="3" name="Tijdelijke aanduiding voor inhoud 2">
            <a:extLst>
              <a:ext uri="{FF2B5EF4-FFF2-40B4-BE49-F238E27FC236}">
                <a16:creationId xmlns:a16="http://schemas.microsoft.com/office/drawing/2014/main" id="{3C37E5B0-6A86-40E1-921E-4390D85EA10B}"/>
              </a:ext>
            </a:extLst>
          </p:cNvPr>
          <p:cNvSpPr>
            <a:spLocks noGrp="1"/>
          </p:cNvSpPr>
          <p:nvPr>
            <p:ph idx="1"/>
          </p:nvPr>
        </p:nvSpPr>
        <p:spPr/>
        <p:txBody>
          <a:bodyPr>
            <a:normAutofit/>
          </a:bodyPr>
          <a:lstStyle/>
          <a:p>
            <a:pPr marL="0" indent="0">
              <a:buNone/>
            </a:pPr>
            <a:r>
              <a:rPr lang="nl-NL" dirty="0"/>
              <a:t>Introductie 20 min (Provincie Limburg):</a:t>
            </a:r>
          </a:p>
          <a:p>
            <a:r>
              <a:rPr lang="nl-NL" dirty="0"/>
              <a:t>Inhoud </a:t>
            </a:r>
            <a:r>
              <a:rPr lang="nl-NL" dirty="0" err="1"/>
              <a:t>adhv</a:t>
            </a:r>
            <a:r>
              <a:rPr lang="nl-NL" dirty="0"/>
              <a:t> toelichting </a:t>
            </a:r>
            <a:r>
              <a:rPr lang="nl-NL" dirty="0" err="1"/>
              <a:t>factsheet</a:t>
            </a:r>
            <a:endParaRPr lang="nl-NL" dirty="0"/>
          </a:p>
          <a:p>
            <a:r>
              <a:rPr lang="nl-NL" dirty="0"/>
              <a:t>Aspect beoordeling</a:t>
            </a:r>
          </a:p>
          <a:p>
            <a:pPr marL="0" indent="0">
              <a:buNone/>
            </a:pPr>
            <a:endParaRPr lang="nl-NL" dirty="0"/>
          </a:p>
          <a:p>
            <a:pPr marL="0" indent="0">
              <a:buNone/>
            </a:pPr>
            <a:r>
              <a:rPr lang="nl-NL" b="1" dirty="0"/>
              <a:t>Vraag en antwoord 20 min (Stimulus):</a:t>
            </a:r>
          </a:p>
          <a:p>
            <a:r>
              <a:rPr lang="nl-NL" b="1" dirty="0" err="1"/>
              <a:t>Financieeltechnische</a:t>
            </a:r>
            <a:r>
              <a:rPr lang="nl-NL" b="1" dirty="0"/>
              <a:t> en juridische vragen</a:t>
            </a:r>
          </a:p>
          <a:p>
            <a:r>
              <a:rPr lang="nl-NL" b="1" dirty="0"/>
              <a:t>Contactpersonen, informatie, documenten</a:t>
            </a:r>
          </a:p>
          <a:p>
            <a:pPr marL="0" indent="0">
              <a:buNone/>
            </a:pPr>
            <a:endParaRPr lang="nl-NL" dirty="0"/>
          </a:p>
          <a:p>
            <a:pPr marL="0" indent="0">
              <a:buNone/>
            </a:pPr>
            <a:r>
              <a:rPr lang="nl-NL" dirty="0"/>
              <a:t>Vraag en antwoord 20 min overig</a:t>
            </a:r>
          </a:p>
          <a:p>
            <a:pPr marL="0" indent="0">
              <a:buNone/>
            </a:pPr>
            <a:endParaRPr lang="nl-NL" dirty="0"/>
          </a:p>
          <a:p>
            <a:pPr marL="0" indent="0">
              <a:buNone/>
            </a:pPr>
            <a:endParaRPr lang="nl-NL" dirty="0"/>
          </a:p>
        </p:txBody>
      </p:sp>
      <p:pic>
        <p:nvPicPr>
          <p:cNvPr id="5" name="Tijdelijke aanduiding voor inhoud 6">
            <a:extLst>
              <a:ext uri="{FF2B5EF4-FFF2-40B4-BE49-F238E27FC236}">
                <a16:creationId xmlns:a16="http://schemas.microsoft.com/office/drawing/2014/main" id="{FBF395F1-09DD-413E-831E-D6CD267B83B2}"/>
              </a:ext>
            </a:extLst>
          </p:cNvPr>
          <p:cNvPicPr>
            <a:picLocks noChangeAspect="1"/>
          </p:cNvPicPr>
          <p:nvPr/>
        </p:nvPicPr>
        <p:blipFill>
          <a:blip r:embed="rId2"/>
          <a:stretch>
            <a:fillRect/>
          </a:stretch>
        </p:blipFill>
        <p:spPr>
          <a:xfrm>
            <a:off x="5508104" y="2654703"/>
            <a:ext cx="3097188" cy="1548594"/>
          </a:xfrm>
          <a:prstGeom prst="rect">
            <a:avLst/>
          </a:prstGeom>
        </p:spPr>
      </p:pic>
    </p:spTree>
    <p:extLst>
      <p:ext uri="{BB962C8B-B14F-4D97-AF65-F5344CB8AC3E}">
        <p14:creationId xmlns:p14="http://schemas.microsoft.com/office/powerpoint/2010/main" val="1349172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E64D29-F8E6-47B8-86C8-824A18081309}"/>
              </a:ext>
            </a:extLst>
          </p:cNvPr>
          <p:cNvSpPr>
            <a:spLocks noGrp="1"/>
          </p:cNvSpPr>
          <p:nvPr>
            <p:ph type="title"/>
          </p:nvPr>
        </p:nvSpPr>
        <p:spPr/>
        <p:txBody>
          <a:bodyPr/>
          <a:lstStyle/>
          <a:p>
            <a:r>
              <a:rPr lang="nl-NL" dirty="0" err="1"/>
              <a:t>Governance</a:t>
            </a:r>
            <a:r>
              <a:rPr lang="nl-NL" dirty="0"/>
              <a:t> NSP</a:t>
            </a:r>
          </a:p>
        </p:txBody>
      </p:sp>
      <p:pic>
        <p:nvPicPr>
          <p:cNvPr id="5" name="Tijdelijke aanduiding voor inhoud 4">
            <a:extLst>
              <a:ext uri="{FF2B5EF4-FFF2-40B4-BE49-F238E27FC236}">
                <a16:creationId xmlns:a16="http://schemas.microsoft.com/office/drawing/2014/main" id="{FB75DFCB-6BE9-4372-AE1A-97094E7191F2}"/>
              </a:ext>
            </a:extLst>
          </p:cNvPr>
          <p:cNvPicPr>
            <a:picLocks noGrp="1" noChangeAspect="1"/>
          </p:cNvPicPr>
          <p:nvPr>
            <p:ph idx="1"/>
          </p:nvPr>
        </p:nvPicPr>
        <p:blipFill>
          <a:blip r:embed="rId2"/>
          <a:stretch>
            <a:fillRect/>
          </a:stretch>
        </p:blipFill>
        <p:spPr>
          <a:xfrm>
            <a:off x="418056" y="1675142"/>
            <a:ext cx="8097294" cy="3757715"/>
          </a:xfrm>
          <a:prstGeom prst="rect">
            <a:avLst/>
          </a:prstGeom>
        </p:spPr>
      </p:pic>
    </p:spTree>
    <p:extLst>
      <p:ext uri="{BB962C8B-B14F-4D97-AF65-F5344CB8AC3E}">
        <p14:creationId xmlns:p14="http://schemas.microsoft.com/office/powerpoint/2010/main" val="38398567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34634-43A6-6B6D-332E-233E9D8F040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9040A1C-A317-4824-FCF1-03B0235EF2F9}"/>
              </a:ext>
            </a:extLst>
          </p:cNvPr>
          <p:cNvSpPr>
            <a:spLocks noGrp="1"/>
          </p:cNvSpPr>
          <p:nvPr>
            <p:ph type="title"/>
          </p:nvPr>
        </p:nvSpPr>
        <p:spPr/>
        <p:txBody>
          <a:bodyPr/>
          <a:lstStyle/>
          <a:p>
            <a:r>
              <a:rPr lang="nl-NL" dirty="0"/>
              <a:t>Subsidietraject (Tenderprocedure)</a:t>
            </a:r>
          </a:p>
        </p:txBody>
      </p:sp>
      <p:sp>
        <p:nvSpPr>
          <p:cNvPr id="14" name="Tijdelijke aanduiding voor inhoud 13">
            <a:extLst>
              <a:ext uri="{FF2B5EF4-FFF2-40B4-BE49-F238E27FC236}">
                <a16:creationId xmlns:a16="http://schemas.microsoft.com/office/drawing/2014/main" id="{92FB76A2-5D6E-484F-E582-5711B0A7A06B}"/>
              </a:ext>
            </a:extLst>
          </p:cNvPr>
          <p:cNvSpPr>
            <a:spLocks noGrp="1"/>
          </p:cNvSpPr>
          <p:nvPr>
            <p:ph idx="1"/>
          </p:nvPr>
        </p:nvSpPr>
        <p:spPr>
          <a:xfrm>
            <a:off x="418055" y="1396654"/>
            <a:ext cx="8308345" cy="4341415"/>
          </a:xfrm>
        </p:spPr>
        <p:txBody>
          <a:bodyPr>
            <a:normAutofit fontScale="55000" lnSpcReduction="20000"/>
          </a:bodyPr>
          <a:lstStyle/>
          <a:p>
            <a:pPr marL="0" indent="0">
              <a:buNone/>
            </a:pPr>
            <a:r>
              <a:rPr lang="nl-NL" b="1" dirty="0">
                <a:latin typeface="Arial" panose="020B0604020202020204" pitchFamily="34" charset="0"/>
                <a:cs typeface="Arial" panose="020B0604020202020204" pitchFamily="34" charset="0"/>
              </a:rPr>
              <a:t>Tendersystematiek</a:t>
            </a:r>
          </a:p>
          <a:p>
            <a:pPr marL="0" indent="0">
              <a:buNone/>
              <a:tabLst>
                <a:tab pos="180975" algn="l"/>
              </a:tabLst>
            </a:pPr>
            <a:r>
              <a:rPr lang="nl-NL" dirty="0">
                <a:latin typeface="Arial" panose="020B0604020202020204" pitchFamily="34" charset="0"/>
                <a:cs typeface="Arial" panose="020B0604020202020204" pitchFamily="34" charset="0"/>
              </a:rPr>
              <a:t>-	Doel: subsidiëren van de beste projecten</a:t>
            </a:r>
          </a:p>
          <a:p>
            <a:pPr marL="0" indent="0">
              <a:buNone/>
              <a:tabLst>
                <a:tab pos="180975" algn="l"/>
              </a:tabLst>
            </a:pPr>
            <a:r>
              <a:rPr lang="nl-NL" dirty="0">
                <a:latin typeface="Arial" panose="020B0604020202020204" pitchFamily="34" charset="0"/>
                <a:cs typeface="Arial" panose="020B0604020202020204" pitchFamily="34" charset="0"/>
              </a:rPr>
              <a:t>- 	Behandelvolgorde op basis van rangschikking tot uitputting budget van inhoudelijk voldoende scorende aanvragen</a:t>
            </a:r>
          </a:p>
          <a:p>
            <a:endParaRPr lang="nl-NL" dirty="0">
              <a:latin typeface="Arial" panose="020B0604020202020204" pitchFamily="34" charset="0"/>
              <a:cs typeface="Arial" panose="020B0604020202020204" pitchFamily="34" charset="0"/>
            </a:endParaRPr>
          </a:p>
          <a:p>
            <a:pPr marL="0" indent="0">
              <a:buNone/>
            </a:pPr>
            <a:r>
              <a:rPr lang="nl-NL" b="1" dirty="0">
                <a:latin typeface="Arial" panose="020B0604020202020204" pitchFamily="34" charset="0"/>
                <a:cs typeface="Arial" panose="020B0604020202020204" pitchFamily="34" charset="0"/>
              </a:rPr>
              <a:t>Procedure</a:t>
            </a:r>
          </a:p>
          <a:p>
            <a:r>
              <a:rPr lang="nl-NL" dirty="0">
                <a:latin typeface="Arial" panose="020B0604020202020204" pitchFamily="34" charset="0"/>
                <a:cs typeface="Arial" panose="020B0604020202020204" pitchFamily="34" charset="0"/>
              </a:rPr>
              <a:t>Indienen subsidieaanvraag via </a:t>
            </a:r>
            <a:r>
              <a:rPr lang="nl-NL" dirty="0" err="1">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webportal</a:t>
            </a:r>
            <a:r>
              <a:rPr lang="nl-NL"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Stimulus</a:t>
            </a:r>
            <a:r>
              <a:rPr lang="nl-NL" dirty="0">
                <a:latin typeface="Arial" panose="020B0604020202020204" pitchFamily="34" charset="0"/>
                <a:cs typeface="Arial" panose="020B0604020202020204" pitchFamily="34" charset="0"/>
              </a:rPr>
              <a:t> </a:t>
            </a:r>
            <a:r>
              <a:rPr lang="nl-NL" dirty="0" err="1">
                <a:latin typeface="Arial" panose="020B0604020202020204" pitchFamily="34" charset="0"/>
                <a:cs typeface="Arial" panose="020B0604020202020204" pitchFamily="34" charset="0"/>
              </a:rPr>
              <a:t>eHerkenning</a:t>
            </a:r>
            <a:r>
              <a:rPr lang="nl-NL" dirty="0">
                <a:latin typeface="Arial" panose="020B0604020202020204" pitchFamily="34" charset="0"/>
                <a:cs typeface="Arial" panose="020B0604020202020204" pitchFamily="34" charset="0"/>
              </a:rPr>
              <a:t> 2+</a:t>
            </a:r>
          </a:p>
          <a:p>
            <a:r>
              <a:rPr lang="nl-NL" dirty="0">
                <a:latin typeface="Arial" panose="020B0604020202020204" pitchFamily="34" charset="0"/>
                <a:cs typeface="Arial" panose="020B0604020202020204" pitchFamily="34" charset="0"/>
              </a:rPr>
              <a:t>Toets op ontvankelijkheid</a:t>
            </a:r>
          </a:p>
          <a:p>
            <a:r>
              <a:rPr lang="nl-NL" dirty="0">
                <a:latin typeface="Arial" panose="020B0604020202020204" pitchFamily="34" charset="0"/>
                <a:cs typeface="Arial" panose="020B0604020202020204" pitchFamily="34" charset="0"/>
              </a:rPr>
              <a:t>Beoordeling op selectiecriteria door adviescommissie (Effectiviteit, Haalbaarheid, </a:t>
            </a:r>
            <a:r>
              <a:rPr lang="nl-NL" dirty="0" err="1">
                <a:latin typeface="Arial" panose="020B0604020202020204" pitchFamily="34" charset="0"/>
                <a:cs typeface="Arial" panose="020B0604020202020204" pitchFamily="34" charset="0"/>
              </a:rPr>
              <a:t>Innovativiteit</a:t>
            </a:r>
            <a:r>
              <a:rPr lang="nl-NL" dirty="0">
                <a:latin typeface="Arial" panose="020B0604020202020204" pitchFamily="34" charset="0"/>
                <a:cs typeface="Arial" panose="020B0604020202020204" pitchFamily="34" charset="0"/>
              </a:rPr>
              <a:t> (niet voor Kennis) en Efficiëntie)</a:t>
            </a:r>
          </a:p>
          <a:p>
            <a:r>
              <a:rPr lang="nl-NL" dirty="0">
                <a:latin typeface="Arial" panose="020B0604020202020204" pitchFamily="34" charset="0"/>
                <a:cs typeface="Arial" panose="020B0604020202020204" pitchFamily="34" charset="0"/>
              </a:rPr>
              <a:t>Opstellen rangschikking (incl. evt. loting)</a:t>
            </a:r>
          </a:p>
          <a:p>
            <a:pPr marL="0" indent="0">
              <a:buNone/>
            </a:pPr>
            <a:endParaRPr lang="nl-NL"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Financieel-technische beoordeling (</a:t>
            </a:r>
            <a:r>
              <a:rPr lang="nl-NL" dirty="0" err="1">
                <a:latin typeface="Arial" panose="020B0604020202020204" pitchFamily="34" charset="0"/>
                <a:cs typeface="Arial" panose="020B0604020202020204" pitchFamily="34" charset="0"/>
              </a:rPr>
              <a:t>subsidiabiliteit</a:t>
            </a:r>
            <a:r>
              <a:rPr lang="nl-NL" dirty="0">
                <a:latin typeface="Arial" panose="020B0604020202020204" pitchFamily="34" charset="0"/>
                <a:cs typeface="Arial" panose="020B0604020202020204" pitchFamily="34" charset="0"/>
              </a:rPr>
              <a:t> en redelijkheid van kosten)</a:t>
            </a:r>
          </a:p>
          <a:p>
            <a:r>
              <a:rPr lang="nl-NL" dirty="0">
                <a:latin typeface="Arial" panose="020B0604020202020204" pitchFamily="34" charset="0"/>
                <a:cs typeface="Arial" panose="020B0604020202020204" pitchFamily="34" charset="0"/>
              </a:rPr>
              <a:t>2</a:t>
            </a:r>
            <a:r>
              <a:rPr lang="nl-NL" baseline="30000" dirty="0">
                <a:latin typeface="Arial" panose="020B0604020202020204" pitchFamily="34" charset="0"/>
                <a:cs typeface="Arial" panose="020B0604020202020204" pitchFamily="34" charset="0"/>
              </a:rPr>
              <a:t>e</a:t>
            </a:r>
            <a:r>
              <a:rPr lang="nl-NL" dirty="0">
                <a:latin typeface="Arial" panose="020B0604020202020204" pitchFamily="34" charset="0"/>
                <a:cs typeface="Arial" panose="020B0604020202020204" pitchFamily="34" charset="0"/>
              </a:rPr>
              <a:t> paar ogen controle</a:t>
            </a:r>
          </a:p>
          <a:p>
            <a:r>
              <a:rPr lang="nl-NL" dirty="0">
                <a:latin typeface="Arial" panose="020B0604020202020204" pitchFamily="34" charset="0"/>
                <a:cs typeface="Arial" panose="020B0604020202020204" pitchFamily="34" charset="0"/>
              </a:rPr>
              <a:t>Afgifte beschikking (+ of -)</a:t>
            </a:r>
          </a:p>
          <a:p>
            <a:r>
              <a:rPr lang="nl-NL" dirty="0">
                <a:latin typeface="Arial" panose="020B0604020202020204" pitchFamily="34" charset="0"/>
                <a:cs typeface="Arial" panose="020B0604020202020204" pitchFamily="34" charset="0"/>
              </a:rPr>
              <a:t>Uitbetaling voorschot 50% (Let op! Voor kennis en informatie wordt geen voorschot verstrekt.)</a:t>
            </a:r>
          </a:p>
          <a:p>
            <a:endParaRPr lang="nl-NL"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Maximaal 2 deelbetalingsverzoeken mogelijk (betrekking op minimaal 25% van de verleende subsidie of minimaal € 50.000,- aan subsidie, tezamen met evt. voorschot niet meer dan 90% van de verleende subsidie)</a:t>
            </a:r>
          </a:p>
          <a:p>
            <a:endParaRPr lang="nl-NL" dirty="0">
              <a:latin typeface="Arial" panose="020B0604020202020204" pitchFamily="34" charset="0"/>
              <a:cs typeface="Arial" panose="020B0604020202020204" pitchFamily="34" charset="0"/>
            </a:endParaRPr>
          </a:p>
          <a:p>
            <a:r>
              <a:rPr lang="nl-NL" dirty="0">
                <a:latin typeface="Arial" panose="020B0604020202020204" pitchFamily="34" charset="0"/>
                <a:cs typeface="Arial" panose="020B0604020202020204" pitchFamily="34" charset="0"/>
              </a:rPr>
              <a:t>Vaststellingsverzoek indienen binnen 13 weken na afloop van de projectperiode</a:t>
            </a:r>
          </a:p>
        </p:txBody>
      </p:sp>
    </p:spTree>
    <p:extLst>
      <p:ext uri="{BB962C8B-B14F-4D97-AF65-F5344CB8AC3E}">
        <p14:creationId xmlns:p14="http://schemas.microsoft.com/office/powerpoint/2010/main" val="853512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52663-F016-3DBE-830B-34444F65D9D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74827E3-583F-421B-E25B-83CE1D5D1E72}"/>
              </a:ext>
            </a:extLst>
          </p:cNvPr>
          <p:cNvSpPr>
            <a:spLocks noGrp="1"/>
          </p:cNvSpPr>
          <p:nvPr>
            <p:ph type="title"/>
          </p:nvPr>
        </p:nvSpPr>
        <p:spPr/>
        <p:txBody>
          <a:bodyPr/>
          <a:lstStyle/>
          <a:p>
            <a:r>
              <a:rPr lang="nl-NL" dirty="0"/>
              <a:t>Arrangement 2</a:t>
            </a:r>
          </a:p>
        </p:txBody>
      </p:sp>
      <p:sp>
        <p:nvSpPr>
          <p:cNvPr id="3" name="Ondertitel 2">
            <a:extLst>
              <a:ext uri="{FF2B5EF4-FFF2-40B4-BE49-F238E27FC236}">
                <a16:creationId xmlns:a16="http://schemas.microsoft.com/office/drawing/2014/main" id="{DB40F38B-5792-26D0-2C99-F1EC804F4DFD}"/>
              </a:ext>
            </a:extLst>
          </p:cNvPr>
          <p:cNvSpPr txBox="1">
            <a:spLocks/>
          </p:cNvSpPr>
          <p:nvPr/>
        </p:nvSpPr>
        <p:spPr bwMode="auto">
          <a:xfrm>
            <a:off x="417600" y="1396655"/>
            <a:ext cx="8150202" cy="38412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noAutofit/>
          </a:bodyPr>
          <a:lstStyle>
            <a:lvl1pPr marL="228600" indent="-228600" algn="l" rtl="0" eaLnBrk="1" fontAlgn="base" hangingPunct="1">
              <a:lnSpc>
                <a:spcPct val="90000"/>
              </a:lnSpc>
              <a:spcBef>
                <a:spcPts val="1000"/>
              </a:spcBef>
              <a:spcAft>
                <a:spcPct val="0"/>
              </a:spcAft>
              <a:buFont typeface="Arial" charset="0"/>
              <a:buChar char="•"/>
              <a:defRPr sz="1800" kern="1200">
                <a:solidFill>
                  <a:schemeClr val="tx1"/>
                </a:solidFill>
                <a:latin typeface="+mn-lt"/>
                <a:ea typeface="ＭＳ Ｐゴシック" charset="0"/>
                <a:cs typeface="ＭＳ Ｐゴシック" charset="0"/>
              </a:defRPr>
            </a:lvl1pPr>
            <a:lvl2pPr marL="685800" indent="-228600" algn="l" rtl="0" eaLnBrk="1" fontAlgn="base" hangingPunct="1">
              <a:lnSpc>
                <a:spcPct val="90000"/>
              </a:lnSpc>
              <a:spcBef>
                <a:spcPts val="500"/>
              </a:spcBef>
              <a:spcAft>
                <a:spcPct val="0"/>
              </a:spcAft>
              <a:buFont typeface="Arial" charset="0"/>
              <a:buChar char="•"/>
              <a:defRPr sz="1600" kern="1200">
                <a:solidFill>
                  <a:schemeClr val="tx1"/>
                </a:solidFill>
                <a:latin typeface="+mn-lt"/>
                <a:ea typeface="ＭＳ Ｐゴシック" charset="0"/>
                <a:cs typeface="+mn-cs"/>
              </a:defRPr>
            </a:lvl2pPr>
            <a:lvl3pPr marL="1143000" indent="-228600" algn="l" rtl="0" eaLnBrk="1" fontAlgn="base" hangingPunct="1">
              <a:lnSpc>
                <a:spcPct val="90000"/>
              </a:lnSpc>
              <a:spcBef>
                <a:spcPts val="500"/>
              </a:spcBef>
              <a:spcAft>
                <a:spcPct val="0"/>
              </a:spcAft>
              <a:buFont typeface="Arial" charset="0"/>
              <a:buChar char="•"/>
              <a:defRPr sz="1400" kern="1200">
                <a:solidFill>
                  <a:schemeClr val="tx1"/>
                </a:solidFill>
                <a:latin typeface="+mn-lt"/>
                <a:ea typeface="ＭＳ Ｐゴシック" charset="0"/>
                <a:cs typeface="+mn-cs"/>
              </a:defRPr>
            </a:lvl3pPr>
            <a:lvl4pPr marL="1600200" indent="-228600" algn="l" rtl="0" eaLnBrk="1" fontAlgn="base" hangingPunct="1">
              <a:lnSpc>
                <a:spcPct val="90000"/>
              </a:lnSpc>
              <a:spcBef>
                <a:spcPts val="500"/>
              </a:spcBef>
              <a:spcAft>
                <a:spcPct val="0"/>
              </a:spcAft>
              <a:buFont typeface="Arial" charset="0"/>
              <a:buChar char="•"/>
              <a:defRPr sz="1200" kern="1200">
                <a:solidFill>
                  <a:schemeClr val="tx1"/>
                </a:solidFill>
                <a:latin typeface="+mn-lt"/>
                <a:ea typeface="ＭＳ Ｐゴシック" charset="0"/>
                <a:cs typeface="+mn-cs"/>
              </a:defRPr>
            </a:lvl4pPr>
            <a:lvl5pPr marL="2057400" indent="-228600" algn="l" rtl="0" eaLnBrk="1" fontAlgn="base" hangingPunct="1">
              <a:lnSpc>
                <a:spcPct val="90000"/>
              </a:lnSpc>
              <a:spcBef>
                <a:spcPts val="500"/>
              </a:spcBef>
              <a:spcAft>
                <a:spcPct val="0"/>
              </a:spcAft>
              <a:buFont typeface="Arial" charset="0"/>
              <a:buChar char="•"/>
              <a:defRPr sz="1200" kern="1200">
                <a:solidFill>
                  <a:schemeClr val="tx1"/>
                </a:solidFill>
                <a:latin typeface="+mn-lt"/>
                <a:ea typeface="ＭＳ Ｐゴシック"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defTabSz="914400">
              <a:buFontTx/>
              <a:buChar char="-"/>
            </a:pPr>
            <a:r>
              <a:rPr lang="nl-NL" dirty="0">
                <a:latin typeface="Arial" panose="020B0604020202020204" pitchFamily="34" charset="0"/>
                <a:cs typeface="Arial" panose="020B0604020202020204" pitchFamily="34" charset="0"/>
              </a:rPr>
              <a:t>Geldt voor subsidies van € 25.000 tot € 125.000</a:t>
            </a:r>
          </a:p>
          <a:p>
            <a:pPr marL="285750" indent="-285750" defTabSz="914400">
              <a:buFontTx/>
              <a:buChar char="-"/>
            </a:pPr>
            <a:r>
              <a:rPr lang="nl-NL" dirty="0">
                <a:latin typeface="Arial" panose="020B0604020202020204" pitchFamily="34" charset="0"/>
                <a:cs typeface="Arial" panose="020B0604020202020204" pitchFamily="34" charset="0"/>
              </a:rPr>
              <a:t>Subsidieverstrekking vindt plaats in de vorm van een vast bedrag of een vast bedrag voor een nog te verrichten prestatie-eenheid</a:t>
            </a:r>
          </a:p>
          <a:p>
            <a:pPr marL="285750" indent="-285750" defTabSz="914400">
              <a:buFontTx/>
              <a:buChar char="-"/>
            </a:pPr>
            <a:r>
              <a:rPr lang="nl-NL" dirty="0">
                <a:latin typeface="Arial" panose="020B0604020202020204" pitchFamily="34" charset="0"/>
                <a:cs typeface="Arial" panose="020B0604020202020204" pitchFamily="34" charset="0"/>
              </a:rPr>
              <a:t>Deelbetaling wordt verstrekt op basis van de gerealiseerde activiteiten</a:t>
            </a:r>
          </a:p>
          <a:p>
            <a:pPr marL="285750" indent="-285750" defTabSz="914400">
              <a:buFontTx/>
              <a:buChar char="-"/>
            </a:pPr>
            <a:r>
              <a:rPr lang="nl-NL" dirty="0">
                <a:latin typeface="Arial" panose="020B0604020202020204" pitchFamily="34" charset="0"/>
                <a:cs typeface="Arial" panose="020B0604020202020204" pitchFamily="34" charset="0"/>
              </a:rPr>
              <a:t>Bij de aanvraag tot vaststelling toont de subsidieontvanger middels een inhoudelijk verslag aan dat:</a:t>
            </a:r>
          </a:p>
          <a:p>
            <a:pPr marL="285750" indent="-19050" defTabSz="914400">
              <a:buFont typeface="Arial" panose="020B0604020202020204" pitchFamily="34" charset="0"/>
              <a:buChar char="•"/>
            </a:pPr>
            <a:r>
              <a:rPr lang="nl-NL" b="1" dirty="0">
                <a:latin typeface="Arial" panose="020B0604020202020204" pitchFamily="34" charset="0"/>
                <a:cs typeface="Arial" panose="020B0604020202020204" pitchFamily="34" charset="0"/>
              </a:rPr>
              <a:t> </a:t>
            </a:r>
            <a:r>
              <a:rPr lang="nl-NL" dirty="0">
                <a:latin typeface="Arial" panose="020B0604020202020204" pitchFamily="34" charset="0"/>
                <a:cs typeface="Arial" panose="020B0604020202020204" pitchFamily="34" charset="0"/>
              </a:rPr>
              <a:t>de activiteiten waarvoor de subsidie is verleend, zijn verricht </a:t>
            </a:r>
          </a:p>
          <a:p>
            <a:pPr marL="285750" indent="-19050" defTabSz="914400">
              <a:buFont typeface="Arial" panose="020B0604020202020204" pitchFamily="34" charset="0"/>
              <a:buChar char="•"/>
            </a:pPr>
            <a:r>
              <a:rPr lang="nl-NL" dirty="0">
                <a:latin typeface="Arial" panose="020B0604020202020204" pitchFamily="34" charset="0"/>
                <a:cs typeface="Arial" panose="020B0604020202020204" pitchFamily="34" charset="0"/>
              </a:rPr>
              <a:t> aan de aan de subsidie verbonden verplichtingen is voldaan.</a:t>
            </a:r>
          </a:p>
          <a:p>
            <a:pPr marL="285750" indent="-285750" defTabSz="914400">
              <a:buFontTx/>
              <a:buChar char="-"/>
            </a:pPr>
            <a:r>
              <a:rPr lang="nl-NL" dirty="0">
                <a:latin typeface="Arial" panose="020B0604020202020204" pitchFamily="34" charset="0"/>
                <a:cs typeface="Arial" panose="020B0604020202020204" pitchFamily="34" charset="0"/>
              </a:rPr>
              <a:t>In hoofdstuk 2 van de Subsidieregeling en/of in de verleningsbeschikking is opgenomen op welke wijze aan de subsidie verbonden verplichtingen moet worden voldaan.</a:t>
            </a:r>
          </a:p>
          <a:p>
            <a:pPr defTabSz="914400"/>
            <a:endParaRPr lang="nl-NL" dirty="0">
              <a:latin typeface="Arial" panose="020B0604020202020204" pitchFamily="34" charset="0"/>
              <a:cs typeface="Arial" panose="020B0604020202020204" pitchFamily="34" charset="0"/>
            </a:endParaRPr>
          </a:p>
          <a:p>
            <a:pPr defTabSz="914400"/>
            <a:endParaRPr lang="nl-N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231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269EF-F08E-4E22-AF5C-08061C876F44}"/>
              </a:ext>
            </a:extLst>
          </p:cNvPr>
          <p:cNvSpPr>
            <a:spLocks noGrp="1"/>
          </p:cNvSpPr>
          <p:nvPr>
            <p:ph type="title"/>
          </p:nvPr>
        </p:nvSpPr>
        <p:spPr/>
        <p:txBody>
          <a:bodyPr/>
          <a:lstStyle/>
          <a:p>
            <a:r>
              <a:rPr lang="nl-NL" dirty="0"/>
              <a:t>1. Stappen</a:t>
            </a:r>
          </a:p>
        </p:txBody>
      </p:sp>
      <p:sp>
        <p:nvSpPr>
          <p:cNvPr id="3" name="Tijdelijke aanduiding voor inhoud 2">
            <a:extLst>
              <a:ext uri="{FF2B5EF4-FFF2-40B4-BE49-F238E27FC236}">
                <a16:creationId xmlns:a16="http://schemas.microsoft.com/office/drawing/2014/main" id="{3C37E5B0-6A86-40E1-921E-4390D85EA10B}"/>
              </a:ext>
            </a:extLst>
          </p:cNvPr>
          <p:cNvSpPr>
            <a:spLocks noGrp="1"/>
          </p:cNvSpPr>
          <p:nvPr>
            <p:ph idx="1"/>
          </p:nvPr>
        </p:nvSpPr>
        <p:spPr/>
        <p:txBody>
          <a:bodyPr>
            <a:normAutofit/>
          </a:bodyPr>
          <a:lstStyle/>
          <a:p>
            <a:pPr marL="0" indent="0">
              <a:buNone/>
            </a:pPr>
            <a:r>
              <a:rPr lang="nl-NL" b="1" dirty="0"/>
              <a:t>Introductie 20 min (Provincie Limburg):</a:t>
            </a:r>
          </a:p>
          <a:p>
            <a:r>
              <a:rPr lang="nl-NL" b="1" dirty="0"/>
              <a:t>Inhoud </a:t>
            </a:r>
            <a:r>
              <a:rPr lang="nl-NL" b="1" dirty="0" err="1"/>
              <a:t>adhv</a:t>
            </a:r>
            <a:r>
              <a:rPr lang="nl-NL" b="1" dirty="0"/>
              <a:t> toelichting </a:t>
            </a:r>
            <a:r>
              <a:rPr lang="nl-NL" b="1" dirty="0" err="1"/>
              <a:t>factsheet</a:t>
            </a:r>
            <a:endParaRPr lang="nl-NL" b="1" dirty="0"/>
          </a:p>
          <a:p>
            <a:r>
              <a:rPr lang="nl-NL" b="1" dirty="0"/>
              <a:t>Aspect beoordeling</a:t>
            </a:r>
          </a:p>
          <a:p>
            <a:pPr marL="0" indent="0">
              <a:buNone/>
            </a:pPr>
            <a:endParaRPr lang="nl-NL" dirty="0"/>
          </a:p>
          <a:p>
            <a:pPr marL="0" indent="0">
              <a:buNone/>
            </a:pPr>
            <a:r>
              <a:rPr lang="nl-NL" dirty="0"/>
              <a:t>Vraag en antwoord 20 min (Stimulus):</a:t>
            </a:r>
          </a:p>
          <a:p>
            <a:r>
              <a:rPr lang="nl-NL" dirty="0" err="1"/>
              <a:t>Financieeltechnische</a:t>
            </a:r>
            <a:r>
              <a:rPr lang="nl-NL" dirty="0"/>
              <a:t> en juridische vragen</a:t>
            </a:r>
          </a:p>
          <a:p>
            <a:r>
              <a:rPr lang="nl-NL" dirty="0"/>
              <a:t>Contactpersonen, informatie, documenten</a:t>
            </a:r>
          </a:p>
          <a:p>
            <a:pPr marL="0" indent="0">
              <a:buNone/>
            </a:pPr>
            <a:endParaRPr lang="nl-NL" dirty="0"/>
          </a:p>
          <a:p>
            <a:pPr marL="0" indent="0">
              <a:buNone/>
            </a:pPr>
            <a:r>
              <a:rPr lang="nl-NL" dirty="0"/>
              <a:t>Vraag en antwoord 20 min overig</a:t>
            </a:r>
          </a:p>
          <a:p>
            <a:pPr marL="0" indent="0">
              <a:buNone/>
            </a:pPr>
            <a:endParaRPr lang="nl-NL" dirty="0"/>
          </a:p>
          <a:p>
            <a:pPr marL="0" indent="0">
              <a:buNone/>
            </a:pPr>
            <a:endParaRPr lang="nl-NL" dirty="0"/>
          </a:p>
        </p:txBody>
      </p:sp>
      <p:pic>
        <p:nvPicPr>
          <p:cNvPr id="4" name="Tijdelijke aanduiding voor inhoud 6">
            <a:extLst>
              <a:ext uri="{FF2B5EF4-FFF2-40B4-BE49-F238E27FC236}">
                <a16:creationId xmlns:a16="http://schemas.microsoft.com/office/drawing/2014/main" id="{90627208-9765-4794-8D4B-D2EEFFB10CFA}"/>
              </a:ext>
            </a:extLst>
          </p:cNvPr>
          <p:cNvPicPr>
            <a:picLocks noChangeAspect="1"/>
          </p:cNvPicPr>
          <p:nvPr/>
        </p:nvPicPr>
        <p:blipFill>
          <a:blip r:embed="rId2"/>
          <a:stretch>
            <a:fillRect/>
          </a:stretch>
        </p:blipFill>
        <p:spPr>
          <a:xfrm>
            <a:off x="5508104" y="2654703"/>
            <a:ext cx="3097188" cy="1548594"/>
          </a:xfrm>
          <a:prstGeom prst="rect">
            <a:avLst/>
          </a:prstGeom>
        </p:spPr>
      </p:pic>
    </p:spTree>
    <p:extLst>
      <p:ext uri="{BB962C8B-B14F-4D97-AF65-F5344CB8AC3E}">
        <p14:creationId xmlns:p14="http://schemas.microsoft.com/office/powerpoint/2010/main" val="2895923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9AFA3-46F4-BF61-535B-FE6553C8622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307DAC1-F569-46F1-012E-83924C98FCFE}"/>
              </a:ext>
            </a:extLst>
          </p:cNvPr>
          <p:cNvSpPr>
            <a:spLocks noGrp="1"/>
          </p:cNvSpPr>
          <p:nvPr>
            <p:ph type="title"/>
          </p:nvPr>
        </p:nvSpPr>
        <p:spPr/>
        <p:txBody>
          <a:bodyPr/>
          <a:lstStyle/>
          <a:p>
            <a:r>
              <a:rPr lang="nl-NL" dirty="0"/>
              <a:t>Arrangement 3</a:t>
            </a:r>
          </a:p>
        </p:txBody>
      </p:sp>
      <p:sp>
        <p:nvSpPr>
          <p:cNvPr id="5" name="Tekstvak 4">
            <a:extLst>
              <a:ext uri="{FF2B5EF4-FFF2-40B4-BE49-F238E27FC236}">
                <a16:creationId xmlns:a16="http://schemas.microsoft.com/office/drawing/2014/main" id="{FFBF27BC-C395-A667-BF0D-759738BA3D39}"/>
              </a:ext>
            </a:extLst>
          </p:cNvPr>
          <p:cNvSpPr txBox="1"/>
          <p:nvPr/>
        </p:nvSpPr>
        <p:spPr>
          <a:xfrm>
            <a:off x="417600" y="1547657"/>
            <a:ext cx="7188572" cy="4206280"/>
          </a:xfrm>
          <a:prstGeom prst="rect">
            <a:avLst/>
          </a:prstGeom>
          <a:noFill/>
        </p:spPr>
        <p:txBody>
          <a:bodyPr wrap="square" rtlCol="0">
            <a:spAutoFit/>
          </a:bodyPr>
          <a:lstStyle/>
          <a:p>
            <a:pPr marL="285750" indent="-285750">
              <a:lnSpc>
                <a:spcPct val="90000"/>
              </a:lnSpc>
              <a:spcBef>
                <a:spcPts val="1000"/>
              </a:spcBef>
              <a:buFontTx/>
              <a:buChar char="-"/>
            </a:pPr>
            <a:r>
              <a:rPr lang="nl-NL" dirty="0">
                <a:latin typeface="Arial" panose="020B0604020202020204" pitchFamily="34" charset="0"/>
                <a:cs typeface="Arial" panose="020B0604020202020204" pitchFamily="34" charset="0"/>
              </a:rPr>
              <a:t>Geldt voor subsidies van € 125.000 of meer</a:t>
            </a:r>
          </a:p>
          <a:p>
            <a:pPr marL="285750" indent="-285750">
              <a:lnSpc>
                <a:spcPct val="90000"/>
              </a:lnSpc>
              <a:spcBef>
                <a:spcPts val="1000"/>
              </a:spcBef>
              <a:buFontTx/>
              <a:buChar char="-"/>
            </a:pPr>
            <a:r>
              <a:rPr lang="nl-NL" dirty="0">
                <a:latin typeface="Arial" panose="020B0604020202020204" pitchFamily="34" charset="0"/>
                <a:cs typeface="Arial" panose="020B0604020202020204" pitchFamily="34" charset="0"/>
              </a:rPr>
              <a:t>Deelbetaling wordt verstrekt op basis van gemaakte kosten en betalingen</a:t>
            </a:r>
          </a:p>
          <a:p>
            <a:pPr marL="285750" indent="-285750" algn="l">
              <a:buFontTx/>
              <a:buChar char="-"/>
            </a:pPr>
            <a:r>
              <a:rPr lang="nl-NL" b="0" i="0" dirty="0">
                <a:effectLst/>
                <a:latin typeface="Arial" panose="020B0604020202020204" pitchFamily="34" charset="0"/>
                <a:cs typeface="Arial" panose="020B0604020202020204" pitchFamily="34" charset="0"/>
              </a:rPr>
              <a:t>Bij de aanvraag tot vaststelling toont de subsidieontvanger middels een inhoudelijk en financieel verslag aan dat:</a:t>
            </a:r>
          </a:p>
          <a:p>
            <a:pPr marL="285750" indent="-19050" algn="l">
              <a:buFont typeface="Arial" panose="020B0604020202020204" pitchFamily="34" charset="0"/>
              <a:buChar char="•"/>
            </a:pPr>
            <a:r>
              <a:rPr lang="nl-NL" b="1" dirty="0">
                <a:latin typeface="Arial" panose="020B0604020202020204" pitchFamily="34" charset="0"/>
                <a:cs typeface="Arial" panose="020B0604020202020204" pitchFamily="34" charset="0"/>
              </a:rPr>
              <a:t> </a:t>
            </a:r>
            <a:r>
              <a:rPr lang="nl-NL" b="0" i="0" dirty="0">
                <a:effectLst/>
                <a:latin typeface="Arial" panose="020B0604020202020204" pitchFamily="34" charset="0"/>
                <a:cs typeface="Arial" panose="020B0604020202020204" pitchFamily="34" charset="0"/>
              </a:rPr>
              <a:t>de activiteiten waarvoor de subsidie is verleend, zijn verricht </a:t>
            </a:r>
          </a:p>
          <a:p>
            <a:pPr marL="285750" indent="-19050" algn="l">
              <a:buFont typeface="Arial" panose="020B0604020202020204" pitchFamily="34" charset="0"/>
              <a:buChar char="•"/>
            </a:pPr>
            <a:r>
              <a:rPr lang="nl-NL" dirty="0">
                <a:latin typeface="Arial" panose="020B0604020202020204" pitchFamily="34" charset="0"/>
                <a:cs typeface="Arial" panose="020B0604020202020204" pitchFamily="34" charset="0"/>
              </a:rPr>
              <a:t> </a:t>
            </a:r>
            <a:r>
              <a:rPr lang="nl-NL" b="0" i="0" dirty="0">
                <a:effectLst/>
                <a:latin typeface="Arial" panose="020B0604020202020204" pitchFamily="34" charset="0"/>
                <a:cs typeface="Arial" panose="020B0604020202020204" pitchFamily="34" charset="0"/>
              </a:rPr>
              <a:t>aan de aan de subsidie verbonden verplichtingen is voldaan.</a:t>
            </a:r>
          </a:p>
          <a:p>
            <a:pPr marL="285750" indent="-285750">
              <a:lnSpc>
                <a:spcPct val="90000"/>
              </a:lnSpc>
              <a:spcBef>
                <a:spcPts val="1000"/>
              </a:spcBef>
              <a:buFontTx/>
              <a:buChar char="-"/>
            </a:pPr>
            <a:r>
              <a:rPr lang="nl-NL" b="0" i="0" dirty="0">
                <a:effectLst/>
                <a:latin typeface="Arial" panose="020B0604020202020204" pitchFamily="34" charset="0"/>
                <a:cs typeface="Arial" panose="020B0604020202020204" pitchFamily="34" charset="0"/>
              </a:rPr>
              <a:t>De aanvraag tot vaststelling bevat een schriftelijke verantwoording van het aantal uren gebruikt in de berekening, bedoeld in artikel 1.9a, eerste lid, en artikel 1.9c, eerste lid.</a:t>
            </a:r>
          </a:p>
          <a:p>
            <a:pPr marL="285750" indent="-285750">
              <a:lnSpc>
                <a:spcPct val="90000"/>
              </a:lnSpc>
              <a:spcBef>
                <a:spcPts val="1000"/>
              </a:spcBef>
              <a:buFontTx/>
              <a:buChar char="-"/>
            </a:pPr>
            <a:r>
              <a:rPr lang="nl-NL" b="0" i="0" dirty="0">
                <a:effectLst/>
                <a:latin typeface="Arial" panose="020B0604020202020204" pitchFamily="34" charset="0"/>
                <a:cs typeface="Arial" panose="020B0604020202020204" pitchFamily="34" charset="0"/>
              </a:rPr>
              <a:t>In hoofdstuk 2 van de Subsidieregeling en/of in de verleningsbeschikking </a:t>
            </a:r>
            <a:r>
              <a:rPr lang="nl-NL" dirty="0">
                <a:latin typeface="Arial" panose="020B0604020202020204" pitchFamily="34" charset="0"/>
                <a:cs typeface="Arial" panose="020B0604020202020204" pitchFamily="34" charset="0"/>
              </a:rPr>
              <a:t>is opgenomen op welke wijze aan de subsidie verbonden verplichtingen moet worden voldaan.</a:t>
            </a:r>
          </a:p>
          <a:p>
            <a:pPr>
              <a:lnSpc>
                <a:spcPct val="90000"/>
              </a:lnSpc>
              <a:spcBef>
                <a:spcPts val="1000"/>
              </a:spcBef>
            </a:pPr>
            <a:endParaRPr lang="nl-NL" b="0"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1244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9626A-F0AE-E14C-34A4-571EAAD4783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393B4E2-A988-79B1-5DD9-481D69115114}"/>
              </a:ext>
            </a:extLst>
          </p:cNvPr>
          <p:cNvSpPr>
            <a:spLocks noGrp="1"/>
          </p:cNvSpPr>
          <p:nvPr>
            <p:ph type="title"/>
          </p:nvPr>
        </p:nvSpPr>
        <p:spPr/>
        <p:txBody>
          <a:bodyPr/>
          <a:lstStyle/>
          <a:p>
            <a:r>
              <a:rPr lang="nl-NL" dirty="0"/>
              <a:t>Subsidiabele kosten (art. 1.8 a, b en e)</a:t>
            </a:r>
          </a:p>
        </p:txBody>
      </p:sp>
      <p:sp>
        <p:nvSpPr>
          <p:cNvPr id="5" name="Ondertitel 2">
            <a:extLst>
              <a:ext uri="{FF2B5EF4-FFF2-40B4-BE49-F238E27FC236}">
                <a16:creationId xmlns:a16="http://schemas.microsoft.com/office/drawing/2014/main" id="{3B7E9A6D-C3E8-7E33-8CE7-1A729DF5C5F4}"/>
              </a:ext>
            </a:extLst>
          </p:cNvPr>
          <p:cNvSpPr txBox="1">
            <a:spLocks/>
          </p:cNvSpPr>
          <p:nvPr/>
        </p:nvSpPr>
        <p:spPr bwMode="auto">
          <a:xfrm>
            <a:off x="417599" y="1616193"/>
            <a:ext cx="8150203" cy="47156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normAutofit/>
          </a:bodyPr>
          <a:lstStyle>
            <a:lvl1pPr marL="228600" indent="-228600" algn="l" rtl="0" eaLnBrk="1" fontAlgn="base" hangingPunct="1">
              <a:lnSpc>
                <a:spcPct val="90000"/>
              </a:lnSpc>
              <a:spcBef>
                <a:spcPts val="1000"/>
              </a:spcBef>
              <a:spcAft>
                <a:spcPct val="0"/>
              </a:spcAft>
              <a:buFont typeface="Arial" charset="0"/>
              <a:buChar char="•"/>
              <a:defRPr sz="1800" kern="1200">
                <a:solidFill>
                  <a:schemeClr val="tx1"/>
                </a:solidFill>
                <a:latin typeface="+mn-lt"/>
                <a:ea typeface="ＭＳ Ｐゴシック" charset="0"/>
                <a:cs typeface="ＭＳ Ｐゴシック" charset="0"/>
              </a:defRPr>
            </a:lvl1pPr>
            <a:lvl2pPr marL="685800" indent="-228600" algn="l" rtl="0" eaLnBrk="1" fontAlgn="base" hangingPunct="1">
              <a:lnSpc>
                <a:spcPct val="90000"/>
              </a:lnSpc>
              <a:spcBef>
                <a:spcPts val="500"/>
              </a:spcBef>
              <a:spcAft>
                <a:spcPct val="0"/>
              </a:spcAft>
              <a:buFont typeface="Arial" charset="0"/>
              <a:buChar char="•"/>
              <a:defRPr sz="1600" kern="1200">
                <a:solidFill>
                  <a:schemeClr val="tx1"/>
                </a:solidFill>
                <a:latin typeface="+mn-lt"/>
                <a:ea typeface="ＭＳ Ｐゴシック" charset="0"/>
                <a:cs typeface="+mn-cs"/>
              </a:defRPr>
            </a:lvl2pPr>
            <a:lvl3pPr marL="1143000" indent="-228600" algn="l" rtl="0" eaLnBrk="1" fontAlgn="base" hangingPunct="1">
              <a:lnSpc>
                <a:spcPct val="90000"/>
              </a:lnSpc>
              <a:spcBef>
                <a:spcPts val="500"/>
              </a:spcBef>
              <a:spcAft>
                <a:spcPct val="0"/>
              </a:spcAft>
              <a:buFont typeface="Arial" charset="0"/>
              <a:buChar char="•"/>
              <a:defRPr sz="1400" kern="1200">
                <a:solidFill>
                  <a:schemeClr val="tx1"/>
                </a:solidFill>
                <a:latin typeface="+mn-lt"/>
                <a:ea typeface="ＭＳ Ｐゴシック" charset="0"/>
                <a:cs typeface="+mn-cs"/>
              </a:defRPr>
            </a:lvl3pPr>
            <a:lvl4pPr marL="1600200" indent="-228600" algn="l" rtl="0" eaLnBrk="1" fontAlgn="base" hangingPunct="1">
              <a:lnSpc>
                <a:spcPct val="90000"/>
              </a:lnSpc>
              <a:spcBef>
                <a:spcPts val="500"/>
              </a:spcBef>
              <a:spcAft>
                <a:spcPct val="0"/>
              </a:spcAft>
              <a:buFont typeface="Arial" charset="0"/>
              <a:buChar char="•"/>
              <a:defRPr sz="1200" kern="1200">
                <a:solidFill>
                  <a:schemeClr val="tx1"/>
                </a:solidFill>
                <a:latin typeface="+mn-lt"/>
                <a:ea typeface="ＭＳ Ｐゴシック" charset="0"/>
                <a:cs typeface="+mn-cs"/>
              </a:defRPr>
            </a:lvl4pPr>
            <a:lvl5pPr marL="2057400" indent="-228600" algn="l" rtl="0" eaLnBrk="1" fontAlgn="base" hangingPunct="1">
              <a:lnSpc>
                <a:spcPct val="90000"/>
              </a:lnSpc>
              <a:spcBef>
                <a:spcPts val="500"/>
              </a:spcBef>
              <a:spcAft>
                <a:spcPct val="0"/>
              </a:spcAft>
              <a:buFont typeface="Arial" charset="0"/>
              <a:buChar char="•"/>
              <a:defRPr sz="1200" kern="1200">
                <a:solidFill>
                  <a:schemeClr val="tx1"/>
                </a:solidFill>
                <a:latin typeface="+mn-lt"/>
                <a:ea typeface="ＭＳ Ｐゴシック"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914400">
              <a:buNone/>
            </a:pPr>
            <a:r>
              <a:rPr lang="nl-NL" sz="2000" dirty="0">
                <a:latin typeface="Arial" panose="020B0604020202020204" pitchFamily="34" charset="0"/>
                <a:cs typeface="Arial" panose="020B0604020202020204" pitchFamily="34" charset="0"/>
              </a:rPr>
              <a:t>Voor zover zij direct verbonden zijn met de uitvoering van de desbetreffende subsidiabele activiteiten en betrekking hebben op de operationele kosten van het samenwerkingsverband of investeringen in bedrijfsmiddelen, komen de volgende kosten voor subsidie in aanmerking:</a:t>
            </a:r>
          </a:p>
          <a:p>
            <a:pPr marL="0" indent="0" defTabSz="914400">
              <a:buNone/>
            </a:pPr>
            <a:r>
              <a:rPr lang="nl-NL" sz="2000" b="1" dirty="0">
                <a:latin typeface="Arial" panose="020B0604020202020204" pitchFamily="34" charset="0"/>
                <a:cs typeface="Arial" panose="020B0604020202020204" pitchFamily="34" charset="0"/>
              </a:rPr>
              <a:t>a. </a:t>
            </a:r>
            <a:r>
              <a:rPr lang="nl-NL" sz="2000" dirty="0">
                <a:latin typeface="Arial" panose="020B0604020202020204" pitchFamily="34" charset="0"/>
                <a:cs typeface="Arial" panose="020B0604020202020204" pitchFamily="34" charset="0"/>
              </a:rPr>
              <a:t>loonkosten inclusief overheadkosten;</a:t>
            </a:r>
          </a:p>
          <a:p>
            <a:pPr marL="0" indent="0" defTabSz="914400">
              <a:buNone/>
            </a:pPr>
            <a:r>
              <a:rPr lang="nl-NL" sz="2000" b="1" dirty="0">
                <a:latin typeface="Arial" panose="020B0604020202020204" pitchFamily="34" charset="0"/>
                <a:cs typeface="Arial" panose="020B0604020202020204" pitchFamily="34" charset="0"/>
              </a:rPr>
              <a:t>b. </a:t>
            </a:r>
            <a:r>
              <a:rPr lang="nl-NL" sz="2000" dirty="0">
                <a:latin typeface="Arial" panose="020B0604020202020204" pitchFamily="34" charset="0"/>
                <a:cs typeface="Arial" panose="020B0604020202020204" pitchFamily="34" charset="0"/>
              </a:rPr>
              <a:t>de kosten van door een subsidieontvanger verrichte eigen arbeid inclusief overheadkosten;</a:t>
            </a:r>
          </a:p>
          <a:p>
            <a:pPr marL="0" indent="0" defTabSz="914400">
              <a:buNone/>
            </a:pPr>
            <a:r>
              <a:rPr lang="nl-NL" sz="2000" b="1" dirty="0">
                <a:latin typeface="Arial" panose="020B0604020202020204" pitchFamily="34" charset="0"/>
                <a:cs typeface="Arial" panose="020B0604020202020204" pitchFamily="34" charset="0"/>
              </a:rPr>
              <a:t>e. </a:t>
            </a:r>
            <a:r>
              <a:rPr lang="nl-NL" sz="2000" dirty="0">
                <a:latin typeface="Arial" panose="020B0604020202020204" pitchFamily="34" charset="0"/>
                <a:cs typeface="Arial" panose="020B0604020202020204" pitchFamily="34" charset="0"/>
              </a:rPr>
              <a:t>andere kosten waarvoor een factuur of document met gelijkwaardige bewijskracht kan worden overlegd.</a:t>
            </a:r>
          </a:p>
        </p:txBody>
      </p:sp>
    </p:spTree>
    <p:extLst>
      <p:ext uri="{BB962C8B-B14F-4D97-AF65-F5344CB8AC3E}">
        <p14:creationId xmlns:p14="http://schemas.microsoft.com/office/powerpoint/2010/main" val="32515352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EFB0B-A9A9-3BA2-86C8-263EDC6264D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D0AE923-19E9-06D9-7D12-25A11B5F3EFF}"/>
              </a:ext>
            </a:extLst>
          </p:cNvPr>
          <p:cNvSpPr>
            <a:spLocks noGrp="1"/>
          </p:cNvSpPr>
          <p:nvPr>
            <p:ph type="title"/>
          </p:nvPr>
        </p:nvSpPr>
        <p:spPr/>
        <p:txBody>
          <a:bodyPr/>
          <a:lstStyle/>
          <a:p>
            <a:r>
              <a:rPr lang="nl-NL" dirty="0"/>
              <a:t>Berekening subsidiabele kosten</a:t>
            </a:r>
          </a:p>
        </p:txBody>
      </p:sp>
      <p:sp>
        <p:nvSpPr>
          <p:cNvPr id="5" name="Ondertitel 2">
            <a:extLst>
              <a:ext uri="{FF2B5EF4-FFF2-40B4-BE49-F238E27FC236}">
                <a16:creationId xmlns:a16="http://schemas.microsoft.com/office/drawing/2014/main" id="{5879ABEE-E9C9-0E4E-178F-85B06C3C2EA8}"/>
              </a:ext>
            </a:extLst>
          </p:cNvPr>
          <p:cNvSpPr txBox="1">
            <a:spLocks/>
          </p:cNvSpPr>
          <p:nvPr/>
        </p:nvSpPr>
        <p:spPr bwMode="auto">
          <a:xfrm>
            <a:off x="417600" y="1263907"/>
            <a:ext cx="4370664" cy="53008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normAutofit/>
          </a:bodyPr>
          <a:lstStyle>
            <a:lvl1pPr marL="228600" indent="-228600" algn="l" rtl="0" eaLnBrk="1" fontAlgn="base" hangingPunct="1">
              <a:lnSpc>
                <a:spcPct val="90000"/>
              </a:lnSpc>
              <a:spcBef>
                <a:spcPts val="1000"/>
              </a:spcBef>
              <a:spcAft>
                <a:spcPct val="0"/>
              </a:spcAft>
              <a:buFont typeface="Arial" charset="0"/>
              <a:buChar char="•"/>
              <a:defRPr sz="1800" kern="1200">
                <a:solidFill>
                  <a:schemeClr val="tx1"/>
                </a:solidFill>
                <a:latin typeface="+mn-lt"/>
                <a:ea typeface="ＭＳ Ｐゴシック" charset="0"/>
                <a:cs typeface="ＭＳ Ｐゴシック" charset="0"/>
              </a:defRPr>
            </a:lvl1pPr>
            <a:lvl2pPr marL="685800" indent="-228600" algn="l" rtl="0" eaLnBrk="1" fontAlgn="base" hangingPunct="1">
              <a:lnSpc>
                <a:spcPct val="90000"/>
              </a:lnSpc>
              <a:spcBef>
                <a:spcPts val="500"/>
              </a:spcBef>
              <a:spcAft>
                <a:spcPct val="0"/>
              </a:spcAft>
              <a:buFont typeface="Arial" charset="0"/>
              <a:buChar char="•"/>
              <a:defRPr sz="1600" kern="1200">
                <a:solidFill>
                  <a:schemeClr val="tx1"/>
                </a:solidFill>
                <a:latin typeface="+mn-lt"/>
                <a:ea typeface="ＭＳ Ｐゴシック" charset="0"/>
                <a:cs typeface="+mn-cs"/>
              </a:defRPr>
            </a:lvl2pPr>
            <a:lvl3pPr marL="1143000" indent="-228600" algn="l" rtl="0" eaLnBrk="1" fontAlgn="base" hangingPunct="1">
              <a:lnSpc>
                <a:spcPct val="90000"/>
              </a:lnSpc>
              <a:spcBef>
                <a:spcPts val="500"/>
              </a:spcBef>
              <a:spcAft>
                <a:spcPct val="0"/>
              </a:spcAft>
              <a:buFont typeface="Arial" charset="0"/>
              <a:buChar char="•"/>
              <a:defRPr sz="1400" kern="1200">
                <a:solidFill>
                  <a:schemeClr val="tx1"/>
                </a:solidFill>
                <a:latin typeface="+mn-lt"/>
                <a:ea typeface="ＭＳ Ｐゴシック" charset="0"/>
                <a:cs typeface="+mn-cs"/>
              </a:defRPr>
            </a:lvl3pPr>
            <a:lvl4pPr marL="1600200" indent="-228600" algn="l" rtl="0" eaLnBrk="1" fontAlgn="base" hangingPunct="1">
              <a:lnSpc>
                <a:spcPct val="90000"/>
              </a:lnSpc>
              <a:spcBef>
                <a:spcPts val="500"/>
              </a:spcBef>
              <a:spcAft>
                <a:spcPct val="0"/>
              </a:spcAft>
              <a:buFont typeface="Arial" charset="0"/>
              <a:buChar char="•"/>
              <a:defRPr sz="1200" kern="1200">
                <a:solidFill>
                  <a:schemeClr val="tx1"/>
                </a:solidFill>
                <a:latin typeface="+mn-lt"/>
                <a:ea typeface="ＭＳ Ｐゴシック" charset="0"/>
                <a:cs typeface="+mn-cs"/>
              </a:defRPr>
            </a:lvl4pPr>
            <a:lvl5pPr marL="2057400" indent="-228600" algn="l" rtl="0" eaLnBrk="1" fontAlgn="base" hangingPunct="1">
              <a:lnSpc>
                <a:spcPct val="90000"/>
              </a:lnSpc>
              <a:spcBef>
                <a:spcPts val="500"/>
              </a:spcBef>
              <a:spcAft>
                <a:spcPct val="0"/>
              </a:spcAft>
              <a:buFont typeface="Arial" charset="0"/>
              <a:buChar char="•"/>
              <a:defRPr sz="1200" kern="1200">
                <a:solidFill>
                  <a:schemeClr val="tx1"/>
                </a:solidFill>
                <a:latin typeface="+mn-lt"/>
                <a:ea typeface="ＭＳ Ｐゴシック"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914400">
              <a:buNone/>
            </a:pPr>
            <a:r>
              <a:rPr lang="nl-NL" b="1" dirty="0">
                <a:latin typeface="Arial" panose="020B0604020202020204" pitchFamily="34" charset="0"/>
                <a:cs typeface="Arial" panose="020B0604020202020204" pitchFamily="34" charset="0"/>
              </a:rPr>
              <a:t>Zonder VKO:</a:t>
            </a:r>
          </a:p>
          <a:p>
            <a:pPr defTabSz="914400">
              <a:tabLst>
                <a:tab pos="180975" algn="l"/>
              </a:tabLst>
            </a:pPr>
            <a:r>
              <a:rPr lang="nl-NL" dirty="0">
                <a:latin typeface="Arial" panose="020B0604020202020204" pitchFamily="34" charset="0"/>
                <a:cs typeface="Arial" panose="020B0604020202020204" pitchFamily="34" charset="0"/>
              </a:rPr>
              <a:t>Eigen arbeid (max. 1.372 uur/jaar): </a:t>
            </a:r>
          </a:p>
          <a:p>
            <a:pPr defTabSz="914400">
              <a:tabLst>
                <a:tab pos="180975" algn="l"/>
              </a:tabLst>
            </a:pPr>
            <a:r>
              <a:rPr lang="nl-NL" dirty="0">
                <a:latin typeface="Arial" panose="020B0604020202020204" pitchFamily="34" charset="0"/>
                <a:cs typeface="Arial" panose="020B0604020202020204" pitchFamily="34" charset="0"/>
              </a:rPr>
              <a:t>€ 50,-/uur </a:t>
            </a:r>
          </a:p>
          <a:p>
            <a:pPr defTabSz="914400">
              <a:tabLst>
                <a:tab pos="180975" algn="l"/>
              </a:tabLst>
            </a:pPr>
            <a:r>
              <a:rPr lang="nl-NL" dirty="0">
                <a:latin typeface="Arial" panose="020B0604020202020204" pitchFamily="34" charset="0"/>
                <a:cs typeface="Arial" panose="020B0604020202020204" pitchFamily="34" charset="0"/>
              </a:rPr>
              <a:t>Loonkosten (max. 1.372 uur/jaar 	bij voltijd dienstverband of evenredig deel bij deeltijd dienstverband):</a:t>
            </a:r>
          </a:p>
          <a:p>
            <a:pPr marL="0" indent="0" defTabSz="914400">
              <a:buNone/>
              <a:tabLst>
                <a:tab pos="180975" algn="l"/>
              </a:tabLst>
            </a:pPr>
            <a:r>
              <a:rPr lang="nl-NL" dirty="0">
                <a:latin typeface="Arial" panose="020B0604020202020204" pitchFamily="34" charset="0"/>
                <a:cs typeface="Arial" panose="020B0604020202020204" pitchFamily="34" charset="0"/>
              </a:rPr>
              <a:t>	Uurtarief x aantal uren + 15% 	overhead</a:t>
            </a:r>
          </a:p>
          <a:p>
            <a:pPr marL="0" indent="0" defTabSz="914400">
              <a:buNone/>
              <a:tabLst>
                <a:tab pos="180975" algn="l"/>
              </a:tabLst>
            </a:pPr>
            <a:r>
              <a:rPr lang="nl-NL" dirty="0">
                <a:latin typeface="Arial" panose="020B0604020202020204" pitchFamily="34" charset="0"/>
                <a:cs typeface="Arial" panose="020B0604020202020204" pitchFamily="34" charset="0"/>
              </a:rPr>
              <a:t>	Uurtarief = (bruto jaarloon + 44,2% 	werkgeverslasten) / 1.720 uur op 	basis van 40-urige werkweek of naar 	rato toegepast aantal uren</a:t>
            </a:r>
          </a:p>
          <a:p>
            <a:pPr marL="0" indent="0" defTabSz="914400">
              <a:buNone/>
              <a:tabLst>
                <a:tab pos="180975" algn="l"/>
              </a:tabLst>
            </a:pPr>
            <a:r>
              <a:rPr lang="nl-NL" dirty="0">
                <a:latin typeface="Arial" panose="020B0604020202020204" pitchFamily="34" charset="0"/>
                <a:cs typeface="Arial" panose="020B0604020202020204" pitchFamily="34" charset="0"/>
              </a:rPr>
              <a:t>	Kennisinstellingen kunnen gebruik 	maken van IKS</a:t>
            </a:r>
          </a:p>
          <a:p>
            <a:pPr defTabSz="914400">
              <a:tabLst>
                <a:tab pos="180975" algn="l"/>
              </a:tabLst>
            </a:pPr>
            <a:r>
              <a:rPr lang="nl-NL" dirty="0">
                <a:latin typeface="Arial" panose="020B0604020202020204" pitchFamily="34" charset="0"/>
                <a:cs typeface="Arial" panose="020B0604020202020204" pitchFamily="34" charset="0"/>
              </a:rPr>
              <a:t>Overige kosten (op basis van factuur of document met gelijkwaardige bewijskracht)</a:t>
            </a:r>
          </a:p>
          <a:p>
            <a:pPr defTabSz="914400"/>
            <a:endParaRPr lang="nl-NL" sz="2800" dirty="0">
              <a:latin typeface="Arial" panose="020B0604020202020204" pitchFamily="34" charset="0"/>
              <a:cs typeface="Arial" panose="020B0604020202020204" pitchFamily="34" charset="0"/>
            </a:endParaRPr>
          </a:p>
        </p:txBody>
      </p:sp>
      <p:sp>
        <p:nvSpPr>
          <p:cNvPr id="6" name="Tekstvak 5">
            <a:extLst>
              <a:ext uri="{FF2B5EF4-FFF2-40B4-BE49-F238E27FC236}">
                <a16:creationId xmlns:a16="http://schemas.microsoft.com/office/drawing/2014/main" id="{5A6337E7-DC6C-D6CB-9BE8-230F57CEEA75}"/>
              </a:ext>
            </a:extLst>
          </p:cNvPr>
          <p:cNvSpPr txBox="1"/>
          <p:nvPr/>
        </p:nvSpPr>
        <p:spPr>
          <a:xfrm>
            <a:off x="5170327" y="1263907"/>
            <a:ext cx="3397476" cy="4247317"/>
          </a:xfrm>
          <a:prstGeom prst="rect">
            <a:avLst/>
          </a:prstGeom>
          <a:noFill/>
        </p:spPr>
        <p:txBody>
          <a:bodyPr wrap="square" rtlCol="0">
            <a:spAutoFit/>
          </a:bodyPr>
          <a:lstStyle/>
          <a:p>
            <a:pPr algn="l"/>
            <a:r>
              <a:rPr lang="nl-NL" sz="1800" dirty="0">
                <a:latin typeface="Arial" panose="020B0604020202020204" pitchFamily="34" charset="0"/>
                <a:cs typeface="Arial" panose="020B0604020202020204" pitchFamily="34" charset="0"/>
              </a:rPr>
              <a:t> </a:t>
            </a:r>
            <a:r>
              <a:rPr lang="nl-NL" sz="1800" b="1" dirty="0">
                <a:latin typeface="Arial" panose="020B0604020202020204" pitchFamily="34" charset="0"/>
                <a:cs typeface="Arial" panose="020B0604020202020204" pitchFamily="34" charset="0"/>
              </a:rPr>
              <a:t>VKO voor arbeidskosten:</a:t>
            </a:r>
          </a:p>
          <a:p>
            <a:pPr marL="285750" indent="-285750" algn="l">
              <a:buFont typeface="Arial" panose="020B0604020202020204" pitchFamily="34" charset="0"/>
              <a:buChar char="•"/>
              <a:tabLst>
                <a:tab pos="180975" algn="l"/>
              </a:tabLst>
            </a:pPr>
            <a:r>
              <a:rPr lang="nl-NL" sz="1800" dirty="0">
                <a:latin typeface="Arial" panose="020B0604020202020204" pitchFamily="34" charset="0"/>
                <a:cs typeface="Arial" panose="020B0604020202020204" pitchFamily="34" charset="0"/>
              </a:rPr>
              <a:t>Overige kosten (op 	basis van factuur of document met gelijkwaardige bewijskracht)</a:t>
            </a:r>
          </a:p>
          <a:p>
            <a:pPr marL="285750" indent="-285750" algn="l">
              <a:buFont typeface="Arial" panose="020B0604020202020204" pitchFamily="34" charset="0"/>
              <a:buChar char="•"/>
              <a:tabLst>
                <a:tab pos="180975" algn="l"/>
              </a:tabLst>
            </a:pPr>
            <a:r>
              <a:rPr lang="nl-NL" sz="1800" dirty="0">
                <a:latin typeface="Arial" panose="020B0604020202020204" pitchFamily="34" charset="0"/>
                <a:cs typeface="Arial" panose="020B0604020202020204" pitchFamily="34" charset="0"/>
              </a:rPr>
              <a:t>Loonkosten en kosten eigen arbeid = 23% van de overige kosten </a:t>
            </a:r>
          </a:p>
          <a:p>
            <a:pPr marL="285750" indent="-285750" algn="l">
              <a:buFontTx/>
              <a:buChar char="-"/>
              <a:tabLst>
                <a:tab pos="180975" algn="l"/>
              </a:tabLst>
            </a:pPr>
            <a:endParaRPr lang="nl-NL" dirty="0">
              <a:latin typeface="Arial" panose="020B0604020202020204" pitchFamily="34" charset="0"/>
              <a:cs typeface="Arial" panose="020B0604020202020204" pitchFamily="34" charset="0"/>
            </a:endParaRPr>
          </a:p>
          <a:p>
            <a:pPr marL="285750" indent="-285750" algn="l">
              <a:buFontTx/>
              <a:buChar char="-"/>
              <a:tabLst>
                <a:tab pos="180975" algn="l"/>
              </a:tabLst>
            </a:pPr>
            <a:endParaRPr lang="nl-NL" sz="1800" dirty="0">
              <a:latin typeface="Arial" panose="020B0604020202020204" pitchFamily="34" charset="0"/>
              <a:cs typeface="Arial" panose="020B0604020202020204" pitchFamily="34" charset="0"/>
            </a:endParaRPr>
          </a:p>
          <a:p>
            <a:pPr algn="l">
              <a:tabLst>
                <a:tab pos="180975" algn="l"/>
              </a:tabLst>
            </a:pPr>
            <a:endParaRPr lang="nl-NL" dirty="0">
              <a:latin typeface="Arial" panose="020B0604020202020204" pitchFamily="34" charset="0"/>
              <a:cs typeface="Arial" panose="020B0604020202020204" pitchFamily="34" charset="0"/>
            </a:endParaRPr>
          </a:p>
          <a:p>
            <a:pPr algn="l">
              <a:tabLst>
                <a:tab pos="180975" algn="l"/>
              </a:tabLst>
            </a:pPr>
            <a:endParaRPr lang="nl-NL" dirty="0">
              <a:latin typeface="Arial" panose="020B0604020202020204" pitchFamily="34" charset="0"/>
              <a:cs typeface="Arial" panose="020B0604020202020204" pitchFamily="34" charset="0"/>
            </a:endParaRPr>
          </a:p>
          <a:p>
            <a:pPr algn="l">
              <a:tabLst>
                <a:tab pos="180975" algn="l"/>
              </a:tabLst>
            </a:pPr>
            <a:r>
              <a:rPr lang="nl-NL" dirty="0">
                <a:latin typeface="Arial" panose="020B0604020202020204" pitchFamily="34" charset="0"/>
                <a:cs typeface="Arial" panose="020B0604020202020204" pitchFamily="34" charset="0"/>
              </a:rPr>
              <a:t>Raadpleeg indien gewenst de toelichting van het openstellingsbesluit voor rekenvoorbeelden.</a:t>
            </a:r>
            <a:endParaRPr lang="nl-NL"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9533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89675-B38D-5EE6-59B2-294DE53A946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D4A0F55-3893-D579-AA35-E3CDD8F0ECFF}"/>
              </a:ext>
            </a:extLst>
          </p:cNvPr>
          <p:cNvSpPr>
            <a:spLocks noGrp="1"/>
          </p:cNvSpPr>
          <p:nvPr>
            <p:ph type="title"/>
          </p:nvPr>
        </p:nvSpPr>
        <p:spPr/>
        <p:txBody>
          <a:bodyPr/>
          <a:lstStyle/>
          <a:p>
            <a:r>
              <a:rPr lang="nl-NL" dirty="0"/>
              <a:t>Aandachtspunten vanuit de openstelling</a:t>
            </a:r>
          </a:p>
        </p:txBody>
      </p:sp>
      <p:sp>
        <p:nvSpPr>
          <p:cNvPr id="14" name="Tijdelijke aanduiding voor inhoud 13">
            <a:extLst>
              <a:ext uri="{FF2B5EF4-FFF2-40B4-BE49-F238E27FC236}">
                <a16:creationId xmlns:a16="http://schemas.microsoft.com/office/drawing/2014/main" id="{B0DE0D2E-8B28-3CF8-E3B2-2DD80AA3E448}"/>
              </a:ext>
            </a:extLst>
          </p:cNvPr>
          <p:cNvSpPr>
            <a:spLocks noGrp="1"/>
          </p:cNvSpPr>
          <p:nvPr>
            <p:ph idx="1"/>
          </p:nvPr>
        </p:nvSpPr>
        <p:spPr>
          <a:xfrm>
            <a:off x="303252" y="1204443"/>
            <a:ext cx="8264551" cy="4281957"/>
          </a:xfrm>
        </p:spPr>
        <p:txBody>
          <a:bodyPr>
            <a:noAutofit/>
          </a:bodyPr>
          <a:lstStyle/>
          <a:p>
            <a:pPr marL="182563" indent="-182563">
              <a:lnSpc>
                <a:spcPct val="120000"/>
              </a:lnSpc>
              <a:spcBef>
                <a:spcPts val="0"/>
              </a:spcBef>
              <a:buFontTx/>
              <a:buChar char="-"/>
            </a:pPr>
            <a:r>
              <a:rPr lang="nl-NL" sz="1300" dirty="0">
                <a:latin typeface="Arial" panose="020B0604020202020204" pitchFamily="34" charset="0"/>
                <a:cs typeface="Arial" panose="020B0604020202020204" pitchFamily="34" charset="0"/>
              </a:rPr>
              <a:t>Er moet bij de indiening van de aanvraag gekozen worden voor de indiening van een innovatief samenwerkingsproject of een innovatief samenwerkingsproject wat zich specifiek inzet op experimenteerlocaties.</a:t>
            </a:r>
          </a:p>
          <a:p>
            <a:pPr marL="182563" indent="-182563">
              <a:lnSpc>
                <a:spcPct val="120000"/>
              </a:lnSpc>
              <a:spcBef>
                <a:spcPts val="0"/>
              </a:spcBef>
              <a:buFontTx/>
              <a:buChar char="-"/>
            </a:pPr>
            <a:endParaRPr lang="nl-NL" sz="800" dirty="0">
              <a:latin typeface="Arial" panose="020B0604020202020204" pitchFamily="34" charset="0"/>
              <a:cs typeface="Arial" panose="020B0604020202020204" pitchFamily="34" charset="0"/>
            </a:endParaRPr>
          </a:p>
          <a:p>
            <a:pPr marL="182563" indent="-182563">
              <a:lnSpc>
                <a:spcPct val="120000"/>
              </a:lnSpc>
              <a:spcBef>
                <a:spcPts val="0"/>
              </a:spcBef>
              <a:buFontTx/>
              <a:buChar char="-"/>
            </a:pPr>
            <a:r>
              <a:rPr lang="nl-NL" sz="1300" dirty="0">
                <a:latin typeface="Arial" panose="020B0604020202020204" pitchFamily="34" charset="0"/>
                <a:cs typeface="Arial" panose="020B0604020202020204" pitchFamily="34" charset="0"/>
              </a:rPr>
              <a:t>Het project dient betrekking te hebben op de voortbrenging van landbouwproducten of handel in landbouwproducten. </a:t>
            </a:r>
          </a:p>
          <a:p>
            <a:pPr marL="182563" indent="-182563">
              <a:lnSpc>
                <a:spcPct val="120000"/>
              </a:lnSpc>
              <a:spcBef>
                <a:spcPts val="0"/>
              </a:spcBef>
              <a:buFontTx/>
              <a:buChar char="-"/>
            </a:pPr>
            <a:r>
              <a:rPr lang="nl-NL" sz="1300" dirty="0">
                <a:latin typeface="Arial" panose="020B0604020202020204" pitchFamily="34" charset="0"/>
                <a:cs typeface="Arial" panose="020B0604020202020204" pitchFamily="34" charset="0"/>
              </a:rPr>
              <a:t>Het project moet onderbouwd betrekking hebben op één of meerdere thema’s zoals opgenomen in art. 2.5.2 van de provinciale verordening.</a:t>
            </a:r>
          </a:p>
          <a:p>
            <a:pPr marL="182563" indent="-182563">
              <a:lnSpc>
                <a:spcPct val="120000"/>
              </a:lnSpc>
              <a:spcBef>
                <a:spcPts val="0"/>
              </a:spcBef>
              <a:buFontTx/>
              <a:buChar char="-"/>
            </a:pPr>
            <a:r>
              <a:rPr lang="nl-NL" sz="1300" dirty="0">
                <a:latin typeface="Arial" panose="020B0604020202020204" pitchFamily="34" charset="0"/>
                <a:cs typeface="Arial" panose="020B0604020202020204" pitchFamily="34" charset="0"/>
              </a:rPr>
              <a:t>Het project moet gericht zijn op het ontwikkelen, valideren en verfijnen van innovaties.</a:t>
            </a:r>
          </a:p>
          <a:p>
            <a:pPr marL="182563" indent="-182563">
              <a:lnSpc>
                <a:spcPct val="120000"/>
              </a:lnSpc>
              <a:spcBef>
                <a:spcPts val="0"/>
              </a:spcBef>
              <a:buFontTx/>
              <a:buChar char="-"/>
            </a:pPr>
            <a:r>
              <a:rPr lang="nl-NL" sz="1300" dirty="0">
                <a:latin typeface="Arial" panose="020B0604020202020204" pitchFamily="34" charset="0"/>
                <a:cs typeface="Arial" panose="020B0604020202020204" pitchFamily="34" charset="0"/>
              </a:rPr>
              <a:t>Het project moet bijdragen aan het provinciaal beleid, met name het gestelde binnen de drie actielijnen van “Een gezonde toekomst voor de land- en tuinbouw in Limburg (2024-227).</a:t>
            </a:r>
          </a:p>
          <a:p>
            <a:pPr marL="182563" indent="-182563">
              <a:lnSpc>
                <a:spcPct val="120000"/>
              </a:lnSpc>
              <a:spcBef>
                <a:spcPts val="0"/>
              </a:spcBef>
              <a:buFontTx/>
              <a:buChar char="-"/>
            </a:pPr>
            <a:r>
              <a:rPr lang="nl-NL" sz="1300" dirty="0">
                <a:latin typeface="Arial" panose="020B0604020202020204" pitchFamily="34" charset="0"/>
                <a:cs typeface="Arial" panose="020B0604020202020204" pitchFamily="34" charset="0"/>
              </a:rPr>
              <a:t>Uit de aanvraag blijkt een aantoonbare oriëntatie op reeds uitgevoerde onderzoeken en bestaande initiatieven omtrent de betreffende innovatie.</a:t>
            </a:r>
          </a:p>
          <a:p>
            <a:pPr marL="182563" indent="-182563">
              <a:lnSpc>
                <a:spcPct val="120000"/>
              </a:lnSpc>
              <a:spcBef>
                <a:spcPts val="0"/>
              </a:spcBef>
              <a:buFontTx/>
              <a:buChar char="-"/>
            </a:pPr>
            <a:r>
              <a:rPr lang="nl-NL" sz="1300" dirty="0">
                <a:latin typeface="Arial" panose="020B0604020202020204" pitchFamily="34" charset="0"/>
                <a:cs typeface="Arial" panose="020B0604020202020204" pitchFamily="34" charset="0"/>
              </a:rPr>
              <a:t>De aanvraag bevat een toelichting op de investeringen in bedrijfsmiddelen binnen het project.</a:t>
            </a:r>
          </a:p>
          <a:p>
            <a:pPr marL="182563" indent="-182563">
              <a:lnSpc>
                <a:spcPct val="120000"/>
              </a:lnSpc>
              <a:spcBef>
                <a:spcPts val="0"/>
              </a:spcBef>
              <a:buFontTx/>
              <a:buChar char="-"/>
            </a:pPr>
            <a:r>
              <a:rPr lang="nl-NL" sz="1300" dirty="0">
                <a:latin typeface="Arial" panose="020B0604020202020204" pitchFamily="34" charset="0"/>
                <a:cs typeface="Arial" panose="020B0604020202020204" pitchFamily="34" charset="0"/>
              </a:rPr>
              <a:t>De aanvraag bevat het verwachte aantal personen dat van advies, opleiding, kennisuitwisseling of deelname aan de EIP groep zal profiteren door betere duurzame economische, sociale, milieu- en klimaatprestaties en prestaties op het gebied van hulpbronnenefficiëntie te leveren.</a:t>
            </a:r>
          </a:p>
          <a:p>
            <a:pPr marL="182563" indent="-182563">
              <a:lnSpc>
                <a:spcPct val="120000"/>
              </a:lnSpc>
              <a:spcBef>
                <a:spcPts val="0"/>
              </a:spcBef>
              <a:buNone/>
            </a:pPr>
            <a:endParaRPr lang="nl-NL" sz="800" dirty="0">
              <a:latin typeface="Arial" panose="020B0604020202020204" pitchFamily="34" charset="0"/>
              <a:cs typeface="Arial" panose="020B0604020202020204" pitchFamily="34" charset="0"/>
            </a:endParaRPr>
          </a:p>
          <a:p>
            <a:pPr marL="182563" indent="-182563">
              <a:lnSpc>
                <a:spcPct val="120000"/>
              </a:lnSpc>
              <a:spcBef>
                <a:spcPts val="0"/>
              </a:spcBef>
              <a:buFontTx/>
              <a:buChar char="-"/>
            </a:pPr>
            <a:r>
              <a:rPr lang="nl-NL" sz="1300" dirty="0">
                <a:latin typeface="Arial" panose="020B0604020202020204" pitchFamily="34" charset="0"/>
                <a:cs typeface="Arial" panose="020B0604020202020204" pitchFamily="34" charset="0"/>
              </a:rPr>
              <a:t>De begunstigde dient de opgedane kennis en resultaten en een samenvatting van het project gedurende de uitvoering van het project openbaar te maken via het nationale en Europese EIP-netwerk en andere geëigende netwerken.</a:t>
            </a:r>
          </a:p>
        </p:txBody>
      </p:sp>
    </p:spTree>
    <p:extLst>
      <p:ext uri="{BB962C8B-B14F-4D97-AF65-F5344CB8AC3E}">
        <p14:creationId xmlns:p14="http://schemas.microsoft.com/office/powerpoint/2010/main" val="12187324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98466-C091-EBCE-EF65-F86C149695F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E1A9D66-359F-22B6-03D3-E17E25CE7754}"/>
              </a:ext>
            </a:extLst>
          </p:cNvPr>
          <p:cNvSpPr>
            <a:spLocks noGrp="1"/>
          </p:cNvSpPr>
          <p:nvPr>
            <p:ph type="title"/>
          </p:nvPr>
        </p:nvSpPr>
        <p:spPr/>
        <p:txBody>
          <a:bodyPr/>
          <a:lstStyle/>
          <a:p>
            <a:r>
              <a:rPr lang="nl-NL" dirty="0"/>
              <a:t>Algemene aandachtspunten en tips</a:t>
            </a:r>
          </a:p>
        </p:txBody>
      </p:sp>
      <p:sp>
        <p:nvSpPr>
          <p:cNvPr id="4" name="Tekstvak 3">
            <a:extLst>
              <a:ext uri="{FF2B5EF4-FFF2-40B4-BE49-F238E27FC236}">
                <a16:creationId xmlns:a16="http://schemas.microsoft.com/office/drawing/2014/main" id="{197BA8A8-4A75-4AD8-FE20-24E24705FEA0}"/>
              </a:ext>
            </a:extLst>
          </p:cNvPr>
          <p:cNvSpPr txBox="1"/>
          <p:nvPr/>
        </p:nvSpPr>
        <p:spPr>
          <a:xfrm>
            <a:off x="417599" y="1260172"/>
            <a:ext cx="8150203" cy="4339650"/>
          </a:xfrm>
          <a:prstGeom prst="rect">
            <a:avLst/>
          </a:prstGeom>
          <a:noFill/>
        </p:spPr>
        <p:txBody>
          <a:bodyPr wrap="square">
            <a:spAutoFit/>
          </a:bodyPr>
          <a:lstStyle/>
          <a:p>
            <a:pPr algn="l">
              <a:spcBef>
                <a:spcPts val="300"/>
              </a:spcBef>
              <a:tabLst>
                <a:tab pos="180975" algn="l"/>
              </a:tabLst>
            </a:pPr>
            <a:r>
              <a:rPr lang="nl-NL" sz="1600" dirty="0">
                <a:latin typeface="Arial" panose="020B0604020202020204" pitchFamily="34" charset="0"/>
                <a:cs typeface="Arial" panose="020B0604020202020204" pitchFamily="34" charset="0"/>
              </a:rPr>
              <a:t>- 	Lees provinciale verordening en het openstellingsbesluit goed door en gebruik de 	</a:t>
            </a:r>
            <a:r>
              <a:rPr lang="nl-NL" sz="1600" dirty="0" err="1">
                <a:latin typeface="Arial" panose="020B0604020202020204" pitchFamily="34" charset="0"/>
                <a:cs typeface="Arial" panose="020B0604020202020204" pitchFamily="34" charset="0"/>
              </a:rPr>
              <a:t>factsheet</a:t>
            </a:r>
            <a:r>
              <a:rPr lang="nl-NL" sz="1600" dirty="0">
                <a:latin typeface="Arial" panose="020B0604020202020204" pitchFamily="34" charset="0"/>
                <a:cs typeface="Arial" panose="020B0604020202020204" pitchFamily="34" charset="0"/>
              </a:rPr>
              <a:t> en formats die beschikbaar zijn op </a:t>
            </a:r>
            <a:r>
              <a:rPr lang="nl-NL" sz="1600" dirty="0">
                <a:latin typeface="Arial" panose="020B0604020202020204" pitchFamily="34" charset="0"/>
                <a:cs typeface="Arial" panose="020B0604020202020204" pitchFamily="34" charset="0"/>
                <a:hlinkClick r:id="rId2"/>
              </a:rPr>
              <a:t>www.stimulus.nl/glb-23-27</a:t>
            </a:r>
            <a:endParaRPr lang="nl-NL" sz="1600" dirty="0">
              <a:latin typeface="Arial" panose="020B0604020202020204" pitchFamily="34" charset="0"/>
              <a:cs typeface="Arial" panose="020B0604020202020204" pitchFamily="34" charset="0"/>
            </a:endParaRPr>
          </a:p>
          <a:p>
            <a:pPr algn="l">
              <a:spcBef>
                <a:spcPts val="300"/>
              </a:spcBef>
              <a:tabLst>
                <a:tab pos="180975" algn="l"/>
              </a:tabLst>
            </a:pPr>
            <a:r>
              <a:rPr lang="nl-NL" sz="1600" dirty="0">
                <a:latin typeface="Arial" panose="020B0604020202020204" pitchFamily="34" charset="0"/>
                <a:cs typeface="Arial" panose="020B0604020202020204" pitchFamily="34" charset="0"/>
              </a:rPr>
              <a:t>- 	Tenderprocedure: geen aanvulling mogelijk na sluiting van de openstelling! Alle 	verplichte bijlagen	moeten toegevoegd zijn om de aanvraag in behandeling te kunnen 	nemen.</a:t>
            </a:r>
          </a:p>
          <a:p>
            <a:pPr algn="l">
              <a:spcBef>
                <a:spcPts val="300"/>
              </a:spcBef>
              <a:tabLst>
                <a:tab pos="180975" algn="l"/>
              </a:tabLst>
            </a:pPr>
            <a:r>
              <a:rPr lang="nl-NL" sz="1600" dirty="0">
                <a:effectLst/>
                <a:latin typeface="Arial" panose="020B0604020202020204" pitchFamily="34" charset="0"/>
                <a:ea typeface="Times New Roman" panose="02020603050405020304" pitchFamily="18" charset="0"/>
                <a:cs typeface="Arial" panose="020B0604020202020204" pitchFamily="34" charset="0"/>
              </a:rPr>
              <a:t>- 	Geen verplichtingen aangaan of starten met activiteiten voor het indienen van de 	aanvraag (weigeringsgrond)</a:t>
            </a:r>
            <a:endParaRPr lang="nl-NL" sz="1600" dirty="0">
              <a:effectLst/>
              <a:latin typeface="Arial" panose="020B0604020202020204" pitchFamily="34" charset="0"/>
              <a:ea typeface="Calibri" panose="020F0502020204030204" pitchFamily="34" charset="0"/>
              <a:cs typeface="Arial" panose="020B0604020202020204" pitchFamily="34" charset="0"/>
            </a:endParaRPr>
          </a:p>
          <a:p>
            <a:pPr algn="l">
              <a:spcBef>
                <a:spcPts val="300"/>
              </a:spcBef>
              <a:tabLst>
                <a:tab pos="180975" algn="l"/>
              </a:tabLst>
            </a:pPr>
            <a:r>
              <a:rPr lang="nl-NL" sz="1600" dirty="0">
                <a:latin typeface="Arial" panose="020B0604020202020204" pitchFamily="34" charset="0"/>
                <a:cs typeface="Arial" panose="020B0604020202020204" pitchFamily="34" charset="0"/>
              </a:rPr>
              <a:t>- 	Zorg voor voldoende onderbouwing van de begroting (stuur offertes of andere 	onderbouwing mee)</a:t>
            </a:r>
          </a:p>
          <a:p>
            <a:pPr algn="l">
              <a:spcBef>
                <a:spcPts val="300"/>
              </a:spcBef>
              <a:tabLst>
                <a:tab pos="180975" algn="l"/>
              </a:tabLst>
            </a:pPr>
            <a:r>
              <a:rPr lang="nl-NL" sz="1600" dirty="0">
                <a:latin typeface="Arial" panose="020B0604020202020204" pitchFamily="34" charset="0"/>
                <a:cs typeface="Arial" panose="020B0604020202020204" pitchFamily="34" charset="0"/>
              </a:rPr>
              <a:t>-</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aanvragen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worden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beoordeeld</a:t>
            </a:r>
            <a:r>
              <a:rPr lang="en-US" sz="1600" dirty="0">
                <a:latin typeface="Arial" panose="020B0604020202020204" pitchFamily="34" charset="0"/>
                <a:cs typeface="Arial" panose="020B0604020202020204" pitchFamily="34" charset="0"/>
              </a:rPr>
              <a:t> op de </a:t>
            </a:r>
            <a:r>
              <a:rPr lang="en-US" sz="1600" dirty="0" err="1">
                <a:latin typeface="Arial" panose="020B0604020202020204" pitchFamily="34" charset="0"/>
                <a:cs typeface="Arial" panose="020B0604020202020204" pitchFamily="34" charset="0"/>
              </a:rPr>
              <a:t>selectiecriteria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besteed</a:t>
            </a:r>
            <a:r>
              <a:rPr lang="en-US" sz="1600" dirty="0">
                <a:latin typeface="Arial" panose="020B0604020202020204" pitchFamily="34" charset="0"/>
                <a:cs typeface="Arial" panose="020B0604020202020204" pitchFamily="34" charset="0"/>
              </a:rPr>
              <a:t> in de </a:t>
            </a:r>
            <a:r>
              <a:rPr lang="en-US" sz="1600" dirty="0" err="1">
                <a:latin typeface="Arial" panose="020B0604020202020204" pitchFamily="34" charset="0"/>
                <a:cs typeface="Arial" panose="020B0604020202020204" pitchFamily="34" charset="0"/>
              </a:rPr>
              <a:t>projectplannen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ruim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aandacht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aan</a:t>
            </a:r>
            <a:r>
              <a:rPr lang="en-US" sz="1600" dirty="0">
                <a:latin typeface="Arial" panose="020B0604020202020204" pitchFamily="34" charset="0"/>
                <a:cs typeface="Arial" panose="020B0604020202020204" pitchFamily="34" charset="0"/>
              </a:rPr>
              <a:t> het </a:t>
            </a:r>
            <a:r>
              <a:rPr lang="en-US" sz="1600" dirty="0" err="1">
                <a:latin typeface="Arial" panose="020B0604020202020204" pitchFamily="34" charset="0"/>
                <a:cs typeface="Arial" panose="020B0604020202020204" pitchFamily="34" charset="0"/>
              </a:rPr>
              <a:t>onderbouwen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waarom</a:t>
            </a:r>
            <a:r>
              <a:rPr lang="en-US" sz="1600" dirty="0">
                <a:latin typeface="Arial" panose="020B0604020202020204" pitchFamily="34" charset="0"/>
                <a:cs typeface="Arial" panose="020B0604020202020204" pitchFamily="34" charset="0"/>
              </a:rPr>
              <a:t> en op </a:t>
            </a:r>
            <a:r>
              <a:rPr lang="en-US" sz="1600" dirty="0" err="1">
                <a:latin typeface="Arial" panose="020B0604020202020204" pitchFamily="34" charset="0"/>
                <a:cs typeface="Arial" panose="020B0604020202020204" pitchFamily="34" charset="0"/>
              </a:rPr>
              <a:t>welke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manier</a:t>
            </a:r>
            <a:r>
              <a:rPr lang="en-US" sz="1600" dirty="0">
                <a:latin typeface="Arial" panose="020B0604020202020204" pitchFamily="34" charset="0"/>
                <a:cs typeface="Arial" panose="020B0604020202020204" pitchFamily="34" charset="0"/>
              </a:rPr>
              <a:t> het project in </a:t>
            </a:r>
            <a:r>
              <a:rPr lang="en-US" sz="1600" dirty="0" err="1">
                <a:latin typeface="Arial" panose="020B0604020202020204" pitchFamily="34" charset="0"/>
                <a:cs typeface="Arial" panose="020B0604020202020204" pitchFamily="34" charset="0"/>
              </a:rPr>
              <a:t>uw</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ogen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bijdraagt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aan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deze</a:t>
            </a:r>
            <a:r>
              <a:rPr lang="en-US" sz="1600" dirty="0">
                <a:latin typeface="Arial" panose="020B0604020202020204" pitchFamily="34" charset="0"/>
                <a:cs typeface="Arial" panose="020B0604020202020204" pitchFamily="34" charset="0"/>
              </a:rPr>
              <a:t> criteria.</a:t>
            </a:r>
          </a:p>
          <a:p>
            <a:pPr algn="l">
              <a:spcBef>
                <a:spcPts val="300"/>
              </a:spcBef>
            </a:pPr>
            <a:r>
              <a:rPr lang="nl-NL" sz="1600" dirty="0">
                <a:latin typeface="Arial" panose="020B0604020202020204" pitchFamily="34" charset="0"/>
                <a:cs typeface="Arial" panose="020B0604020202020204" pitchFamily="34" charset="0"/>
              </a:rPr>
              <a:t>-  Voer uw project uit conform projectplan en beschikking</a:t>
            </a:r>
          </a:p>
          <a:p>
            <a:pPr algn="l">
              <a:spcBef>
                <a:spcPts val="300"/>
              </a:spcBef>
            </a:pPr>
            <a:endParaRPr lang="nl-NL" sz="1600" dirty="0">
              <a:latin typeface="Arial" panose="020B0604020202020204" pitchFamily="34" charset="0"/>
              <a:cs typeface="Arial" panose="020B0604020202020204" pitchFamily="34" charset="0"/>
            </a:endParaRPr>
          </a:p>
          <a:p>
            <a:pPr algn="l">
              <a:spcBef>
                <a:spcPts val="300"/>
              </a:spcBef>
            </a:pPr>
            <a:r>
              <a:rPr lang="nl-NL" sz="1600" dirty="0">
                <a:latin typeface="Arial" panose="020B0604020202020204" pitchFamily="34" charset="0"/>
                <a:cs typeface="Arial" panose="020B0604020202020204" pitchFamily="34" charset="0"/>
              </a:rPr>
              <a:t>Via </a:t>
            </a:r>
            <a:r>
              <a:rPr lang="nl-NL" sz="1600" dirty="0">
                <a:latin typeface="Arial" panose="020B0604020202020204" pitchFamily="34" charset="0"/>
                <a:cs typeface="Arial" panose="020B0604020202020204" pitchFamily="34" charset="0"/>
                <a:hlinkClick r:id="rId3"/>
              </a:rPr>
              <a:t>www.stimulus.nl</a:t>
            </a:r>
            <a:r>
              <a:rPr lang="nl-NL" sz="1600" dirty="0">
                <a:latin typeface="Arial" panose="020B0604020202020204" pitchFamily="34" charset="0"/>
                <a:cs typeface="Arial" panose="020B0604020202020204" pitchFamily="34" charset="0"/>
              </a:rPr>
              <a:t> kunt u zich aanmelden voor de nieuwsbrief GLB 2023-2027</a:t>
            </a:r>
          </a:p>
          <a:p>
            <a:pPr algn="l">
              <a:spcBef>
                <a:spcPts val="300"/>
              </a:spcBef>
            </a:pPr>
            <a:r>
              <a:rPr lang="nl-NL" sz="1600" dirty="0">
                <a:latin typeface="Arial" panose="020B0604020202020204" pitchFamily="34" charset="0"/>
                <a:cs typeface="Arial" panose="020B0604020202020204" pitchFamily="34" charset="0"/>
              </a:rPr>
              <a:t>Neem bij vragen contact op met Stimulus: </a:t>
            </a:r>
            <a:r>
              <a:rPr lang="nl-NL" sz="1600" dirty="0">
                <a:latin typeface="Arial" panose="020B0604020202020204" pitchFamily="34" charset="0"/>
                <a:cs typeface="Arial" panose="020B0604020202020204" pitchFamily="34" charset="0"/>
                <a:hlinkClick r:id="rId4"/>
              </a:rPr>
              <a:t>glb@stimulus.nl</a:t>
            </a:r>
            <a:r>
              <a:rPr lang="nl-NL" sz="1600" dirty="0">
                <a:latin typeface="Arial" panose="020B0604020202020204" pitchFamily="34" charset="0"/>
                <a:cs typeface="Arial" panose="020B0604020202020204" pitchFamily="34" charset="0"/>
              </a:rPr>
              <a:t>  of 040 – 23 75 904.</a:t>
            </a:r>
          </a:p>
        </p:txBody>
      </p:sp>
    </p:spTree>
    <p:extLst>
      <p:ext uri="{BB962C8B-B14F-4D97-AF65-F5344CB8AC3E}">
        <p14:creationId xmlns:p14="http://schemas.microsoft.com/office/powerpoint/2010/main" val="1730901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269EF-F08E-4E22-AF5C-08061C876F44}"/>
              </a:ext>
            </a:extLst>
          </p:cNvPr>
          <p:cNvSpPr>
            <a:spLocks noGrp="1"/>
          </p:cNvSpPr>
          <p:nvPr>
            <p:ph type="title"/>
          </p:nvPr>
        </p:nvSpPr>
        <p:spPr/>
        <p:txBody>
          <a:bodyPr/>
          <a:lstStyle/>
          <a:p>
            <a:r>
              <a:rPr lang="nl-NL" dirty="0"/>
              <a:t>3. Stappen</a:t>
            </a:r>
          </a:p>
        </p:txBody>
      </p:sp>
      <p:sp>
        <p:nvSpPr>
          <p:cNvPr id="3" name="Tijdelijke aanduiding voor inhoud 2">
            <a:extLst>
              <a:ext uri="{FF2B5EF4-FFF2-40B4-BE49-F238E27FC236}">
                <a16:creationId xmlns:a16="http://schemas.microsoft.com/office/drawing/2014/main" id="{3C37E5B0-6A86-40E1-921E-4390D85EA10B}"/>
              </a:ext>
            </a:extLst>
          </p:cNvPr>
          <p:cNvSpPr>
            <a:spLocks noGrp="1"/>
          </p:cNvSpPr>
          <p:nvPr>
            <p:ph idx="1"/>
          </p:nvPr>
        </p:nvSpPr>
        <p:spPr/>
        <p:txBody>
          <a:bodyPr>
            <a:normAutofit/>
          </a:bodyPr>
          <a:lstStyle/>
          <a:p>
            <a:pPr marL="0" indent="0">
              <a:buNone/>
            </a:pPr>
            <a:r>
              <a:rPr lang="nl-NL" dirty="0"/>
              <a:t>Introductie 20 min (Provincie Limburg):</a:t>
            </a:r>
          </a:p>
          <a:p>
            <a:r>
              <a:rPr lang="nl-NL" dirty="0"/>
              <a:t>Inhoud </a:t>
            </a:r>
            <a:r>
              <a:rPr lang="nl-NL" dirty="0" err="1"/>
              <a:t>adhv</a:t>
            </a:r>
            <a:r>
              <a:rPr lang="nl-NL" dirty="0"/>
              <a:t> toelichting </a:t>
            </a:r>
            <a:r>
              <a:rPr lang="nl-NL" dirty="0" err="1"/>
              <a:t>factsheet</a:t>
            </a:r>
            <a:endParaRPr lang="nl-NL" dirty="0"/>
          </a:p>
          <a:p>
            <a:r>
              <a:rPr lang="nl-NL" dirty="0"/>
              <a:t>Aspect beoordeling</a:t>
            </a:r>
          </a:p>
          <a:p>
            <a:pPr marL="0" indent="0">
              <a:buNone/>
            </a:pPr>
            <a:endParaRPr lang="nl-NL" dirty="0"/>
          </a:p>
          <a:p>
            <a:pPr marL="0" indent="0">
              <a:buNone/>
            </a:pPr>
            <a:r>
              <a:rPr lang="nl-NL" dirty="0"/>
              <a:t>Vraag en antwoord 20 min (Stimulus):</a:t>
            </a:r>
          </a:p>
          <a:p>
            <a:r>
              <a:rPr lang="nl-NL" dirty="0" err="1"/>
              <a:t>Financieeltechnische</a:t>
            </a:r>
            <a:r>
              <a:rPr lang="nl-NL" dirty="0"/>
              <a:t> en juridische vragen</a:t>
            </a:r>
          </a:p>
          <a:p>
            <a:r>
              <a:rPr lang="nl-NL" dirty="0"/>
              <a:t>Contactpersonen, informatie, documenten</a:t>
            </a:r>
          </a:p>
          <a:p>
            <a:pPr marL="0" indent="0">
              <a:buNone/>
            </a:pPr>
            <a:endParaRPr lang="nl-NL" dirty="0"/>
          </a:p>
          <a:p>
            <a:pPr marL="0" indent="0">
              <a:buNone/>
            </a:pPr>
            <a:r>
              <a:rPr lang="nl-NL" b="1" dirty="0"/>
              <a:t>Vraag en antwoord 20 min overig</a:t>
            </a:r>
          </a:p>
          <a:p>
            <a:pPr marL="0" indent="0">
              <a:buNone/>
            </a:pPr>
            <a:endParaRPr lang="nl-NL" dirty="0"/>
          </a:p>
          <a:p>
            <a:pPr marL="0" indent="0">
              <a:buNone/>
            </a:pPr>
            <a:endParaRPr lang="nl-NL" dirty="0"/>
          </a:p>
        </p:txBody>
      </p:sp>
      <p:pic>
        <p:nvPicPr>
          <p:cNvPr id="4" name="Tijdelijke aanduiding voor inhoud 6">
            <a:extLst>
              <a:ext uri="{FF2B5EF4-FFF2-40B4-BE49-F238E27FC236}">
                <a16:creationId xmlns:a16="http://schemas.microsoft.com/office/drawing/2014/main" id="{95F9ABC0-D7A6-4EDE-A0C3-E5DCF3A5ECA3}"/>
              </a:ext>
            </a:extLst>
          </p:cNvPr>
          <p:cNvPicPr>
            <a:picLocks noChangeAspect="1"/>
          </p:cNvPicPr>
          <p:nvPr/>
        </p:nvPicPr>
        <p:blipFill>
          <a:blip r:embed="rId2"/>
          <a:stretch>
            <a:fillRect/>
          </a:stretch>
        </p:blipFill>
        <p:spPr>
          <a:xfrm>
            <a:off x="5508104" y="2654703"/>
            <a:ext cx="3097188" cy="1548594"/>
          </a:xfrm>
          <a:prstGeom prst="rect">
            <a:avLst/>
          </a:prstGeom>
        </p:spPr>
      </p:pic>
    </p:spTree>
    <p:extLst>
      <p:ext uri="{BB962C8B-B14F-4D97-AF65-F5344CB8AC3E}">
        <p14:creationId xmlns:p14="http://schemas.microsoft.com/office/powerpoint/2010/main" val="10109083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71F22C-B93C-42DB-AF76-0A248144A3AD}"/>
              </a:ext>
            </a:extLst>
          </p:cNvPr>
          <p:cNvSpPr>
            <a:spLocks noGrp="1"/>
          </p:cNvSpPr>
          <p:nvPr>
            <p:ph type="title"/>
          </p:nvPr>
        </p:nvSpPr>
        <p:spPr/>
        <p:txBody>
          <a:bodyPr/>
          <a:lstStyle/>
          <a:p>
            <a:r>
              <a:rPr lang="nl-NL" dirty="0"/>
              <a:t>Dank voor de aandacht</a:t>
            </a:r>
          </a:p>
        </p:txBody>
      </p:sp>
      <p:pic>
        <p:nvPicPr>
          <p:cNvPr id="4" name="Tijdelijke aanduiding voor inhoud 3">
            <a:extLst>
              <a:ext uri="{FF2B5EF4-FFF2-40B4-BE49-F238E27FC236}">
                <a16:creationId xmlns:a16="http://schemas.microsoft.com/office/drawing/2014/main" id="{7748203A-D62C-4826-A89F-5B12F23F611B}"/>
              </a:ext>
            </a:extLst>
          </p:cNvPr>
          <p:cNvPicPr>
            <a:picLocks noGrp="1" noChangeAspect="1"/>
          </p:cNvPicPr>
          <p:nvPr>
            <p:ph idx="1"/>
          </p:nvPr>
        </p:nvPicPr>
        <p:blipFill>
          <a:blip r:embed="rId2"/>
          <a:stretch>
            <a:fillRect/>
          </a:stretch>
        </p:blipFill>
        <p:spPr>
          <a:xfrm>
            <a:off x="755576" y="2276872"/>
            <a:ext cx="4362450" cy="2495550"/>
          </a:xfrm>
          <a:prstGeom prst="rect">
            <a:avLst/>
          </a:prstGeom>
        </p:spPr>
      </p:pic>
    </p:spTree>
    <p:extLst>
      <p:ext uri="{BB962C8B-B14F-4D97-AF65-F5344CB8AC3E}">
        <p14:creationId xmlns:p14="http://schemas.microsoft.com/office/powerpoint/2010/main" val="2260368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269EF-F08E-4E22-AF5C-08061C876F44}"/>
              </a:ext>
            </a:extLst>
          </p:cNvPr>
          <p:cNvSpPr>
            <a:spLocks noGrp="1"/>
          </p:cNvSpPr>
          <p:nvPr>
            <p:ph type="title"/>
          </p:nvPr>
        </p:nvSpPr>
        <p:spPr/>
        <p:txBody>
          <a:bodyPr/>
          <a:lstStyle/>
          <a:p>
            <a:r>
              <a:rPr lang="nl-NL" dirty="0"/>
              <a:t>Kerngegevens openstelling (1)</a:t>
            </a:r>
          </a:p>
        </p:txBody>
      </p:sp>
      <p:sp>
        <p:nvSpPr>
          <p:cNvPr id="3" name="Tijdelijke aanduiding voor inhoud 2">
            <a:extLst>
              <a:ext uri="{FF2B5EF4-FFF2-40B4-BE49-F238E27FC236}">
                <a16:creationId xmlns:a16="http://schemas.microsoft.com/office/drawing/2014/main" id="{3C37E5B0-6A86-40E1-921E-4390D85EA10B}"/>
              </a:ext>
            </a:extLst>
          </p:cNvPr>
          <p:cNvSpPr>
            <a:spLocks noGrp="1"/>
          </p:cNvSpPr>
          <p:nvPr>
            <p:ph idx="1"/>
          </p:nvPr>
        </p:nvSpPr>
        <p:spPr/>
        <p:txBody>
          <a:bodyPr>
            <a:normAutofit/>
          </a:bodyPr>
          <a:lstStyle/>
          <a:p>
            <a:pPr marL="0" indent="0">
              <a:buNone/>
            </a:pPr>
            <a:endParaRPr lang="nl-NL" dirty="0"/>
          </a:p>
          <a:p>
            <a:r>
              <a:rPr lang="nl-NL" dirty="0"/>
              <a:t>Openstelling van 15 augustus 2025 09:00 uur tot 1 oktober 2025 17:00 uur. </a:t>
            </a:r>
          </a:p>
          <a:p>
            <a:r>
              <a:rPr lang="nl-NL" dirty="0"/>
              <a:t>Digitaal indienen via de </a:t>
            </a:r>
            <a:r>
              <a:rPr lang="nl-NL" dirty="0" err="1"/>
              <a:t>Webportal</a:t>
            </a:r>
            <a:r>
              <a:rPr lang="nl-NL" dirty="0"/>
              <a:t> van Stimulus Programmamanagement </a:t>
            </a:r>
          </a:p>
          <a:p>
            <a:r>
              <a:rPr lang="nl-NL" dirty="0"/>
              <a:t>Subsidiepercentage = 40 % van de subsidiabele kosten voor investeringen in bedrijfsmiddelen en 100% voor overige subsidiabele kosten</a:t>
            </a:r>
          </a:p>
          <a:p>
            <a:r>
              <a:rPr lang="nl-NL" dirty="0"/>
              <a:t>PL betaalt 57% van het subsidie plus kosten Stimulus / RvO, EU betaalt 43% van het subsidie</a:t>
            </a:r>
          </a:p>
          <a:p>
            <a:r>
              <a:rPr lang="nl-NL" dirty="0"/>
              <a:t>Maximale projectduur: de activiteiten dienen uiterlijk 31 december 2028 te hebben plaatsgevonden </a:t>
            </a:r>
          </a:p>
          <a:p>
            <a:endParaRPr lang="nl-NL" dirty="0"/>
          </a:p>
        </p:txBody>
      </p:sp>
    </p:spTree>
    <p:extLst>
      <p:ext uri="{BB962C8B-B14F-4D97-AF65-F5344CB8AC3E}">
        <p14:creationId xmlns:p14="http://schemas.microsoft.com/office/powerpoint/2010/main" val="2337715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269EF-F08E-4E22-AF5C-08061C876F44}"/>
              </a:ext>
            </a:extLst>
          </p:cNvPr>
          <p:cNvSpPr>
            <a:spLocks noGrp="1"/>
          </p:cNvSpPr>
          <p:nvPr>
            <p:ph type="title"/>
          </p:nvPr>
        </p:nvSpPr>
        <p:spPr/>
        <p:txBody>
          <a:bodyPr/>
          <a:lstStyle/>
          <a:p>
            <a:r>
              <a:rPr lang="nl-NL" dirty="0"/>
              <a:t>Kerngegevens openstelling (2)</a:t>
            </a:r>
          </a:p>
        </p:txBody>
      </p:sp>
      <p:sp>
        <p:nvSpPr>
          <p:cNvPr id="3" name="Tijdelijke aanduiding voor inhoud 2">
            <a:extLst>
              <a:ext uri="{FF2B5EF4-FFF2-40B4-BE49-F238E27FC236}">
                <a16:creationId xmlns:a16="http://schemas.microsoft.com/office/drawing/2014/main" id="{3C37E5B0-6A86-40E1-921E-4390D85EA10B}"/>
              </a:ext>
            </a:extLst>
          </p:cNvPr>
          <p:cNvSpPr>
            <a:spLocks noGrp="1"/>
          </p:cNvSpPr>
          <p:nvPr>
            <p:ph idx="1"/>
          </p:nvPr>
        </p:nvSpPr>
        <p:spPr/>
        <p:txBody>
          <a:bodyPr>
            <a:normAutofit/>
          </a:bodyPr>
          <a:lstStyle/>
          <a:p>
            <a:r>
              <a:rPr lang="nl-NL" dirty="0"/>
              <a:t>Verordening Europese Landbouwsubsidies 2023-2027 Provincie Limburg en Openstellingsbesluit 2024 Paragraaf 5 Samenwerking voor innovatie in het Europees Innovatie Partnerschap (EIP) Verordening Europese Landbouwsubsidies </a:t>
            </a:r>
          </a:p>
          <a:p>
            <a:r>
              <a:rPr lang="nl-NL" dirty="0"/>
              <a:t>Formele openstellingstekst site Stimulus</a:t>
            </a:r>
          </a:p>
          <a:p>
            <a:r>
              <a:rPr lang="nl-NL" dirty="0"/>
              <a:t>Verplicht te gebruiken documenten en procedure</a:t>
            </a:r>
          </a:p>
        </p:txBody>
      </p:sp>
    </p:spTree>
    <p:extLst>
      <p:ext uri="{BB962C8B-B14F-4D97-AF65-F5344CB8AC3E}">
        <p14:creationId xmlns:p14="http://schemas.microsoft.com/office/powerpoint/2010/main" val="331426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269EF-F08E-4E22-AF5C-08061C876F44}"/>
              </a:ext>
            </a:extLst>
          </p:cNvPr>
          <p:cNvSpPr>
            <a:spLocks noGrp="1"/>
          </p:cNvSpPr>
          <p:nvPr>
            <p:ph type="title"/>
          </p:nvPr>
        </p:nvSpPr>
        <p:spPr/>
        <p:txBody>
          <a:bodyPr/>
          <a:lstStyle/>
          <a:p>
            <a:r>
              <a:rPr lang="nl-NL" dirty="0"/>
              <a:t>Kerngegevens openstelling (3)</a:t>
            </a:r>
          </a:p>
        </p:txBody>
      </p:sp>
      <p:sp>
        <p:nvSpPr>
          <p:cNvPr id="3" name="Tijdelijke aanduiding voor inhoud 2">
            <a:extLst>
              <a:ext uri="{FF2B5EF4-FFF2-40B4-BE49-F238E27FC236}">
                <a16:creationId xmlns:a16="http://schemas.microsoft.com/office/drawing/2014/main" id="{3C37E5B0-6A86-40E1-921E-4390D85EA10B}"/>
              </a:ext>
            </a:extLst>
          </p:cNvPr>
          <p:cNvSpPr>
            <a:spLocks noGrp="1"/>
          </p:cNvSpPr>
          <p:nvPr>
            <p:ph idx="1"/>
          </p:nvPr>
        </p:nvSpPr>
        <p:spPr>
          <a:xfrm>
            <a:off x="418055" y="1476462"/>
            <a:ext cx="8149747" cy="4128935"/>
          </a:xfrm>
        </p:spPr>
        <p:txBody>
          <a:bodyPr>
            <a:normAutofit fontScale="92500" lnSpcReduction="20000"/>
          </a:bodyPr>
          <a:lstStyle/>
          <a:p>
            <a:r>
              <a:rPr lang="nl-NL" sz="1900" dirty="0"/>
              <a:t>Nationaal Strategisch Plan voor het GLB </a:t>
            </a:r>
          </a:p>
          <a:p>
            <a:r>
              <a:rPr lang="nl-NL" sz="1900" dirty="0"/>
              <a:t>Provincie Limburg  Beleidskader 2024 – 2027 “Werken aan een toekomstbestendige economie”,</a:t>
            </a:r>
          </a:p>
          <a:p>
            <a:pPr marL="0" indent="0">
              <a:buNone/>
            </a:pPr>
            <a:r>
              <a:rPr lang="nl-NL" sz="1900" dirty="0"/>
              <a:t>    H6. “Een gezonde toekomst voor de land- en tuinbouw in Limburg”</a:t>
            </a:r>
          </a:p>
          <a:p>
            <a:endParaRPr lang="nl-NL" sz="1900" dirty="0"/>
          </a:p>
          <a:p>
            <a:r>
              <a:rPr lang="nl-NL" sz="1900" dirty="0"/>
              <a:t>Totaal beschikbare subsidie: </a:t>
            </a:r>
          </a:p>
          <a:p>
            <a:pPr marL="0" indent="0">
              <a:buNone/>
            </a:pPr>
            <a:r>
              <a:rPr lang="nl-NL" sz="1900" dirty="0"/>
              <a:t>     € 2.033.082,00 voor innovatieve samenwerkingsprojecten – </a:t>
            </a:r>
          </a:p>
          <a:p>
            <a:pPr marL="0" indent="0">
              <a:buNone/>
            </a:pPr>
            <a:r>
              <a:rPr lang="nl-NL" sz="1900" dirty="0"/>
              <a:t>     Maximale subsidie per aanvraag € 250.000</a:t>
            </a:r>
          </a:p>
          <a:p>
            <a:pPr marL="0" indent="0">
              <a:buNone/>
            </a:pPr>
            <a:r>
              <a:rPr lang="nl-NL" sz="1900" dirty="0"/>
              <a:t>     € 2.033.082,00 voor innovatieve samenwerkingsprojecten van    </a:t>
            </a:r>
          </a:p>
          <a:p>
            <a:pPr marL="0" indent="0">
              <a:buNone/>
            </a:pPr>
            <a:r>
              <a:rPr lang="nl-NL" sz="1900" dirty="0"/>
              <a:t>     experimenteerlocaties – </a:t>
            </a:r>
          </a:p>
          <a:p>
            <a:pPr marL="0" indent="0">
              <a:buNone/>
            </a:pPr>
            <a:r>
              <a:rPr lang="nl-NL" sz="1900" dirty="0"/>
              <a:t>     Maximale subsidie per aanvraag € 500.000</a:t>
            </a:r>
          </a:p>
          <a:p>
            <a:pPr marL="0" indent="0">
              <a:buNone/>
            </a:pPr>
            <a:endParaRPr lang="nl-NL" sz="1900" dirty="0"/>
          </a:p>
          <a:p>
            <a:pPr marL="0" indent="0">
              <a:buNone/>
            </a:pPr>
            <a:r>
              <a:rPr lang="nl-NL" sz="1900" dirty="0"/>
              <a:t>     Minimale subsidie beide categorieën: € 50.000</a:t>
            </a:r>
          </a:p>
          <a:p>
            <a:endParaRPr lang="nl-NL" dirty="0"/>
          </a:p>
        </p:txBody>
      </p:sp>
    </p:spTree>
    <p:extLst>
      <p:ext uri="{BB962C8B-B14F-4D97-AF65-F5344CB8AC3E}">
        <p14:creationId xmlns:p14="http://schemas.microsoft.com/office/powerpoint/2010/main" val="848072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5269EF-F08E-4E22-AF5C-08061C876F44}"/>
              </a:ext>
            </a:extLst>
          </p:cNvPr>
          <p:cNvSpPr>
            <a:spLocks noGrp="1"/>
          </p:cNvSpPr>
          <p:nvPr>
            <p:ph type="title"/>
          </p:nvPr>
        </p:nvSpPr>
        <p:spPr/>
        <p:txBody>
          <a:bodyPr/>
          <a:lstStyle/>
          <a:p>
            <a:r>
              <a:rPr lang="nl-NL" dirty="0"/>
              <a:t>Doel EIP regeling</a:t>
            </a:r>
          </a:p>
        </p:txBody>
      </p:sp>
      <p:sp>
        <p:nvSpPr>
          <p:cNvPr id="3" name="Tijdelijke aanduiding voor inhoud 2">
            <a:extLst>
              <a:ext uri="{FF2B5EF4-FFF2-40B4-BE49-F238E27FC236}">
                <a16:creationId xmlns:a16="http://schemas.microsoft.com/office/drawing/2014/main" id="{3C37E5B0-6A86-40E1-921E-4390D85EA10B}"/>
              </a:ext>
            </a:extLst>
          </p:cNvPr>
          <p:cNvSpPr>
            <a:spLocks noGrp="1"/>
          </p:cNvSpPr>
          <p:nvPr>
            <p:ph idx="1"/>
          </p:nvPr>
        </p:nvSpPr>
        <p:spPr/>
        <p:txBody>
          <a:bodyPr/>
          <a:lstStyle/>
          <a:p>
            <a:pPr marL="0" indent="0">
              <a:buNone/>
            </a:pPr>
            <a:r>
              <a:rPr lang="nl-NL" dirty="0"/>
              <a:t>Moderniseren en versterken van de innovatieve kracht van de landbouw door:</a:t>
            </a:r>
          </a:p>
          <a:p>
            <a:r>
              <a:rPr lang="nl-NL" dirty="0"/>
              <a:t>(Door)ontwikkelen, praktijkrijp maken en communiceren voor grootschalige toepassing van innovaties in de praktijk. Steun aan innovatie-initiatieven die bijdragen aan de transitie naar een duurzame, toekomstbestendige landbouw. </a:t>
            </a:r>
          </a:p>
          <a:p>
            <a:r>
              <a:rPr lang="nl-NL" dirty="0"/>
              <a:t>Sterke samenwerking tussen ondernemers onderling en partijen daaromheen (zoals ketenpartners, onderzoek, onderwijs)</a:t>
            </a:r>
          </a:p>
          <a:p>
            <a:r>
              <a:rPr lang="nl-NL" dirty="0"/>
              <a:t>Kennisdeling en </a:t>
            </a:r>
            <a:r>
              <a:rPr lang="nl-NL" dirty="0" err="1"/>
              <a:t>kennisverwaarding</a:t>
            </a:r>
            <a:endParaRPr lang="nl-NL" dirty="0"/>
          </a:p>
        </p:txBody>
      </p:sp>
    </p:spTree>
    <p:extLst>
      <p:ext uri="{BB962C8B-B14F-4D97-AF65-F5344CB8AC3E}">
        <p14:creationId xmlns:p14="http://schemas.microsoft.com/office/powerpoint/2010/main" val="2348136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7EA904-D841-427D-AC82-C34EF5152032}"/>
              </a:ext>
            </a:extLst>
          </p:cNvPr>
          <p:cNvSpPr>
            <a:spLocks noGrp="1"/>
          </p:cNvSpPr>
          <p:nvPr>
            <p:ph type="title"/>
          </p:nvPr>
        </p:nvSpPr>
        <p:spPr/>
        <p:txBody>
          <a:bodyPr/>
          <a:lstStyle/>
          <a:p>
            <a:r>
              <a:rPr lang="nl-NL" dirty="0"/>
              <a:t>Innovatiethema’s  - en/of (1)</a:t>
            </a:r>
          </a:p>
        </p:txBody>
      </p:sp>
      <p:sp>
        <p:nvSpPr>
          <p:cNvPr id="3" name="Tijdelijke aanduiding voor inhoud 2">
            <a:extLst>
              <a:ext uri="{FF2B5EF4-FFF2-40B4-BE49-F238E27FC236}">
                <a16:creationId xmlns:a16="http://schemas.microsoft.com/office/drawing/2014/main" id="{40B01BBF-16FF-4D5E-BFD7-99BECC35A810}"/>
              </a:ext>
            </a:extLst>
          </p:cNvPr>
          <p:cNvSpPr>
            <a:spLocks noGrp="1"/>
          </p:cNvSpPr>
          <p:nvPr>
            <p:ph idx="1"/>
          </p:nvPr>
        </p:nvSpPr>
        <p:spPr/>
        <p:txBody>
          <a:bodyPr>
            <a:normAutofit/>
          </a:bodyPr>
          <a:lstStyle/>
          <a:p>
            <a:endParaRPr lang="nl-NL" dirty="0"/>
          </a:p>
          <a:p>
            <a:r>
              <a:rPr lang="nl-NL" dirty="0"/>
              <a:t>ontwikkelen van duurzame verdienmodellen binnen de landbouw, met als resultaat een rendabel inkomen voor landbouwers wat de veerkracht van de landbouwsector in de EU ten goede komt;</a:t>
            </a:r>
          </a:p>
          <a:p>
            <a:r>
              <a:rPr lang="nl-NL" dirty="0"/>
              <a:t>vergroten van de marktgerichtheid en het concurrentievermogen van landbouwbedrijven, door meer aandacht voor onderzoek, nieuwe technologieën of digitalisering;</a:t>
            </a:r>
          </a:p>
          <a:p>
            <a:r>
              <a:rPr lang="nl-NL" dirty="0"/>
              <a:t>tot een marktrijp concept ontwikkelen van een duurzame toegevoegde waardeketen gericht op landbouwproducten, waarbij de positie van de landbouwer in de waardeketen verbetert;</a:t>
            </a:r>
          </a:p>
          <a:p>
            <a:r>
              <a:rPr lang="nl-NL" dirty="0"/>
              <a:t>bijdragen aan het tot staan brengen en ombuigen van biodiversiteitsverlies, tot versterking van ecosysteemdiensten en de instandhouding van </a:t>
            </a:r>
            <a:r>
              <a:rPr lang="nl-NL" dirty="0" err="1"/>
              <a:t>habitats</a:t>
            </a:r>
            <a:r>
              <a:rPr lang="nl-NL" dirty="0"/>
              <a:t> en landschappen; </a:t>
            </a:r>
          </a:p>
          <a:p>
            <a:endParaRPr lang="nl-NL" dirty="0"/>
          </a:p>
        </p:txBody>
      </p:sp>
    </p:spTree>
    <p:extLst>
      <p:ext uri="{BB962C8B-B14F-4D97-AF65-F5344CB8AC3E}">
        <p14:creationId xmlns:p14="http://schemas.microsoft.com/office/powerpoint/2010/main" val="677103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7EA904-D841-427D-AC82-C34EF5152032}"/>
              </a:ext>
            </a:extLst>
          </p:cNvPr>
          <p:cNvSpPr>
            <a:spLocks noGrp="1"/>
          </p:cNvSpPr>
          <p:nvPr>
            <p:ph type="title"/>
          </p:nvPr>
        </p:nvSpPr>
        <p:spPr/>
        <p:txBody>
          <a:bodyPr/>
          <a:lstStyle/>
          <a:p>
            <a:r>
              <a:rPr lang="nl-NL" dirty="0"/>
              <a:t>Innovatiethema’s – en/of (2)</a:t>
            </a:r>
          </a:p>
        </p:txBody>
      </p:sp>
      <p:sp>
        <p:nvSpPr>
          <p:cNvPr id="3" name="Tijdelijke aanduiding voor inhoud 2">
            <a:extLst>
              <a:ext uri="{FF2B5EF4-FFF2-40B4-BE49-F238E27FC236}">
                <a16:creationId xmlns:a16="http://schemas.microsoft.com/office/drawing/2014/main" id="{40B01BBF-16FF-4D5E-BFD7-99BECC35A810}"/>
              </a:ext>
            </a:extLst>
          </p:cNvPr>
          <p:cNvSpPr>
            <a:spLocks noGrp="1"/>
          </p:cNvSpPr>
          <p:nvPr>
            <p:ph idx="1"/>
          </p:nvPr>
        </p:nvSpPr>
        <p:spPr/>
        <p:txBody>
          <a:bodyPr>
            <a:normAutofit/>
          </a:bodyPr>
          <a:lstStyle/>
          <a:p>
            <a:endParaRPr lang="nl-NL" dirty="0"/>
          </a:p>
          <a:p>
            <a:r>
              <a:rPr lang="nl-NL" dirty="0"/>
              <a:t>bevorderen van de duurzame ontwikkeling of het efficiënte beheer van natuurlijke hulpbronnen zoals water, bodem en lucht, onder meer door de afhankelijkheid van chemische middelen te verkleinen;</a:t>
            </a:r>
          </a:p>
          <a:p>
            <a:r>
              <a:rPr lang="nl-NL" dirty="0"/>
              <a:t>bijdragen aan de beperking van en aanpassing aan de klimaatverandering, onder meer door de uitstoot van broeikasgassen te verminderen, de koolstofvastlegging te verbeteren of duurzame energie te bevorderen;</a:t>
            </a:r>
          </a:p>
          <a:p>
            <a:r>
              <a:rPr lang="nl-NL" dirty="0"/>
              <a:t>inspelen op de maatschappelijke verwachtingen inzake voedsel en gezondheid, onder meer wat betreft hoogkwalitatief, veilig en voedzaam voedsel dat op duurzame wijze is geproduceerd, en voorts vermindering van de voedselverspilling, verbetering van het dierenwelzijn, of bestrijding van antimicrobiële resistentie.</a:t>
            </a:r>
          </a:p>
          <a:p>
            <a:endParaRPr lang="nl-NL" dirty="0"/>
          </a:p>
        </p:txBody>
      </p:sp>
    </p:spTree>
    <p:extLst>
      <p:ext uri="{BB962C8B-B14F-4D97-AF65-F5344CB8AC3E}">
        <p14:creationId xmlns:p14="http://schemas.microsoft.com/office/powerpoint/2010/main" val="3249407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F1635-4447-4307-884C-4F4EF4891827}"/>
              </a:ext>
            </a:extLst>
          </p:cNvPr>
          <p:cNvSpPr>
            <a:spLocks noGrp="1"/>
          </p:cNvSpPr>
          <p:nvPr>
            <p:ph type="title"/>
          </p:nvPr>
        </p:nvSpPr>
        <p:spPr/>
        <p:txBody>
          <a:bodyPr/>
          <a:lstStyle/>
          <a:p>
            <a:r>
              <a:rPr lang="nl-NL" dirty="0"/>
              <a:t>Waarom twee varianten</a:t>
            </a:r>
          </a:p>
        </p:txBody>
      </p:sp>
      <p:sp>
        <p:nvSpPr>
          <p:cNvPr id="3" name="Tijdelijke aanduiding voor inhoud 2">
            <a:extLst>
              <a:ext uri="{FF2B5EF4-FFF2-40B4-BE49-F238E27FC236}">
                <a16:creationId xmlns:a16="http://schemas.microsoft.com/office/drawing/2014/main" id="{3B3BC8C9-BECD-409D-AC8F-2EF6F847DD44}"/>
              </a:ext>
            </a:extLst>
          </p:cNvPr>
          <p:cNvSpPr>
            <a:spLocks noGrp="1"/>
          </p:cNvSpPr>
          <p:nvPr>
            <p:ph idx="1"/>
          </p:nvPr>
        </p:nvSpPr>
        <p:spPr>
          <a:xfrm>
            <a:off x="428215" y="1623893"/>
            <a:ext cx="8149747" cy="3981504"/>
          </a:xfrm>
        </p:spPr>
        <p:txBody>
          <a:bodyPr/>
          <a:lstStyle/>
          <a:p>
            <a:r>
              <a:rPr lang="nl-NL" dirty="0"/>
              <a:t>Per OP een goed “los” project uitvoeren is belangrijk maar</a:t>
            </a:r>
          </a:p>
          <a:p>
            <a:r>
              <a:rPr lang="nl-NL" dirty="0"/>
              <a:t>Structurele innovatiesamenwerking is ook nodig – vaste experimenteerlocaties dragen bij aan complementair en elkaar versterkend innoveren, aan kennisdeling en kennisopwaardering, aan uitrol van innovaties en aan regie, zeggenschap en aandeelhouderschap.</a:t>
            </a:r>
          </a:p>
          <a:p>
            <a:pPr marL="0" indent="0">
              <a:buNone/>
            </a:pPr>
            <a:endParaRPr lang="nl-NL" dirty="0"/>
          </a:p>
          <a:p>
            <a:pPr marL="0" indent="0">
              <a:buNone/>
            </a:pPr>
            <a:r>
              <a:rPr lang="nl-NL" dirty="0"/>
              <a:t>Voor allebei geldt:</a:t>
            </a:r>
          </a:p>
          <a:p>
            <a:r>
              <a:rPr lang="nl-NL" dirty="0"/>
              <a:t>Gekoppeld aan de productie van en/of handel in landbouwproducten</a:t>
            </a:r>
          </a:p>
          <a:p>
            <a:r>
              <a:rPr lang="nl-NL" dirty="0"/>
              <a:t>Project dient een Limburgs belang, draagt bij aan een Limburgse opgave</a:t>
            </a:r>
          </a:p>
          <a:p>
            <a:r>
              <a:rPr lang="nl-NL" dirty="0"/>
              <a:t>Pré: project is gevestigd in Limburg, partners zijn Limburgs (gastpartners mogelijk), activiteiten in Limburg (maar relevante activiteiten buiten Limburg mag)</a:t>
            </a:r>
          </a:p>
          <a:p>
            <a:pPr marL="0" indent="0">
              <a:buNone/>
            </a:pPr>
            <a:endParaRPr lang="nl-NL" dirty="0"/>
          </a:p>
        </p:txBody>
      </p:sp>
    </p:spTree>
    <p:extLst>
      <p:ext uri="{BB962C8B-B14F-4D97-AF65-F5344CB8AC3E}">
        <p14:creationId xmlns:p14="http://schemas.microsoft.com/office/powerpoint/2010/main" val="3209176293"/>
      </p:ext>
    </p:extLst>
  </p:cSld>
  <p:clrMapOvr>
    <a:masterClrMapping/>
  </p:clrMapOvr>
</p:sld>
</file>

<file path=ppt/theme/theme1.xml><?xml version="1.0" encoding="utf-8"?>
<a:theme xmlns:a="http://schemas.openxmlformats.org/drawingml/2006/main" name="Presentatiesjabloon_Provincie 4-3">
  <a:themeElements>
    <a:clrScheme name="Provincie">
      <a:dk1>
        <a:sysClr val="windowText" lastClr="000000"/>
      </a:dk1>
      <a:lt1>
        <a:sysClr val="window" lastClr="FFFFFF"/>
      </a:lt1>
      <a:dk2>
        <a:srgbClr val="44546A"/>
      </a:dk2>
      <a:lt2>
        <a:srgbClr val="E7E6E6"/>
      </a:lt2>
      <a:accent1>
        <a:srgbClr val="DF2F33"/>
      </a:accent1>
      <a:accent2>
        <a:srgbClr val="308ECD"/>
      </a:accent2>
      <a:accent3>
        <a:srgbClr val="F1B700"/>
      </a:accent3>
      <a:accent4>
        <a:srgbClr val="7E2C42"/>
      </a:accent4>
      <a:accent5>
        <a:srgbClr val="0059A2"/>
      </a:accent5>
      <a:accent6>
        <a:srgbClr val="AC8500"/>
      </a:accent6>
      <a:hlink>
        <a:srgbClr val="0563C1"/>
      </a:hlink>
      <a:folHlink>
        <a:srgbClr val="954F72"/>
      </a:folHlink>
    </a:clrScheme>
    <a:fontScheme name="Provincie">
      <a:majorFont>
        <a:latin typeface="Arial"/>
        <a:ea typeface=""/>
        <a:cs typeface=""/>
      </a:majorFont>
      <a:minorFont>
        <a:latin typeface="Arial"/>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sjabloon_Provincie 4-3.potx" id="{DEBB0280-C68D-4885-830E-A509EDA422FB}" vid="{8631F690-C67D-48BC-B8D1-40E78BB16BA2}"/>
    </a:ext>
  </a:extLst>
</a:theme>
</file>

<file path=docProps/app.xml><?xml version="1.0" encoding="utf-8"?>
<Properties xmlns="http://schemas.openxmlformats.org/officeDocument/2006/extended-properties" xmlns:vt="http://schemas.openxmlformats.org/officeDocument/2006/docPropsVTypes">
  <Template>Presentatiesjabloon_Provincie 4-3</Template>
  <TotalTime>5047</TotalTime>
  <Words>2155</Words>
  <Application>Microsoft Office PowerPoint</Application>
  <PresentationFormat>Diavoorstelling (4:3)</PresentationFormat>
  <Paragraphs>206</Paragraphs>
  <Slides>26</Slides>
  <Notes>0</Notes>
  <HiddenSlides>0</HiddenSlides>
  <MMClips>0</MMClips>
  <ScaleCrop>false</ScaleCrop>
  <HeadingPairs>
    <vt:vector size="6" baseType="variant">
      <vt:variant>
        <vt:lpstr>Gebruikte lettertypen</vt:lpstr>
      </vt:variant>
      <vt:variant>
        <vt:i4>1</vt:i4>
      </vt:variant>
      <vt:variant>
        <vt:lpstr>Thema</vt:lpstr>
      </vt:variant>
      <vt:variant>
        <vt:i4>1</vt:i4>
      </vt:variant>
      <vt:variant>
        <vt:lpstr>Diatitels</vt:lpstr>
      </vt:variant>
      <vt:variant>
        <vt:i4>26</vt:i4>
      </vt:variant>
    </vt:vector>
  </HeadingPairs>
  <TitlesOfParts>
    <vt:vector size="28" baseType="lpstr">
      <vt:lpstr>Arial</vt:lpstr>
      <vt:lpstr>Presentatiesjabloon_Provincie 4-3</vt:lpstr>
      <vt:lpstr>Informatiebijeenkomst Openstelling 2025 Limburg  Samenwerking voor innovatie in het kader van EIP</vt:lpstr>
      <vt:lpstr>1. Stappen</vt:lpstr>
      <vt:lpstr>Kerngegevens openstelling (1)</vt:lpstr>
      <vt:lpstr>Kerngegevens openstelling (2)</vt:lpstr>
      <vt:lpstr>Kerngegevens openstelling (3)</vt:lpstr>
      <vt:lpstr>Doel EIP regeling</vt:lpstr>
      <vt:lpstr>Innovatiethema’s  - en/of (1)</vt:lpstr>
      <vt:lpstr>Innovatiethema’s – en/of (2)</vt:lpstr>
      <vt:lpstr>Waarom twee varianten</vt:lpstr>
      <vt:lpstr>Variant Samenwerkingsproject</vt:lpstr>
      <vt:lpstr>Variant Experimenteerlocatie</vt:lpstr>
      <vt:lpstr>Onafhankelijke adviescommissie</vt:lpstr>
      <vt:lpstr>Vier beoordelingscriteria:</vt:lpstr>
      <vt:lpstr>Waar het vaak mis gaat:</vt:lpstr>
      <vt:lpstr>Vindplaatsen actuele innovaties</vt:lpstr>
      <vt:lpstr>2. Stappen</vt:lpstr>
      <vt:lpstr>Governance NSP</vt:lpstr>
      <vt:lpstr>Subsidietraject (Tenderprocedure)</vt:lpstr>
      <vt:lpstr>Arrangement 2</vt:lpstr>
      <vt:lpstr>Arrangement 3</vt:lpstr>
      <vt:lpstr>Subsidiabele kosten (art. 1.8 a, b en e)</vt:lpstr>
      <vt:lpstr>Berekening subsidiabele kosten</vt:lpstr>
      <vt:lpstr>Aandachtspunten vanuit de openstelling</vt:lpstr>
      <vt:lpstr>Algemene aandachtspunten en tips</vt:lpstr>
      <vt:lpstr>3. Stappen</vt:lpstr>
      <vt:lpstr>Dank voor de aandacht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Canjels, Annemiek</dc:creator>
  <cp:lastModifiedBy>Joyce Sponselee</cp:lastModifiedBy>
  <cp:revision>12</cp:revision>
  <dcterms:created xsi:type="dcterms:W3CDTF">2025-08-21T06:58:16Z</dcterms:created>
  <dcterms:modified xsi:type="dcterms:W3CDTF">2025-09-01T07:23:16Z</dcterms:modified>
</cp:coreProperties>
</file>