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147374735" r:id="rId2"/>
    <p:sldId id="2147374736" r:id="rId3"/>
    <p:sldId id="2147374742" r:id="rId4"/>
    <p:sldId id="2147374741" r:id="rId5"/>
    <p:sldId id="2147374747" r:id="rId6"/>
    <p:sldId id="2147374746" r:id="rId7"/>
    <p:sldId id="2147374745" r:id="rId8"/>
    <p:sldId id="2147374753" r:id="rId9"/>
    <p:sldId id="2147374739" r:id="rId10"/>
    <p:sldId id="2147374765" r:id="rId11"/>
    <p:sldId id="418" r:id="rId12"/>
    <p:sldId id="416" r:id="rId13"/>
    <p:sldId id="2147374752" r:id="rId14"/>
    <p:sldId id="2147374783" r:id="rId15"/>
    <p:sldId id="2147374768" r:id="rId16"/>
    <p:sldId id="2147374769" r:id="rId17"/>
    <p:sldId id="2147374770" r:id="rId18"/>
    <p:sldId id="2147374764" r:id="rId19"/>
    <p:sldId id="2147374771" r:id="rId20"/>
    <p:sldId id="2147374772" r:id="rId21"/>
    <p:sldId id="2147374740" r:id="rId22"/>
    <p:sldId id="2147374773" r:id="rId23"/>
    <p:sldId id="2147374774" r:id="rId24"/>
    <p:sldId id="2147374738" r:id="rId25"/>
    <p:sldId id="2147374757" r:id="rId26"/>
    <p:sldId id="2147374759" r:id="rId27"/>
    <p:sldId id="2147374777" r:id="rId28"/>
    <p:sldId id="2147374785" r:id="rId29"/>
    <p:sldId id="2147374778" r:id="rId30"/>
    <p:sldId id="2147374761" r:id="rId31"/>
    <p:sldId id="2147374762" r:id="rId32"/>
    <p:sldId id="2147374779" r:id="rId33"/>
    <p:sldId id="2147374780" r:id="rId34"/>
    <p:sldId id="2147374784" r:id="rId35"/>
    <p:sldId id="2147374751" r:id="rId36"/>
  </p:sldIdLst>
  <p:sldSz cx="9144000" cy="6858000" type="screen4x3"/>
  <p:notesSz cx="6669088" cy="9926638"/>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A2"/>
    <a:srgbClr val="DF2F33"/>
    <a:srgbClr val="8C201D"/>
    <a:srgbClr val="308ECD"/>
    <a:srgbClr val="EA7A7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8" d="100"/>
          <a:sy n="88" d="100"/>
        </p:scale>
        <p:origin x="538"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BLAUW">
    <p:spTree>
      <p:nvGrpSpPr>
        <p:cNvPr id="1" name=""/>
        <p:cNvGrpSpPr/>
        <p:nvPr/>
      </p:nvGrpSpPr>
      <p:grpSpPr>
        <a:xfrm>
          <a:off x="0" y="0"/>
          <a:ext cx="0" cy="0"/>
          <a:chOff x="0" y="0"/>
          <a:chExt cx="0" cy="0"/>
        </a:xfrm>
      </p:grpSpPr>
      <p:pic>
        <p:nvPicPr>
          <p:cNvPr id="6" name="Afbeelding 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9425" y="92075"/>
            <a:ext cx="3840163"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ijdelijke aanduiding voor afbeelding 8"/>
          <p:cNvSpPr>
            <a:spLocks noGrp="1"/>
          </p:cNvSpPr>
          <p:nvPr>
            <p:ph type="pic" sz="quarter" idx="10"/>
          </p:nvPr>
        </p:nvSpPr>
        <p:spPr>
          <a:xfrm>
            <a:off x="0" y="1119439"/>
            <a:ext cx="9144000" cy="5738561"/>
          </a:xfrm>
          <a:blipFill dpi="0" rotWithShape="1">
            <a:blip r:embed="rId3" cstate="email">
              <a:extLst>
                <a:ext uri="{28A0092B-C50C-407E-A947-70E740481C1C}">
                  <a14:useLocalDpi xmlns:a14="http://schemas.microsoft.com/office/drawing/2010/main" val="0"/>
                </a:ext>
              </a:extLst>
            </a:blip>
            <a:srcRect/>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3" name="Subtitle 2"/>
          <p:cNvSpPr>
            <a:spLocks noGrp="1"/>
          </p:cNvSpPr>
          <p:nvPr>
            <p:ph type="subTitle" idx="1"/>
          </p:nvPr>
        </p:nvSpPr>
        <p:spPr>
          <a:xfrm>
            <a:off x="588215" y="4557689"/>
            <a:ext cx="3600000" cy="685518"/>
          </a:xfrm>
          <a:solidFill>
            <a:srgbClr val="308ECD"/>
          </a:solidFill>
        </p:spPr>
        <p:txBody>
          <a:bodyPr lIns="396000" tIns="216000" bIns="216000">
            <a:sp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5" name="Tijdelijke aanduiding voor afbeelding 4"/>
          <p:cNvSpPr>
            <a:spLocks noGrp="1"/>
          </p:cNvSpPr>
          <p:nvPr>
            <p:ph type="pic" sz="quarter" idx="11"/>
          </p:nvPr>
        </p:nvSpPr>
        <p:spPr>
          <a:xfrm rot="5400000">
            <a:off x="4010399" y="3955281"/>
            <a:ext cx="622800" cy="270000"/>
          </a:xfrm>
          <a:prstGeom prst="triangle">
            <a:avLst/>
          </a:prstGeom>
          <a:solidFill>
            <a:srgbClr val="0059A2"/>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2" name="Title 1"/>
          <p:cNvSpPr>
            <a:spLocks noGrp="1"/>
          </p:cNvSpPr>
          <p:nvPr>
            <p:ph type="ctrTitle"/>
          </p:nvPr>
        </p:nvSpPr>
        <p:spPr>
          <a:xfrm>
            <a:off x="586799" y="3622873"/>
            <a:ext cx="3600000" cy="934817"/>
          </a:xfrm>
          <a:solidFill>
            <a:srgbClr val="0059A2"/>
          </a:solidFill>
        </p:spPr>
        <p:txBody>
          <a:bodyPr lIns="396000" tIns="216000" bIns="216000" anchor="b">
            <a:spAutoFit/>
          </a:bodyPr>
          <a:lstStyle>
            <a:lvl1pPr algn="l">
              <a:defRPr sz="3600" b="1">
                <a:solidFill>
                  <a:schemeClr val="bg1"/>
                </a:solidFill>
              </a:defRPr>
            </a:lvl1pPr>
          </a:lstStyle>
          <a:p>
            <a:r>
              <a:rPr lang="nl-NL"/>
              <a:t>Klik om stijl te bewerken</a:t>
            </a:r>
            <a:endParaRPr lang="en-US" dirty="0"/>
          </a:p>
        </p:txBody>
      </p:sp>
    </p:spTree>
    <p:extLst>
      <p:ext uri="{BB962C8B-B14F-4D97-AF65-F5344CB8AC3E}">
        <p14:creationId xmlns:p14="http://schemas.microsoft.com/office/powerpoint/2010/main" val="20072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dia BLAUW">
    <p:spTree>
      <p:nvGrpSpPr>
        <p:cNvPr id="1" name=""/>
        <p:cNvGrpSpPr/>
        <p:nvPr/>
      </p:nvGrpSpPr>
      <p:grpSpPr>
        <a:xfrm>
          <a:off x="0" y="0"/>
          <a:ext cx="0" cy="0"/>
          <a:chOff x="0" y="0"/>
          <a:chExt cx="0" cy="0"/>
        </a:xfrm>
      </p:grpSpPr>
      <p:sp>
        <p:nvSpPr>
          <p:cNvPr id="6" name="Rechthoek 5"/>
          <p:cNvSpPr/>
          <p:nvPr/>
        </p:nvSpPr>
        <p:spPr>
          <a:xfrm>
            <a:off x="0" y="1119188"/>
            <a:ext cx="9144000" cy="5738812"/>
          </a:xfrm>
          <a:prstGeom prst="rect">
            <a:avLst/>
          </a:prstGeom>
          <a:solidFill>
            <a:schemeClr val="accent2">
              <a:alpha val="76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dirty="0"/>
          </a:p>
        </p:txBody>
      </p:sp>
      <p:pic>
        <p:nvPicPr>
          <p:cNvPr id="7"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9425" y="92075"/>
            <a:ext cx="3840163"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88215" y="4557689"/>
            <a:ext cx="3600000" cy="685518"/>
          </a:xfrm>
          <a:solidFill>
            <a:srgbClr val="308ECD"/>
          </a:solidFill>
        </p:spPr>
        <p:txBody>
          <a:bodyPr lIns="396000" tIns="216000" bIns="216000">
            <a:sp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5" name="Tijdelijke aanduiding voor afbeelding 4"/>
          <p:cNvSpPr>
            <a:spLocks noGrp="1"/>
          </p:cNvSpPr>
          <p:nvPr>
            <p:ph type="pic" sz="quarter" idx="11"/>
          </p:nvPr>
        </p:nvSpPr>
        <p:spPr>
          <a:xfrm rot="5400000">
            <a:off x="4010399" y="3955281"/>
            <a:ext cx="622800" cy="270000"/>
          </a:xfrm>
          <a:prstGeom prst="triangle">
            <a:avLst/>
          </a:prstGeom>
          <a:solidFill>
            <a:srgbClr val="0059A2"/>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2" name="Title 1"/>
          <p:cNvSpPr>
            <a:spLocks noGrp="1"/>
          </p:cNvSpPr>
          <p:nvPr>
            <p:ph type="ctrTitle"/>
          </p:nvPr>
        </p:nvSpPr>
        <p:spPr>
          <a:xfrm>
            <a:off x="586799" y="3622873"/>
            <a:ext cx="3600000" cy="934817"/>
          </a:xfrm>
          <a:solidFill>
            <a:srgbClr val="0059A2"/>
          </a:solidFill>
        </p:spPr>
        <p:txBody>
          <a:bodyPr lIns="396000" tIns="216000" bIns="216000" anchor="b">
            <a:spAutoFit/>
          </a:bodyPr>
          <a:lstStyle>
            <a:lvl1pPr algn="l">
              <a:defRPr sz="3600" b="1">
                <a:solidFill>
                  <a:schemeClr val="bg1"/>
                </a:solidFill>
              </a:defRPr>
            </a:lvl1pPr>
          </a:lstStyle>
          <a:p>
            <a:r>
              <a:rPr lang="nl-NL"/>
              <a:t>Klik om stijl te bewerken</a:t>
            </a:r>
            <a:endParaRPr lang="en-US" dirty="0"/>
          </a:p>
        </p:txBody>
      </p:sp>
    </p:spTree>
    <p:extLst>
      <p:ext uri="{BB962C8B-B14F-4D97-AF65-F5344CB8AC3E}">
        <p14:creationId xmlns:p14="http://schemas.microsoft.com/office/powerpoint/2010/main" val="2553331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ROOD">
    <p:spTree>
      <p:nvGrpSpPr>
        <p:cNvPr id="1" name=""/>
        <p:cNvGrpSpPr/>
        <p:nvPr/>
      </p:nvGrpSpPr>
      <p:grpSpPr>
        <a:xfrm>
          <a:off x="0" y="0"/>
          <a:ext cx="0" cy="0"/>
          <a:chOff x="0" y="0"/>
          <a:chExt cx="0" cy="0"/>
        </a:xfrm>
      </p:grpSpPr>
      <p:pic>
        <p:nvPicPr>
          <p:cNvPr id="6" name="Afbeelding 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9425" y="92075"/>
            <a:ext cx="3840163"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ijdelijke aanduiding voor afbeelding 8"/>
          <p:cNvSpPr>
            <a:spLocks noGrp="1"/>
          </p:cNvSpPr>
          <p:nvPr>
            <p:ph type="pic" sz="quarter" idx="10"/>
          </p:nvPr>
        </p:nvSpPr>
        <p:spPr>
          <a:xfrm>
            <a:off x="0" y="1119439"/>
            <a:ext cx="9144000" cy="5738561"/>
          </a:xfrm>
          <a:blipFill dpi="0" rotWithShape="1">
            <a:blip r:embed="rId3" cstate="email">
              <a:extLst>
                <a:ext uri="{28A0092B-C50C-407E-A947-70E740481C1C}">
                  <a14:useLocalDpi xmlns:a14="http://schemas.microsoft.com/office/drawing/2010/main" val="0"/>
                </a:ext>
              </a:extLst>
            </a:blip>
            <a:srcRect/>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3" name="Subtitle 2"/>
          <p:cNvSpPr>
            <a:spLocks noGrp="1"/>
          </p:cNvSpPr>
          <p:nvPr>
            <p:ph type="subTitle" idx="1"/>
          </p:nvPr>
        </p:nvSpPr>
        <p:spPr>
          <a:xfrm>
            <a:off x="588215" y="4557689"/>
            <a:ext cx="3600000" cy="685518"/>
          </a:xfrm>
          <a:solidFill>
            <a:srgbClr val="DF2F33"/>
          </a:solidFill>
        </p:spPr>
        <p:txBody>
          <a:bodyPr lIns="396000" tIns="216000" bIns="216000">
            <a:sp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5" name="Tijdelijke aanduiding voor afbeelding 4"/>
          <p:cNvSpPr>
            <a:spLocks noGrp="1"/>
          </p:cNvSpPr>
          <p:nvPr>
            <p:ph type="pic" sz="quarter" idx="11"/>
          </p:nvPr>
        </p:nvSpPr>
        <p:spPr>
          <a:xfrm rot="5400000">
            <a:off x="4010398" y="3955281"/>
            <a:ext cx="622800" cy="270000"/>
          </a:xfrm>
          <a:prstGeom prst="triangle">
            <a:avLst/>
          </a:prstGeom>
          <a:solidFill>
            <a:srgbClr val="8C201D"/>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2" name="Title 1"/>
          <p:cNvSpPr>
            <a:spLocks noGrp="1"/>
          </p:cNvSpPr>
          <p:nvPr>
            <p:ph type="ctrTitle"/>
          </p:nvPr>
        </p:nvSpPr>
        <p:spPr>
          <a:xfrm>
            <a:off x="586798" y="3622873"/>
            <a:ext cx="3600000" cy="934817"/>
          </a:xfrm>
          <a:solidFill>
            <a:srgbClr val="8C201D"/>
          </a:solidFill>
        </p:spPr>
        <p:txBody>
          <a:bodyPr lIns="396000" tIns="216000" bIns="216000" anchor="b">
            <a:spAutoFit/>
          </a:bodyPr>
          <a:lstStyle>
            <a:lvl1pPr algn="l">
              <a:defRPr sz="3600" b="1">
                <a:solidFill>
                  <a:schemeClr val="bg1"/>
                </a:solidFill>
              </a:defRPr>
            </a:lvl1pPr>
          </a:lstStyle>
          <a:p>
            <a:r>
              <a:rPr lang="nl-NL"/>
              <a:t>Klik om stijl te bewerken</a:t>
            </a:r>
            <a:endParaRPr lang="en-US" dirty="0"/>
          </a:p>
        </p:txBody>
      </p:sp>
    </p:spTree>
    <p:extLst>
      <p:ext uri="{BB962C8B-B14F-4D97-AF65-F5344CB8AC3E}">
        <p14:creationId xmlns:p14="http://schemas.microsoft.com/office/powerpoint/2010/main" val="1170558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eldia ROOD">
    <p:spTree>
      <p:nvGrpSpPr>
        <p:cNvPr id="1" name=""/>
        <p:cNvGrpSpPr/>
        <p:nvPr/>
      </p:nvGrpSpPr>
      <p:grpSpPr>
        <a:xfrm>
          <a:off x="0" y="0"/>
          <a:ext cx="0" cy="0"/>
          <a:chOff x="0" y="0"/>
          <a:chExt cx="0" cy="0"/>
        </a:xfrm>
      </p:grpSpPr>
      <p:sp>
        <p:nvSpPr>
          <p:cNvPr id="6" name="Rechthoek 5"/>
          <p:cNvSpPr/>
          <p:nvPr/>
        </p:nvSpPr>
        <p:spPr>
          <a:xfrm>
            <a:off x="0" y="1119188"/>
            <a:ext cx="9144000" cy="5738812"/>
          </a:xfrm>
          <a:prstGeom prst="rect">
            <a:avLst/>
          </a:prstGeom>
          <a:solidFill>
            <a:schemeClr val="accent1">
              <a:alpha val="76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dirty="0">
              <a:solidFill>
                <a:schemeClr val="accent1"/>
              </a:solidFill>
            </a:endParaRPr>
          </a:p>
        </p:txBody>
      </p:sp>
      <p:pic>
        <p:nvPicPr>
          <p:cNvPr id="7"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9425" y="92075"/>
            <a:ext cx="3840163"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88215" y="4557689"/>
            <a:ext cx="3600000" cy="685518"/>
          </a:xfrm>
          <a:solidFill>
            <a:srgbClr val="DF2F33"/>
          </a:solidFill>
        </p:spPr>
        <p:txBody>
          <a:bodyPr lIns="396000" tIns="216000" bIns="216000">
            <a:sp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5" name="Tijdelijke aanduiding voor afbeelding 4"/>
          <p:cNvSpPr>
            <a:spLocks noGrp="1"/>
          </p:cNvSpPr>
          <p:nvPr>
            <p:ph type="pic" sz="quarter" idx="11"/>
          </p:nvPr>
        </p:nvSpPr>
        <p:spPr>
          <a:xfrm rot="5400000">
            <a:off x="4010398" y="3955281"/>
            <a:ext cx="622800" cy="270000"/>
          </a:xfrm>
          <a:prstGeom prst="triangle">
            <a:avLst/>
          </a:prstGeom>
          <a:solidFill>
            <a:srgbClr val="8C201D"/>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2" name="Title 1"/>
          <p:cNvSpPr>
            <a:spLocks noGrp="1"/>
          </p:cNvSpPr>
          <p:nvPr>
            <p:ph type="ctrTitle"/>
          </p:nvPr>
        </p:nvSpPr>
        <p:spPr>
          <a:xfrm>
            <a:off x="586798" y="3622873"/>
            <a:ext cx="3600000" cy="934817"/>
          </a:xfrm>
          <a:solidFill>
            <a:srgbClr val="8C201D"/>
          </a:solidFill>
        </p:spPr>
        <p:txBody>
          <a:bodyPr lIns="396000" tIns="216000" bIns="216000" anchor="b">
            <a:spAutoFit/>
          </a:bodyPr>
          <a:lstStyle>
            <a:lvl1pPr algn="l">
              <a:defRPr sz="3600" b="1">
                <a:solidFill>
                  <a:schemeClr val="bg1"/>
                </a:solidFill>
              </a:defRPr>
            </a:lvl1pPr>
          </a:lstStyle>
          <a:p>
            <a:r>
              <a:rPr lang="nl-NL"/>
              <a:t>Klik om stijl te bewerken</a:t>
            </a:r>
            <a:endParaRPr lang="en-US" dirty="0"/>
          </a:p>
        </p:txBody>
      </p:sp>
    </p:spTree>
    <p:extLst>
      <p:ext uri="{BB962C8B-B14F-4D97-AF65-F5344CB8AC3E}">
        <p14:creationId xmlns:p14="http://schemas.microsoft.com/office/powerpoint/2010/main" val="4248141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tekst-BLAUW">
    <p:spTree>
      <p:nvGrpSpPr>
        <p:cNvPr id="1" name=""/>
        <p:cNvGrpSpPr/>
        <p:nvPr/>
      </p:nvGrpSpPr>
      <p:grpSpPr>
        <a:xfrm>
          <a:off x="0" y="0"/>
          <a:ext cx="0" cy="0"/>
          <a:chOff x="0" y="0"/>
          <a:chExt cx="0" cy="0"/>
        </a:xfrm>
      </p:grpSpPr>
      <p:sp>
        <p:nvSpPr>
          <p:cNvPr id="4" name="Rechthoek 3"/>
          <p:cNvSpPr/>
          <p:nvPr/>
        </p:nvSpPr>
        <p:spPr>
          <a:xfrm>
            <a:off x="0" y="6496050"/>
            <a:ext cx="9144000" cy="361950"/>
          </a:xfrm>
          <a:prstGeom prst="rect">
            <a:avLst/>
          </a:prstGeom>
          <a:solidFill>
            <a:srgbClr val="0059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5"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83313" y="5730875"/>
            <a:ext cx="2525712" cy="601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7600" y="526120"/>
            <a:ext cx="8150203" cy="870535"/>
          </a:xfrm>
        </p:spPr>
        <p:txBody>
          <a:bodyPr>
            <a:normAutofit/>
          </a:bodyPr>
          <a:lstStyle>
            <a:lvl1pPr>
              <a:defRPr sz="3200" b="1">
                <a:solidFill>
                  <a:srgbClr val="0059A2"/>
                </a:solidFill>
              </a:defRPr>
            </a:lvl1pPr>
          </a:lstStyle>
          <a:p>
            <a:r>
              <a:rPr lang="nl-NL"/>
              <a:t>Klik om stijl te bewerken</a:t>
            </a:r>
            <a:endParaRPr lang="en-US" dirty="0"/>
          </a:p>
        </p:txBody>
      </p:sp>
      <p:sp>
        <p:nvSpPr>
          <p:cNvPr id="3" name="Content Placeholder 2"/>
          <p:cNvSpPr>
            <a:spLocks noGrp="1"/>
          </p:cNvSpPr>
          <p:nvPr>
            <p:ph idx="1"/>
          </p:nvPr>
        </p:nvSpPr>
        <p:spPr>
          <a:xfrm>
            <a:off x="418055" y="1623893"/>
            <a:ext cx="8149747" cy="3981504"/>
          </a:xfrm>
        </p:spPr>
        <p:txBody>
          <a:bodyPr>
            <a:normAutofit/>
          </a:bodyPr>
          <a:lstStyle>
            <a:lvl1pPr>
              <a:defRPr sz="1800"/>
            </a:lvl1pPr>
            <a:lvl2pPr>
              <a:defRPr sz="1600"/>
            </a:lvl2pPr>
            <a:lvl3pPr>
              <a:defRPr sz="1400"/>
            </a:lvl3pPr>
            <a:lvl4pPr>
              <a:defRPr sz="1200"/>
            </a:lvl4pPr>
            <a:lvl5pPr>
              <a:defRPr sz="1200"/>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2554743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tekst-ROOD">
    <p:spTree>
      <p:nvGrpSpPr>
        <p:cNvPr id="1" name=""/>
        <p:cNvGrpSpPr/>
        <p:nvPr/>
      </p:nvGrpSpPr>
      <p:grpSpPr>
        <a:xfrm>
          <a:off x="0" y="0"/>
          <a:ext cx="0" cy="0"/>
          <a:chOff x="0" y="0"/>
          <a:chExt cx="0" cy="0"/>
        </a:xfrm>
      </p:grpSpPr>
      <p:sp>
        <p:nvSpPr>
          <p:cNvPr id="4" name="Rechthoek 3"/>
          <p:cNvSpPr/>
          <p:nvPr/>
        </p:nvSpPr>
        <p:spPr>
          <a:xfrm>
            <a:off x="0" y="6496050"/>
            <a:ext cx="9144000" cy="361950"/>
          </a:xfrm>
          <a:prstGeom prst="rect">
            <a:avLst/>
          </a:prstGeom>
          <a:solidFill>
            <a:srgbClr val="DF2F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5"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83313" y="5730875"/>
            <a:ext cx="2525712" cy="601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7600" y="526120"/>
            <a:ext cx="8150203" cy="870535"/>
          </a:xfrm>
        </p:spPr>
        <p:txBody>
          <a:bodyPr>
            <a:normAutofit/>
          </a:bodyPr>
          <a:lstStyle>
            <a:lvl1pPr>
              <a:defRPr sz="3200" b="1">
                <a:solidFill>
                  <a:srgbClr val="DF2F33"/>
                </a:solidFill>
              </a:defRPr>
            </a:lvl1pPr>
          </a:lstStyle>
          <a:p>
            <a:r>
              <a:rPr lang="nl-NL"/>
              <a:t>Klik om stijl te bewerken</a:t>
            </a:r>
            <a:endParaRPr lang="en-US" dirty="0"/>
          </a:p>
        </p:txBody>
      </p:sp>
      <p:sp>
        <p:nvSpPr>
          <p:cNvPr id="3" name="Content Placeholder 2"/>
          <p:cNvSpPr>
            <a:spLocks noGrp="1"/>
          </p:cNvSpPr>
          <p:nvPr>
            <p:ph idx="1"/>
          </p:nvPr>
        </p:nvSpPr>
        <p:spPr>
          <a:xfrm>
            <a:off x="418055" y="1623893"/>
            <a:ext cx="8149747" cy="3981504"/>
          </a:xfrm>
        </p:spPr>
        <p:txBody>
          <a:bodyPr>
            <a:normAutofit/>
          </a:bodyPr>
          <a:lstStyle>
            <a:lvl1pPr>
              <a:defRPr sz="1800"/>
            </a:lvl1pPr>
            <a:lvl2pPr>
              <a:defRPr sz="1600"/>
            </a:lvl2pPr>
            <a:lvl3pPr>
              <a:defRPr sz="1400"/>
            </a:lvl3pPr>
            <a:lvl4pPr>
              <a:defRPr sz="1200"/>
            </a:lvl4pPr>
            <a:lvl5pPr>
              <a:defRPr sz="1200"/>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1589577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inleiding BLAUW">
    <p:spTree>
      <p:nvGrpSpPr>
        <p:cNvPr id="1" name=""/>
        <p:cNvGrpSpPr/>
        <p:nvPr/>
      </p:nvGrpSpPr>
      <p:grpSpPr>
        <a:xfrm>
          <a:off x="0" y="0"/>
          <a:ext cx="0" cy="0"/>
          <a:chOff x="0" y="0"/>
          <a:chExt cx="0" cy="0"/>
        </a:xfrm>
      </p:grpSpPr>
      <p:sp>
        <p:nvSpPr>
          <p:cNvPr id="6" name="Rechthoek 5"/>
          <p:cNvSpPr/>
          <p:nvPr/>
        </p:nvSpPr>
        <p:spPr>
          <a:xfrm>
            <a:off x="0" y="6496050"/>
            <a:ext cx="9144000" cy="361950"/>
          </a:xfrm>
          <a:prstGeom prst="rect">
            <a:avLst/>
          </a:prstGeom>
          <a:solidFill>
            <a:srgbClr val="0059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7"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83313" y="5730875"/>
            <a:ext cx="2525712" cy="601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8056" y="526120"/>
            <a:ext cx="8156010" cy="870535"/>
          </a:xfrm>
        </p:spPr>
        <p:txBody>
          <a:bodyPr>
            <a:normAutofit/>
          </a:bodyPr>
          <a:lstStyle>
            <a:lvl1pPr>
              <a:defRPr sz="3200" b="1">
                <a:solidFill>
                  <a:srgbClr val="0059A2"/>
                </a:solidFill>
              </a:defRPr>
            </a:lvl1pPr>
          </a:lstStyle>
          <a:p>
            <a:r>
              <a:rPr lang="nl-NL"/>
              <a:t>Klik om stijl te bewerken</a:t>
            </a:r>
            <a:endParaRPr lang="en-US" dirty="0"/>
          </a:p>
        </p:txBody>
      </p:sp>
      <p:sp>
        <p:nvSpPr>
          <p:cNvPr id="3" name="Content Placeholder 2"/>
          <p:cNvSpPr>
            <a:spLocks noGrp="1"/>
          </p:cNvSpPr>
          <p:nvPr>
            <p:ph idx="1"/>
          </p:nvPr>
        </p:nvSpPr>
        <p:spPr>
          <a:xfrm>
            <a:off x="418055" y="2289440"/>
            <a:ext cx="8155467" cy="3315959"/>
          </a:xfrm>
        </p:spPr>
        <p:txBody>
          <a:bodyPr>
            <a:normAutofit/>
          </a:bodyPr>
          <a:lstStyle>
            <a:lvl1pPr>
              <a:defRPr sz="1600"/>
            </a:lvl1pPr>
            <a:lvl2pPr>
              <a:defRPr sz="1400"/>
            </a:lvl2pPr>
            <a:lvl3pPr>
              <a:defRPr sz="1200"/>
            </a:lvl3pPr>
            <a:lvl4pPr>
              <a:defRPr sz="1100"/>
            </a:lvl4pPr>
            <a:lvl5pPr>
              <a:defRPr sz="1100"/>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ijdelijke aanduiding voor tekst 4"/>
          <p:cNvSpPr>
            <a:spLocks noGrp="1"/>
          </p:cNvSpPr>
          <p:nvPr>
            <p:ph type="body" sz="quarter" idx="10"/>
          </p:nvPr>
        </p:nvSpPr>
        <p:spPr>
          <a:xfrm>
            <a:off x="417513" y="1397000"/>
            <a:ext cx="8156010" cy="890588"/>
          </a:xfrm>
        </p:spPr>
        <p:txBody>
          <a:bodyPr>
            <a:normAutofit/>
          </a:bodyPr>
          <a:lstStyle>
            <a:lvl1pPr marL="0" indent="0">
              <a:spcBef>
                <a:spcPts val="0"/>
              </a:spcBef>
              <a:buNone/>
              <a:defRPr sz="1800">
                <a:solidFill>
                  <a:srgbClr val="308ECD"/>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Tekststijl van het model bewerken</a:t>
            </a:r>
          </a:p>
        </p:txBody>
      </p:sp>
    </p:spTree>
    <p:extLst>
      <p:ext uri="{BB962C8B-B14F-4D97-AF65-F5344CB8AC3E}">
        <p14:creationId xmlns:p14="http://schemas.microsoft.com/office/powerpoint/2010/main" val="1226377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inleiding ROOD">
    <p:spTree>
      <p:nvGrpSpPr>
        <p:cNvPr id="1" name=""/>
        <p:cNvGrpSpPr/>
        <p:nvPr/>
      </p:nvGrpSpPr>
      <p:grpSpPr>
        <a:xfrm>
          <a:off x="0" y="0"/>
          <a:ext cx="0" cy="0"/>
          <a:chOff x="0" y="0"/>
          <a:chExt cx="0" cy="0"/>
        </a:xfrm>
      </p:grpSpPr>
      <p:sp>
        <p:nvSpPr>
          <p:cNvPr id="5" name="Rechthoek 4"/>
          <p:cNvSpPr/>
          <p:nvPr/>
        </p:nvSpPr>
        <p:spPr>
          <a:xfrm>
            <a:off x="0" y="6496050"/>
            <a:ext cx="9144000" cy="361950"/>
          </a:xfrm>
          <a:prstGeom prst="rect">
            <a:avLst/>
          </a:prstGeom>
          <a:solidFill>
            <a:srgbClr val="DF2F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solidFill>
                <a:srgbClr val="DF2F33"/>
              </a:solidFill>
            </a:endParaRPr>
          </a:p>
        </p:txBody>
      </p:sp>
      <p:pic>
        <p:nvPicPr>
          <p:cNvPr id="6"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83313" y="5730875"/>
            <a:ext cx="2525712" cy="601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8056" y="526120"/>
            <a:ext cx="8156010" cy="870535"/>
          </a:xfrm>
        </p:spPr>
        <p:txBody>
          <a:bodyPr>
            <a:normAutofit/>
          </a:bodyPr>
          <a:lstStyle>
            <a:lvl1pPr>
              <a:defRPr sz="3200" b="1">
                <a:solidFill>
                  <a:srgbClr val="DF2F33"/>
                </a:solidFill>
              </a:defRPr>
            </a:lvl1pPr>
          </a:lstStyle>
          <a:p>
            <a:r>
              <a:rPr lang="nl-NL"/>
              <a:t>Klik om stijl te bewerken</a:t>
            </a:r>
            <a:endParaRPr lang="en-US" dirty="0"/>
          </a:p>
        </p:txBody>
      </p:sp>
      <p:sp>
        <p:nvSpPr>
          <p:cNvPr id="3" name="Content Placeholder 2"/>
          <p:cNvSpPr>
            <a:spLocks noGrp="1"/>
          </p:cNvSpPr>
          <p:nvPr>
            <p:ph idx="1"/>
          </p:nvPr>
        </p:nvSpPr>
        <p:spPr>
          <a:xfrm>
            <a:off x="418055" y="2289440"/>
            <a:ext cx="8155467" cy="3315959"/>
          </a:xfrm>
        </p:spPr>
        <p:txBody>
          <a:bodyPr>
            <a:normAutofit/>
          </a:bodyPr>
          <a:lstStyle>
            <a:lvl1pPr>
              <a:defRPr sz="1600"/>
            </a:lvl1pPr>
            <a:lvl2pPr>
              <a:defRPr sz="1400"/>
            </a:lvl2pPr>
            <a:lvl3pPr>
              <a:defRPr sz="1200"/>
            </a:lvl3pPr>
            <a:lvl4pPr>
              <a:defRPr sz="1100"/>
            </a:lvl4pPr>
            <a:lvl5pPr>
              <a:defRPr sz="1100"/>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8" name="Tijdelijke aanduiding voor tekst 4"/>
          <p:cNvSpPr>
            <a:spLocks noGrp="1"/>
          </p:cNvSpPr>
          <p:nvPr>
            <p:ph type="body" sz="quarter" idx="10"/>
          </p:nvPr>
        </p:nvSpPr>
        <p:spPr>
          <a:xfrm>
            <a:off x="417513" y="1397000"/>
            <a:ext cx="8156010" cy="890588"/>
          </a:xfrm>
        </p:spPr>
        <p:txBody>
          <a:bodyPr>
            <a:normAutofit/>
          </a:bodyPr>
          <a:lstStyle>
            <a:lvl1pPr marL="0" indent="0">
              <a:spcBef>
                <a:spcPts val="0"/>
              </a:spcBef>
              <a:buNone/>
              <a:defRPr sz="1800">
                <a:solidFill>
                  <a:srgbClr val="8C201D"/>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Tekststijl van het model bewerken</a:t>
            </a:r>
          </a:p>
        </p:txBody>
      </p:sp>
    </p:spTree>
    <p:extLst>
      <p:ext uri="{BB962C8B-B14F-4D97-AF65-F5344CB8AC3E}">
        <p14:creationId xmlns:p14="http://schemas.microsoft.com/office/powerpoint/2010/main" val="3285205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koloms BLAUW">
    <p:spTree>
      <p:nvGrpSpPr>
        <p:cNvPr id="1" name=""/>
        <p:cNvGrpSpPr/>
        <p:nvPr/>
      </p:nvGrpSpPr>
      <p:grpSpPr>
        <a:xfrm>
          <a:off x="0" y="0"/>
          <a:ext cx="0" cy="0"/>
          <a:chOff x="0" y="0"/>
          <a:chExt cx="0" cy="0"/>
        </a:xfrm>
      </p:grpSpPr>
      <p:sp>
        <p:nvSpPr>
          <p:cNvPr id="7" name="Rechthoek 6"/>
          <p:cNvSpPr/>
          <p:nvPr/>
        </p:nvSpPr>
        <p:spPr>
          <a:xfrm>
            <a:off x="0" y="6496050"/>
            <a:ext cx="9144000" cy="361950"/>
          </a:xfrm>
          <a:prstGeom prst="rect">
            <a:avLst/>
          </a:prstGeom>
          <a:solidFill>
            <a:srgbClr val="0059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8"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83313" y="5730875"/>
            <a:ext cx="2525712" cy="601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8057" y="526120"/>
            <a:ext cx="8291446" cy="870535"/>
          </a:xfrm>
        </p:spPr>
        <p:txBody>
          <a:bodyPr>
            <a:normAutofit/>
          </a:bodyPr>
          <a:lstStyle>
            <a:lvl1pPr>
              <a:defRPr sz="3200" b="1">
                <a:solidFill>
                  <a:srgbClr val="0059A2"/>
                </a:solidFill>
              </a:defRPr>
            </a:lvl1pPr>
          </a:lstStyle>
          <a:p>
            <a:r>
              <a:rPr lang="nl-NL"/>
              <a:t>Klik om stijl te bewerken</a:t>
            </a:r>
            <a:endParaRPr lang="en-US" dirty="0"/>
          </a:p>
        </p:txBody>
      </p:sp>
      <p:sp>
        <p:nvSpPr>
          <p:cNvPr id="3" name="Content Placeholder 2"/>
          <p:cNvSpPr>
            <a:spLocks noGrp="1"/>
          </p:cNvSpPr>
          <p:nvPr>
            <p:ph idx="1"/>
          </p:nvPr>
        </p:nvSpPr>
        <p:spPr>
          <a:xfrm>
            <a:off x="418056" y="1623895"/>
            <a:ext cx="2700000" cy="768617"/>
          </a:xfrm>
          <a:solidFill>
            <a:srgbClr val="DF2F33"/>
          </a:solidFill>
        </p:spPr>
        <p:txBody>
          <a:bodyPr lIns="180000" tIns="216000" bIns="216000">
            <a:spAutoFit/>
          </a:bodyPr>
          <a:lstStyle>
            <a:lvl1pPr marL="0" indent="0">
              <a:spcBef>
                <a:spcPts val="0"/>
              </a:spcBef>
              <a:buNone/>
              <a:defRPr sz="2400" b="0">
                <a:solidFill>
                  <a:schemeClr val="bg1"/>
                </a:solidFill>
              </a:defRPr>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nl-NL"/>
              <a:t>Tekststijl van het model bewerken</a:t>
            </a:r>
          </a:p>
        </p:txBody>
      </p:sp>
      <p:sp>
        <p:nvSpPr>
          <p:cNvPr id="6" name="Content Placeholder 2"/>
          <p:cNvSpPr>
            <a:spLocks noGrp="1"/>
          </p:cNvSpPr>
          <p:nvPr>
            <p:ph idx="10"/>
          </p:nvPr>
        </p:nvSpPr>
        <p:spPr>
          <a:xfrm>
            <a:off x="3800260" y="1844275"/>
            <a:ext cx="2165684" cy="3761122"/>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nl-NL"/>
              <a:t>Tekststijl van het model bewerken</a:t>
            </a:r>
          </a:p>
        </p:txBody>
      </p:sp>
      <p:sp>
        <p:nvSpPr>
          <p:cNvPr id="5" name="Tijdelijke aanduiding voor afbeelding 4"/>
          <p:cNvSpPr>
            <a:spLocks noGrp="1"/>
          </p:cNvSpPr>
          <p:nvPr>
            <p:ph type="pic" sz="quarter" idx="11"/>
          </p:nvPr>
        </p:nvSpPr>
        <p:spPr>
          <a:xfrm>
            <a:off x="6385943" y="1624013"/>
            <a:ext cx="2340001" cy="1804987"/>
          </a:xfrm>
          <a:blipFill>
            <a:blip r:embed="rId3"/>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Tree>
    <p:extLst>
      <p:ext uri="{BB962C8B-B14F-4D97-AF65-F5344CB8AC3E}">
        <p14:creationId xmlns:p14="http://schemas.microsoft.com/office/powerpoint/2010/main" val="1393184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Koloms ROOD">
    <p:spTree>
      <p:nvGrpSpPr>
        <p:cNvPr id="1" name=""/>
        <p:cNvGrpSpPr/>
        <p:nvPr/>
      </p:nvGrpSpPr>
      <p:grpSpPr>
        <a:xfrm>
          <a:off x="0" y="0"/>
          <a:ext cx="0" cy="0"/>
          <a:chOff x="0" y="0"/>
          <a:chExt cx="0" cy="0"/>
        </a:xfrm>
      </p:grpSpPr>
      <p:sp>
        <p:nvSpPr>
          <p:cNvPr id="7" name="Rechthoek 6"/>
          <p:cNvSpPr/>
          <p:nvPr/>
        </p:nvSpPr>
        <p:spPr>
          <a:xfrm>
            <a:off x="0" y="6496050"/>
            <a:ext cx="9144000" cy="361950"/>
          </a:xfrm>
          <a:prstGeom prst="rect">
            <a:avLst/>
          </a:prstGeom>
          <a:solidFill>
            <a:srgbClr val="DF2F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8" name="Afbeelding 7"/>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83313" y="5730875"/>
            <a:ext cx="2525712" cy="601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18057" y="526120"/>
            <a:ext cx="8291446" cy="870535"/>
          </a:xfrm>
        </p:spPr>
        <p:txBody>
          <a:bodyPr>
            <a:normAutofit/>
          </a:bodyPr>
          <a:lstStyle>
            <a:lvl1pPr>
              <a:defRPr sz="3200" b="1">
                <a:solidFill>
                  <a:srgbClr val="DF2F33"/>
                </a:solidFill>
              </a:defRPr>
            </a:lvl1pPr>
          </a:lstStyle>
          <a:p>
            <a:r>
              <a:rPr lang="nl-NL"/>
              <a:t>Klik om stijl te bewerken</a:t>
            </a:r>
            <a:endParaRPr lang="en-US" dirty="0"/>
          </a:p>
        </p:txBody>
      </p:sp>
      <p:sp>
        <p:nvSpPr>
          <p:cNvPr id="3" name="Content Placeholder 2"/>
          <p:cNvSpPr>
            <a:spLocks noGrp="1"/>
          </p:cNvSpPr>
          <p:nvPr>
            <p:ph idx="1"/>
          </p:nvPr>
        </p:nvSpPr>
        <p:spPr>
          <a:xfrm>
            <a:off x="418056" y="1623895"/>
            <a:ext cx="2700000" cy="768617"/>
          </a:xfrm>
          <a:solidFill>
            <a:srgbClr val="0059A2"/>
          </a:solidFill>
        </p:spPr>
        <p:txBody>
          <a:bodyPr lIns="180000" tIns="216000" bIns="216000">
            <a:spAutoFit/>
          </a:bodyPr>
          <a:lstStyle>
            <a:lvl1pPr marL="0" indent="0">
              <a:spcBef>
                <a:spcPts val="0"/>
              </a:spcBef>
              <a:buNone/>
              <a:defRPr sz="2400" b="0">
                <a:solidFill>
                  <a:schemeClr val="bg1"/>
                </a:solidFill>
              </a:defRPr>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nl-NL"/>
              <a:t>Tekststijl van het model bewerken</a:t>
            </a:r>
          </a:p>
        </p:txBody>
      </p:sp>
      <p:sp>
        <p:nvSpPr>
          <p:cNvPr id="6" name="Content Placeholder 2"/>
          <p:cNvSpPr>
            <a:spLocks noGrp="1"/>
          </p:cNvSpPr>
          <p:nvPr>
            <p:ph idx="10"/>
          </p:nvPr>
        </p:nvSpPr>
        <p:spPr>
          <a:xfrm>
            <a:off x="3800260" y="1844275"/>
            <a:ext cx="2165684" cy="3761122"/>
          </a:xfrm>
        </p:spPr>
        <p:txBody>
          <a:bodyPr>
            <a:normAutofit/>
          </a:bodyPr>
          <a:lstStyle>
            <a:lvl1pPr marL="0" indent="0">
              <a:buNone/>
              <a:defRPr sz="16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nl-NL"/>
              <a:t>Tekststijl van het model bewerken</a:t>
            </a:r>
          </a:p>
        </p:txBody>
      </p:sp>
      <p:sp>
        <p:nvSpPr>
          <p:cNvPr id="5" name="Tijdelijke aanduiding voor afbeelding 4"/>
          <p:cNvSpPr>
            <a:spLocks noGrp="1"/>
          </p:cNvSpPr>
          <p:nvPr>
            <p:ph type="pic" sz="quarter" idx="11"/>
          </p:nvPr>
        </p:nvSpPr>
        <p:spPr>
          <a:xfrm>
            <a:off x="6369503" y="1624013"/>
            <a:ext cx="2340000" cy="1804987"/>
          </a:xfrm>
          <a:blipFill>
            <a:blip r:embed="rId3"/>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Tree>
    <p:extLst>
      <p:ext uri="{BB962C8B-B14F-4D97-AF65-F5344CB8AC3E}">
        <p14:creationId xmlns:p14="http://schemas.microsoft.com/office/powerpoint/2010/main" val="917546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ofdstuk en foto BLAUW">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p:nvPr>
        </p:nvSpPr>
        <p:spPr>
          <a:xfrm>
            <a:off x="0" y="0"/>
            <a:ext cx="9144000" cy="6477000"/>
          </a:xfrm>
          <a:blipFill dpi="0" rotWithShape="1">
            <a:blip r:embed="rId2" cstate="email">
              <a:extLst>
                <a:ext uri="{28A0092B-C50C-407E-A947-70E740481C1C}">
                  <a14:useLocalDpi xmlns:a14="http://schemas.microsoft.com/office/drawing/2010/main" val="0"/>
                </a:ext>
              </a:extLst>
            </a:blip>
            <a:srcRect/>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6" name="Tijdelijke aanduiding voor afbeelding 4"/>
          <p:cNvSpPr>
            <a:spLocks noGrp="1"/>
          </p:cNvSpPr>
          <p:nvPr>
            <p:ph type="pic" sz="quarter" idx="12"/>
          </p:nvPr>
        </p:nvSpPr>
        <p:spPr>
          <a:xfrm rot="5400000">
            <a:off x="4010400" y="2163822"/>
            <a:ext cx="622800" cy="270000"/>
          </a:xfrm>
          <a:prstGeom prst="triangle">
            <a:avLst/>
          </a:prstGeom>
          <a:solidFill>
            <a:srgbClr val="0059A2"/>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10" name="Tijdelijke aanduiding voor tekst 9"/>
          <p:cNvSpPr>
            <a:spLocks noGrp="1"/>
          </p:cNvSpPr>
          <p:nvPr>
            <p:ph type="body" sz="quarter" idx="11"/>
          </p:nvPr>
        </p:nvSpPr>
        <p:spPr>
          <a:xfrm>
            <a:off x="586800" y="1792566"/>
            <a:ext cx="3600000" cy="1012512"/>
          </a:xfrm>
          <a:solidFill>
            <a:srgbClr val="0059A2"/>
          </a:solidFill>
        </p:spPr>
        <p:txBody>
          <a:bodyPr lIns="324000" tIns="288000" bIns="288000" anchor="b">
            <a:spAutoFit/>
          </a:bodyPr>
          <a:lstStyle>
            <a:lvl1pPr marL="0" indent="0">
              <a:lnSpc>
                <a:spcPct val="100000"/>
              </a:lnSpc>
              <a:spcBef>
                <a:spcPts val="0"/>
              </a:spcBef>
              <a:buNone/>
              <a:defRPr sz="2800">
                <a:solidFill>
                  <a:schemeClr val="bg1"/>
                </a:solidFill>
              </a:defRPr>
            </a:lvl1pPr>
            <a:lvl2pPr marL="457200" indent="0">
              <a:buNone/>
              <a:defRPr sz="2800">
                <a:solidFill>
                  <a:schemeClr val="bg1"/>
                </a:solidFill>
              </a:defRPr>
            </a:lvl2pPr>
            <a:lvl3pPr marL="914400" indent="0">
              <a:buNone/>
              <a:defRPr sz="2800">
                <a:solidFill>
                  <a:schemeClr val="bg1"/>
                </a:solidFill>
              </a:defRPr>
            </a:lvl3pPr>
            <a:lvl4pPr marL="1371600" indent="0">
              <a:buNone/>
              <a:defRPr sz="2800">
                <a:solidFill>
                  <a:schemeClr val="bg1"/>
                </a:solidFill>
              </a:defRPr>
            </a:lvl4pPr>
            <a:lvl5pPr marL="1828800" indent="0">
              <a:buNone/>
              <a:defRPr sz="2800">
                <a:solidFill>
                  <a:schemeClr val="bg1"/>
                </a:solidFill>
              </a:defRPr>
            </a:lvl5pPr>
          </a:lstStyle>
          <a:p>
            <a:pPr lvl="0"/>
            <a:r>
              <a:rPr lang="nl-NL"/>
              <a:t>Tekststijl van het model bewerken</a:t>
            </a:r>
          </a:p>
        </p:txBody>
      </p:sp>
    </p:spTree>
    <p:extLst>
      <p:ext uri="{BB962C8B-B14F-4D97-AF65-F5344CB8AC3E}">
        <p14:creationId xmlns:p14="http://schemas.microsoft.com/office/powerpoint/2010/main" val="1000574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ofdstuk en foto ROOD">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p:nvPr>
        </p:nvSpPr>
        <p:spPr>
          <a:xfrm>
            <a:off x="0" y="0"/>
            <a:ext cx="9144000" cy="6477000"/>
          </a:xfrm>
          <a:blipFill dpi="0" rotWithShape="1">
            <a:blip r:embed="rId2" cstate="email">
              <a:extLst>
                <a:ext uri="{28A0092B-C50C-407E-A947-70E740481C1C}">
                  <a14:useLocalDpi xmlns:a14="http://schemas.microsoft.com/office/drawing/2010/main" val="0"/>
                </a:ext>
              </a:extLst>
            </a:blip>
            <a:srcRect/>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6" name="Tijdelijke aanduiding voor afbeelding 4"/>
          <p:cNvSpPr>
            <a:spLocks noGrp="1"/>
          </p:cNvSpPr>
          <p:nvPr>
            <p:ph type="pic" sz="quarter" idx="12"/>
          </p:nvPr>
        </p:nvSpPr>
        <p:spPr>
          <a:xfrm rot="5400000">
            <a:off x="4010400" y="2163822"/>
            <a:ext cx="622800" cy="270000"/>
          </a:xfrm>
          <a:prstGeom prst="triangle">
            <a:avLst/>
          </a:prstGeom>
          <a:solidFill>
            <a:srgbClr val="DF2F33"/>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10" name="Tijdelijke aanduiding voor tekst 9"/>
          <p:cNvSpPr>
            <a:spLocks noGrp="1"/>
          </p:cNvSpPr>
          <p:nvPr>
            <p:ph type="body" sz="quarter" idx="11"/>
          </p:nvPr>
        </p:nvSpPr>
        <p:spPr>
          <a:xfrm>
            <a:off x="586800" y="1792566"/>
            <a:ext cx="3600000" cy="1012512"/>
          </a:xfrm>
          <a:solidFill>
            <a:srgbClr val="DF2F33"/>
          </a:solidFill>
        </p:spPr>
        <p:txBody>
          <a:bodyPr lIns="324000" tIns="288000" bIns="288000" anchor="b">
            <a:spAutoFit/>
          </a:bodyPr>
          <a:lstStyle>
            <a:lvl1pPr marL="0" indent="0">
              <a:lnSpc>
                <a:spcPct val="100000"/>
              </a:lnSpc>
              <a:spcBef>
                <a:spcPts val="0"/>
              </a:spcBef>
              <a:buNone/>
              <a:defRPr sz="2800">
                <a:solidFill>
                  <a:schemeClr val="bg1"/>
                </a:solidFill>
              </a:defRPr>
            </a:lvl1pPr>
            <a:lvl2pPr marL="457200" indent="0">
              <a:buNone/>
              <a:defRPr sz="2800">
                <a:solidFill>
                  <a:schemeClr val="bg1"/>
                </a:solidFill>
              </a:defRPr>
            </a:lvl2pPr>
            <a:lvl3pPr marL="914400" indent="0">
              <a:buNone/>
              <a:defRPr sz="2800">
                <a:solidFill>
                  <a:schemeClr val="bg1"/>
                </a:solidFill>
              </a:defRPr>
            </a:lvl3pPr>
            <a:lvl4pPr marL="1371600" indent="0">
              <a:buNone/>
              <a:defRPr sz="2800">
                <a:solidFill>
                  <a:schemeClr val="bg1"/>
                </a:solidFill>
              </a:defRPr>
            </a:lvl4pPr>
            <a:lvl5pPr marL="1828800" indent="0">
              <a:buNone/>
              <a:defRPr sz="2800">
                <a:solidFill>
                  <a:schemeClr val="bg1"/>
                </a:solidFill>
              </a:defRPr>
            </a:lvl5pPr>
          </a:lstStyle>
          <a:p>
            <a:pPr lvl="0"/>
            <a:r>
              <a:rPr lang="nl-NL"/>
              <a:t>Tekststijl van het model bewerken</a:t>
            </a:r>
          </a:p>
        </p:txBody>
      </p:sp>
    </p:spTree>
    <p:extLst>
      <p:ext uri="{BB962C8B-B14F-4D97-AF65-F5344CB8AC3E}">
        <p14:creationId xmlns:p14="http://schemas.microsoft.com/office/powerpoint/2010/main" val="276768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oofdstuk en tekst BLAUW">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p:nvPr>
        </p:nvSpPr>
        <p:spPr>
          <a:xfrm>
            <a:off x="0" y="0"/>
            <a:ext cx="9144000" cy="6477000"/>
          </a:xfrm>
          <a:solidFill>
            <a:srgbClr val="0059A2"/>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3" name="Tijdelijke aanduiding voor tekst 2"/>
          <p:cNvSpPr>
            <a:spLocks noGrp="1"/>
          </p:cNvSpPr>
          <p:nvPr>
            <p:ph type="body" sz="quarter" idx="12"/>
          </p:nvPr>
        </p:nvSpPr>
        <p:spPr>
          <a:xfrm>
            <a:off x="586800" y="3740153"/>
            <a:ext cx="8016179" cy="1863725"/>
          </a:xfrm>
        </p:spPr>
        <p:txBody>
          <a:bodyPr>
            <a:normAutofit/>
          </a:bodyPr>
          <a:lstStyle>
            <a:lvl1pPr marL="0" indent="0">
              <a:buNone/>
              <a:defRPr sz="2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Tekststijl van het model bewerken</a:t>
            </a:r>
          </a:p>
        </p:txBody>
      </p:sp>
      <p:sp>
        <p:nvSpPr>
          <p:cNvPr id="7" name="Tijdelijke aanduiding voor afbeelding 4"/>
          <p:cNvSpPr>
            <a:spLocks noGrp="1"/>
          </p:cNvSpPr>
          <p:nvPr>
            <p:ph type="pic" sz="quarter" idx="13"/>
          </p:nvPr>
        </p:nvSpPr>
        <p:spPr>
          <a:xfrm rot="5400000">
            <a:off x="4010400" y="2163822"/>
            <a:ext cx="622800" cy="270000"/>
          </a:xfrm>
          <a:prstGeom prst="triangle">
            <a:avLst/>
          </a:prstGeom>
          <a:solidFill>
            <a:srgbClr val="308ECD"/>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10" name="Tijdelijke aanduiding voor tekst 9"/>
          <p:cNvSpPr>
            <a:spLocks noGrp="1"/>
          </p:cNvSpPr>
          <p:nvPr>
            <p:ph type="body" sz="quarter" idx="11"/>
          </p:nvPr>
        </p:nvSpPr>
        <p:spPr>
          <a:xfrm>
            <a:off x="586800" y="1792566"/>
            <a:ext cx="3600000" cy="1012512"/>
          </a:xfrm>
          <a:solidFill>
            <a:srgbClr val="308ECD"/>
          </a:solidFill>
        </p:spPr>
        <p:txBody>
          <a:bodyPr lIns="324000" tIns="288000" bIns="288000" anchor="b">
            <a:spAutoFit/>
          </a:bodyPr>
          <a:lstStyle>
            <a:lvl1pPr marL="0" indent="0">
              <a:lnSpc>
                <a:spcPct val="100000"/>
              </a:lnSpc>
              <a:spcBef>
                <a:spcPts val="0"/>
              </a:spcBef>
              <a:buNone/>
              <a:defRPr sz="2800">
                <a:solidFill>
                  <a:schemeClr val="bg1"/>
                </a:solidFill>
              </a:defRPr>
            </a:lvl1pPr>
            <a:lvl2pPr marL="457200" indent="0">
              <a:buNone/>
              <a:defRPr sz="2800">
                <a:solidFill>
                  <a:schemeClr val="bg1"/>
                </a:solidFill>
              </a:defRPr>
            </a:lvl2pPr>
            <a:lvl3pPr marL="914400" indent="0">
              <a:buNone/>
              <a:defRPr sz="2800">
                <a:solidFill>
                  <a:schemeClr val="bg1"/>
                </a:solidFill>
              </a:defRPr>
            </a:lvl3pPr>
            <a:lvl4pPr marL="1371600" indent="0">
              <a:buNone/>
              <a:defRPr sz="2800">
                <a:solidFill>
                  <a:schemeClr val="bg1"/>
                </a:solidFill>
              </a:defRPr>
            </a:lvl4pPr>
            <a:lvl5pPr marL="1828800" indent="0">
              <a:buNone/>
              <a:defRPr sz="2800">
                <a:solidFill>
                  <a:schemeClr val="bg1"/>
                </a:solidFill>
              </a:defRPr>
            </a:lvl5pPr>
          </a:lstStyle>
          <a:p>
            <a:pPr lvl="0"/>
            <a:r>
              <a:rPr lang="nl-NL"/>
              <a:t>Tekststijl van het model bewerken</a:t>
            </a:r>
          </a:p>
        </p:txBody>
      </p:sp>
    </p:spTree>
    <p:extLst>
      <p:ext uri="{BB962C8B-B14F-4D97-AF65-F5344CB8AC3E}">
        <p14:creationId xmlns:p14="http://schemas.microsoft.com/office/powerpoint/2010/main" val="51131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oofdstuk en tekst ROOD">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p:nvPr>
        </p:nvSpPr>
        <p:spPr>
          <a:xfrm>
            <a:off x="0" y="0"/>
            <a:ext cx="9144000" cy="6477000"/>
          </a:xfrm>
          <a:solidFill>
            <a:srgbClr val="8C201D"/>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3" name="Tijdelijke aanduiding voor tekst 2"/>
          <p:cNvSpPr>
            <a:spLocks noGrp="1"/>
          </p:cNvSpPr>
          <p:nvPr>
            <p:ph type="body" sz="quarter" idx="12"/>
          </p:nvPr>
        </p:nvSpPr>
        <p:spPr>
          <a:xfrm>
            <a:off x="586800" y="3740153"/>
            <a:ext cx="8054279" cy="1863725"/>
          </a:xfrm>
        </p:spPr>
        <p:txBody>
          <a:bodyPr>
            <a:normAutofit/>
          </a:bodyPr>
          <a:lstStyle>
            <a:lvl1pPr marL="0" indent="0">
              <a:buNone/>
              <a:defRPr sz="2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l-NL"/>
              <a:t>Tekststijl van het model bewerken</a:t>
            </a:r>
          </a:p>
        </p:txBody>
      </p:sp>
      <p:sp>
        <p:nvSpPr>
          <p:cNvPr id="7" name="Tijdelijke aanduiding voor afbeelding 4"/>
          <p:cNvSpPr>
            <a:spLocks noGrp="1"/>
          </p:cNvSpPr>
          <p:nvPr>
            <p:ph type="pic" sz="quarter" idx="13"/>
          </p:nvPr>
        </p:nvSpPr>
        <p:spPr>
          <a:xfrm rot="5400000">
            <a:off x="4010400" y="2163822"/>
            <a:ext cx="622800" cy="270000"/>
          </a:xfrm>
          <a:prstGeom prst="triangle">
            <a:avLst/>
          </a:prstGeom>
          <a:solidFill>
            <a:srgbClr val="DF2F33"/>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10" name="Tijdelijke aanduiding voor tekst 9"/>
          <p:cNvSpPr>
            <a:spLocks noGrp="1"/>
          </p:cNvSpPr>
          <p:nvPr>
            <p:ph type="body" sz="quarter" idx="11"/>
          </p:nvPr>
        </p:nvSpPr>
        <p:spPr>
          <a:xfrm>
            <a:off x="586800" y="1792566"/>
            <a:ext cx="3600000" cy="1012512"/>
          </a:xfrm>
          <a:solidFill>
            <a:srgbClr val="DF2F33"/>
          </a:solidFill>
        </p:spPr>
        <p:txBody>
          <a:bodyPr lIns="324000" tIns="288000" bIns="288000" anchor="b">
            <a:spAutoFit/>
          </a:bodyPr>
          <a:lstStyle>
            <a:lvl1pPr marL="0" indent="0">
              <a:lnSpc>
                <a:spcPct val="100000"/>
              </a:lnSpc>
              <a:spcBef>
                <a:spcPts val="0"/>
              </a:spcBef>
              <a:buNone/>
              <a:defRPr sz="2800">
                <a:solidFill>
                  <a:schemeClr val="bg1"/>
                </a:solidFill>
              </a:defRPr>
            </a:lvl1pPr>
            <a:lvl2pPr marL="457200" indent="0">
              <a:buNone/>
              <a:defRPr sz="2800">
                <a:solidFill>
                  <a:schemeClr val="bg1"/>
                </a:solidFill>
              </a:defRPr>
            </a:lvl2pPr>
            <a:lvl3pPr marL="914400" indent="0">
              <a:buNone/>
              <a:defRPr sz="2800">
                <a:solidFill>
                  <a:schemeClr val="bg1"/>
                </a:solidFill>
              </a:defRPr>
            </a:lvl3pPr>
            <a:lvl4pPr marL="1371600" indent="0">
              <a:buNone/>
              <a:defRPr sz="2800">
                <a:solidFill>
                  <a:schemeClr val="bg1"/>
                </a:solidFill>
              </a:defRPr>
            </a:lvl4pPr>
            <a:lvl5pPr marL="1828800" indent="0">
              <a:buNone/>
              <a:defRPr sz="2800">
                <a:solidFill>
                  <a:schemeClr val="bg1"/>
                </a:solidFill>
              </a:defRPr>
            </a:lvl5pPr>
          </a:lstStyle>
          <a:p>
            <a:pPr lvl="0"/>
            <a:r>
              <a:rPr lang="nl-NL"/>
              <a:t>Tekststijl van het model bewerken</a:t>
            </a:r>
          </a:p>
        </p:txBody>
      </p:sp>
    </p:spTree>
    <p:extLst>
      <p:ext uri="{BB962C8B-B14F-4D97-AF65-F5344CB8AC3E}">
        <p14:creationId xmlns:p14="http://schemas.microsoft.com/office/powerpoint/2010/main" val="2980483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fsluiting BLAUW">
    <p:spTree>
      <p:nvGrpSpPr>
        <p:cNvPr id="1" name=""/>
        <p:cNvGrpSpPr/>
        <p:nvPr/>
      </p:nvGrpSpPr>
      <p:grpSpPr>
        <a:xfrm>
          <a:off x="0" y="0"/>
          <a:ext cx="0" cy="0"/>
          <a:chOff x="0" y="0"/>
          <a:chExt cx="0" cy="0"/>
        </a:xfrm>
      </p:grpSpPr>
      <p:pic>
        <p:nvPicPr>
          <p:cNvPr id="5" name="Afbeelding 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80063" y="5768975"/>
            <a:ext cx="3262312"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ijdelijke aanduiding voor afbeelding 3"/>
          <p:cNvSpPr>
            <a:spLocks noGrp="1"/>
          </p:cNvSpPr>
          <p:nvPr>
            <p:ph type="pic" sz="quarter" idx="12"/>
          </p:nvPr>
        </p:nvSpPr>
        <p:spPr>
          <a:xfrm>
            <a:off x="0" y="3"/>
            <a:ext cx="9144000" cy="5451475"/>
          </a:xfrm>
          <a:blipFill dpi="0" rotWithShape="1">
            <a:blip r:embed="rId3" cstate="email">
              <a:extLst>
                <a:ext uri="{28A0092B-C50C-407E-A947-70E740481C1C}">
                  <a14:useLocalDpi xmlns:a14="http://schemas.microsoft.com/office/drawing/2010/main" val="0"/>
                </a:ext>
              </a:extLst>
            </a:blip>
            <a:srcRect/>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7" name="Tijdelijke aanduiding voor afbeelding 4"/>
          <p:cNvSpPr>
            <a:spLocks noGrp="1"/>
          </p:cNvSpPr>
          <p:nvPr>
            <p:ph type="pic" sz="quarter" idx="13"/>
          </p:nvPr>
        </p:nvSpPr>
        <p:spPr>
          <a:xfrm rot="5400000">
            <a:off x="4010400" y="2163822"/>
            <a:ext cx="622800" cy="270000"/>
          </a:xfrm>
          <a:prstGeom prst="triangle">
            <a:avLst/>
          </a:prstGeom>
          <a:solidFill>
            <a:srgbClr val="0059A2"/>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10" name="Tijdelijke aanduiding voor tekst 9"/>
          <p:cNvSpPr>
            <a:spLocks noGrp="1"/>
          </p:cNvSpPr>
          <p:nvPr>
            <p:ph type="body" sz="quarter" idx="11"/>
          </p:nvPr>
        </p:nvSpPr>
        <p:spPr>
          <a:xfrm>
            <a:off x="586800" y="1792566"/>
            <a:ext cx="3600000" cy="1012512"/>
          </a:xfrm>
          <a:solidFill>
            <a:srgbClr val="0059A2"/>
          </a:solidFill>
        </p:spPr>
        <p:txBody>
          <a:bodyPr lIns="324000" tIns="288000" bIns="288000" anchor="b">
            <a:spAutoFit/>
          </a:bodyPr>
          <a:lstStyle>
            <a:lvl1pPr marL="0" indent="0">
              <a:lnSpc>
                <a:spcPct val="100000"/>
              </a:lnSpc>
              <a:spcBef>
                <a:spcPts val="0"/>
              </a:spcBef>
              <a:buNone/>
              <a:defRPr sz="2800">
                <a:solidFill>
                  <a:schemeClr val="bg1"/>
                </a:solidFill>
              </a:defRPr>
            </a:lvl1pPr>
            <a:lvl2pPr marL="457200" indent="0">
              <a:buNone/>
              <a:defRPr sz="2800">
                <a:solidFill>
                  <a:schemeClr val="bg1"/>
                </a:solidFill>
              </a:defRPr>
            </a:lvl2pPr>
            <a:lvl3pPr marL="914400" indent="0">
              <a:buNone/>
              <a:defRPr sz="2800">
                <a:solidFill>
                  <a:schemeClr val="bg1"/>
                </a:solidFill>
              </a:defRPr>
            </a:lvl3pPr>
            <a:lvl4pPr marL="1371600" indent="0">
              <a:buNone/>
              <a:defRPr sz="2800">
                <a:solidFill>
                  <a:schemeClr val="bg1"/>
                </a:solidFill>
              </a:defRPr>
            </a:lvl4pPr>
            <a:lvl5pPr marL="1828800" indent="0">
              <a:buNone/>
              <a:defRPr sz="2800">
                <a:solidFill>
                  <a:schemeClr val="bg1"/>
                </a:solidFill>
              </a:defRPr>
            </a:lvl5pPr>
          </a:lstStyle>
          <a:p>
            <a:pPr lvl="0"/>
            <a:r>
              <a:rPr lang="nl-NL"/>
              <a:t>Tekststijl van het model bewerken</a:t>
            </a:r>
          </a:p>
        </p:txBody>
      </p:sp>
    </p:spTree>
    <p:extLst>
      <p:ext uri="{BB962C8B-B14F-4D97-AF65-F5344CB8AC3E}">
        <p14:creationId xmlns:p14="http://schemas.microsoft.com/office/powerpoint/2010/main" val="2545263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fsluiting ROOD">
    <p:spTree>
      <p:nvGrpSpPr>
        <p:cNvPr id="1" name=""/>
        <p:cNvGrpSpPr/>
        <p:nvPr/>
      </p:nvGrpSpPr>
      <p:grpSpPr>
        <a:xfrm>
          <a:off x="0" y="0"/>
          <a:ext cx="0" cy="0"/>
          <a:chOff x="0" y="0"/>
          <a:chExt cx="0" cy="0"/>
        </a:xfrm>
      </p:grpSpPr>
      <p:pic>
        <p:nvPicPr>
          <p:cNvPr id="5" name="Afbeelding 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80063" y="5768975"/>
            <a:ext cx="3262312"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ijdelijke aanduiding voor afbeelding 3"/>
          <p:cNvSpPr>
            <a:spLocks noGrp="1"/>
          </p:cNvSpPr>
          <p:nvPr>
            <p:ph type="pic" sz="quarter" idx="12"/>
          </p:nvPr>
        </p:nvSpPr>
        <p:spPr>
          <a:xfrm>
            <a:off x="0" y="3"/>
            <a:ext cx="9144000" cy="5451475"/>
          </a:xfrm>
          <a:blipFill dpi="0" rotWithShape="1">
            <a:blip r:embed="rId3" cstate="email">
              <a:extLst>
                <a:ext uri="{28A0092B-C50C-407E-A947-70E740481C1C}">
                  <a14:useLocalDpi xmlns:a14="http://schemas.microsoft.com/office/drawing/2010/main" val="0"/>
                </a:ext>
              </a:extLst>
            </a:blip>
            <a:srcRect/>
            <a:stretch>
              <a:fillRect/>
            </a:stretch>
          </a:blip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7" name="Tijdelijke aanduiding voor afbeelding 4"/>
          <p:cNvSpPr>
            <a:spLocks noGrp="1"/>
          </p:cNvSpPr>
          <p:nvPr>
            <p:ph type="pic" sz="quarter" idx="13"/>
          </p:nvPr>
        </p:nvSpPr>
        <p:spPr>
          <a:xfrm rot="5400000">
            <a:off x="4010400" y="2163822"/>
            <a:ext cx="622800" cy="270000"/>
          </a:xfrm>
          <a:prstGeom prst="triangle">
            <a:avLst/>
          </a:prstGeom>
          <a:solidFill>
            <a:srgbClr val="DF2F33"/>
          </a:solidFill>
        </p:spPr>
        <p:txBody>
          <a:bodyPr rtlCol="0">
            <a:normAutofit/>
          </a:bodyPr>
          <a:lstStyle>
            <a:lvl1pPr>
              <a:defRPr>
                <a:noFill/>
              </a:defRPr>
            </a:lvl1pPr>
          </a:lstStyle>
          <a:p>
            <a:pPr lvl="0"/>
            <a:r>
              <a:rPr lang="nl-NL" noProof="0" dirty="0"/>
              <a:t>Klik op het pictogram als u een afbeelding wilt toevoegen</a:t>
            </a:r>
            <a:endParaRPr lang="en-US" noProof="0" dirty="0"/>
          </a:p>
        </p:txBody>
      </p:sp>
      <p:sp>
        <p:nvSpPr>
          <p:cNvPr id="10" name="Tijdelijke aanduiding voor tekst 9"/>
          <p:cNvSpPr>
            <a:spLocks noGrp="1"/>
          </p:cNvSpPr>
          <p:nvPr>
            <p:ph type="body" sz="quarter" idx="11"/>
          </p:nvPr>
        </p:nvSpPr>
        <p:spPr>
          <a:xfrm>
            <a:off x="586800" y="1792566"/>
            <a:ext cx="3600000" cy="1012512"/>
          </a:xfrm>
          <a:solidFill>
            <a:srgbClr val="DF2F33"/>
          </a:solidFill>
        </p:spPr>
        <p:txBody>
          <a:bodyPr lIns="324000" tIns="288000" bIns="288000" anchor="b">
            <a:spAutoFit/>
          </a:bodyPr>
          <a:lstStyle>
            <a:lvl1pPr marL="0" indent="0">
              <a:lnSpc>
                <a:spcPct val="100000"/>
              </a:lnSpc>
              <a:spcBef>
                <a:spcPts val="0"/>
              </a:spcBef>
              <a:buNone/>
              <a:defRPr sz="2800">
                <a:solidFill>
                  <a:schemeClr val="bg1"/>
                </a:solidFill>
              </a:defRPr>
            </a:lvl1pPr>
            <a:lvl2pPr marL="457200" indent="0">
              <a:buNone/>
              <a:defRPr sz="2800">
                <a:solidFill>
                  <a:schemeClr val="bg1"/>
                </a:solidFill>
              </a:defRPr>
            </a:lvl2pPr>
            <a:lvl3pPr marL="914400" indent="0">
              <a:buNone/>
              <a:defRPr sz="2800">
                <a:solidFill>
                  <a:schemeClr val="bg1"/>
                </a:solidFill>
              </a:defRPr>
            </a:lvl3pPr>
            <a:lvl4pPr marL="1371600" indent="0">
              <a:buNone/>
              <a:defRPr sz="2800">
                <a:solidFill>
                  <a:schemeClr val="bg1"/>
                </a:solidFill>
              </a:defRPr>
            </a:lvl4pPr>
            <a:lvl5pPr marL="1828800" indent="0">
              <a:buNone/>
              <a:defRPr sz="2800">
                <a:solidFill>
                  <a:schemeClr val="bg1"/>
                </a:solidFill>
              </a:defRPr>
            </a:lvl5pPr>
          </a:lstStyle>
          <a:p>
            <a:pPr lvl="0"/>
            <a:r>
              <a:rPr lang="nl-NL"/>
              <a:t>Tekststijl van het model bewerken</a:t>
            </a:r>
          </a:p>
        </p:txBody>
      </p:sp>
    </p:spTree>
    <p:extLst>
      <p:ext uri="{BB962C8B-B14F-4D97-AF65-F5344CB8AC3E}">
        <p14:creationId xmlns:p14="http://schemas.microsoft.com/office/powerpoint/2010/main" val="2520991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nl-NL"/>
              <a:t>Klik om de stijl te bewerken</a:t>
            </a:r>
            <a:endParaRPr lang="en-US"/>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4B16231C-41CB-FA4B-84BB-41C41B2A9DD9}" type="datetimeFigureOut">
              <a:rPr lang="nl-NL"/>
              <a:pPr>
                <a:defRPr/>
              </a:pPr>
              <a:t>16-09-2026</a:t>
            </a:fld>
            <a:endParaRPr lang="nl-NL"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nl-NL"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00545246-F349-8A42-AEDD-65665AB00221}" type="slidenum">
              <a:rPr lang="nl-NL"/>
              <a:pPr>
                <a:defRPr/>
              </a:pPr>
              <a:t>‹nr.›</a:t>
            </a:fld>
            <a:endParaRPr lang="nl-NL" dirty="0"/>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2pPr>
      <a:lvl3pPr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3pPr>
      <a:lvl4pPr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4pPr>
      <a:lvl5pPr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5pPr>
      <a:lvl6pPr marL="457200"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6pPr>
      <a:lvl7pPr marL="914400"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7pPr>
      <a:lvl8pPr marL="1371600"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8pPr>
      <a:lvl9pPr marL="1828800" algn="l" rtl="0" eaLnBrk="1" fontAlgn="base" hangingPunct="1">
        <a:lnSpc>
          <a:spcPct val="90000"/>
        </a:lnSpc>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eu-cap-network.ec.europa.eu/focus-groups-innovation-knowledge-exchange-and-eip-agri_en" TargetMode="External"/><Relationship Id="rId7" Type="http://schemas.openxmlformats.org/officeDocument/2006/relationships/image" Target="../media/image13.png"/><Relationship Id="rId2" Type="http://schemas.openxmlformats.org/officeDocument/2006/relationships/hyperlink" Target="https://eu-cap-network.ec.europa.eu/index_en" TargetMode="External"/><Relationship Id="rId1" Type="http://schemas.openxmlformats.org/officeDocument/2006/relationships/slideLayout" Target="../slideLayouts/slideLayout5.xml"/><Relationship Id="rId6" Type="http://schemas.openxmlformats.org/officeDocument/2006/relationships/hyperlink" Target="https://groenkennisnet.nl/" TargetMode="External"/><Relationship Id="rId5" Type="http://schemas.openxmlformats.org/officeDocument/2006/relationships/hyperlink" Target="https://eu-cap-network.ec.europa.eu/good-practice/search_en" TargetMode="External"/><Relationship Id="rId4" Type="http://schemas.openxmlformats.org/officeDocument/2006/relationships/hyperlink" Target="https://eu-cap-network.ec.europa.eu/projects/search_en"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www.glb-webportal.nl/mijn/LoginPage"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www.stimulus.nl/" TargetMode="External"/><Relationship Id="rId2" Type="http://schemas.openxmlformats.org/officeDocument/2006/relationships/hyperlink" Target="http://www.stimulus.nl/glb-23-27" TargetMode="External"/><Relationship Id="rId1" Type="http://schemas.openxmlformats.org/officeDocument/2006/relationships/slideLayout" Target="../slideLayouts/slideLayout5.xml"/><Relationship Id="rId4" Type="http://schemas.openxmlformats.org/officeDocument/2006/relationships/hyperlink" Target="mailto:glb@stimulus.nl"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7CF52866-8617-473B-A571-4CE612E81BCE}"/>
              </a:ext>
            </a:extLst>
          </p:cNvPr>
          <p:cNvSpPr>
            <a:spLocks noGrp="1"/>
          </p:cNvSpPr>
          <p:nvPr>
            <p:ph type="subTitle" idx="1"/>
          </p:nvPr>
        </p:nvSpPr>
        <p:spPr>
          <a:xfrm>
            <a:off x="657616" y="4275519"/>
            <a:ext cx="3980372" cy="1571914"/>
          </a:xfrm>
        </p:spPr>
        <p:txBody>
          <a:bodyPr/>
          <a:lstStyle/>
          <a:p>
            <a:r>
              <a:rPr lang="nl-NL" sz="1600" dirty="0"/>
              <a:t>Annemiek Canjels / </a:t>
            </a:r>
          </a:p>
          <a:p>
            <a:r>
              <a:rPr lang="nl-NL" sz="1600" dirty="0"/>
              <a:t>Ilona Jahae / </a:t>
            </a:r>
          </a:p>
          <a:p>
            <a:r>
              <a:rPr lang="nl-NL" sz="1600" dirty="0"/>
              <a:t>Melissa Franssen (Provincie Limburg)</a:t>
            </a:r>
          </a:p>
          <a:p>
            <a:r>
              <a:rPr lang="nl-NL" sz="1600" dirty="0"/>
              <a:t>Joyce Sponselee (Stimulus</a:t>
            </a:r>
            <a:r>
              <a:rPr lang="nl-NL" dirty="0"/>
              <a:t>)</a:t>
            </a:r>
          </a:p>
        </p:txBody>
      </p:sp>
      <p:sp>
        <p:nvSpPr>
          <p:cNvPr id="3" name="Tijdelijke aanduiding voor afbeelding 2">
            <a:extLst>
              <a:ext uri="{FF2B5EF4-FFF2-40B4-BE49-F238E27FC236}">
                <a16:creationId xmlns:a16="http://schemas.microsoft.com/office/drawing/2014/main" id="{B3A84558-6F25-4BE0-A935-D73D06C487D4}"/>
              </a:ext>
            </a:extLst>
          </p:cNvPr>
          <p:cNvSpPr>
            <a:spLocks noGrp="1"/>
          </p:cNvSpPr>
          <p:nvPr>
            <p:ph type="pic" sz="quarter" idx="11"/>
          </p:nvPr>
        </p:nvSpPr>
        <p:spPr>
          <a:xfrm rot="5400000">
            <a:off x="8353737" y="3941225"/>
            <a:ext cx="466942" cy="201649"/>
          </a:xfrm>
        </p:spPr>
        <p:txBody>
          <a:bodyPr>
            <a:normAutofit fontScale="25000" lnSpcReduction="20000"/>
          </a:bodyPr>
          <a:lstStyle/>
          <a:p>
            <a:endParaRPr lang="nl-NL" dirty="0"/>
          </a:p>
        </p:txBody>
      </p:sp>
      <p:sp>
        <p:nvSpPr>
          <p:cNvPr id="4" name="Titel 3">
            <a:extLst>
              <a:ext uri="{FF2B5EF4-FFF2-40B4-BE49-F238E27FC236}">
                <a16:creationId xmlns:a16="http://schemas.microsoft.com/office/drawing/2014/main" id="{20C9D855-BDA8-4AB7-8CE1-69761B3A81A5}"/>
              </a:ext>
            </a:extLst>
          </p:cNvPr>
          <p:cNvSpPr>
            <a:spLocks noGrp="1"/>
          </p:cNvSpPr>
          <p:nvPr>
            <p:ph type="ctrTitle"/>
          </p:nvPr>
        </p:nvSpPr>
        <p:spPr>
          <a:xfrm>
            <a:off x="656412" y="2385056"/>
            <a:ext cx="7829972" cy="1890463"/>
          </a:xfrm>
        </p:spPr>
        <p:txBody>
          <a:bodyPr/>
          <a:lstStyle/>
          <a:p>
            <a:r>
              <a:rPr lang="nl-NL" sz="1800" dirty="0"/>
              <a:t>Informatiesessie Openstellingen 2026 Limburg</a:t>
            </a:r>
            <a:br>
              <a:rPr lang="nl-NL" sz="2400" dirty="0"/>
            </a:br>
            <a:br>
              <a:rPr lang="nl-NL" sz="2400" b="0" dirty="0"/>
            </a:br>
            <a:r>
              <a:rPr lang="nl-NL" sz="2100" dirty="0"/>
              <a:t>Samenwerking voor innovatie in het kader van EIP (EIP)</a:t>
            </a:r>
            <a:br>
              <a:rPr lang="nl-NL" sz="2100" dirty="0"/>
            </a:br>
            <a:br>
              <a:rPr lang="nl-NL" sz="2100" dirty="0"/>
            </a:br>
            <a:r>
              <a:rPr lang="nl-NL" sz="2100" dirty="0"/>
              <a:t>Kennis en informatie (K&amp;I)</a:t>
            </a:r>
          </a:p>
        </p:txBody>
      </p:sp>
      <p:pic>
        <p:nvPicPr>
          <p:cNvPr id="5" name="Afbeelding 4">
            <a:extLst>
              <a:ext uri="{FF2B5EF4-FFF2-40B4-BE49-F238E27FC236}">
                <a16:creationId xmlns:a16="http://schemas.microsoft.com/office/drawing/2014/main" id="{0527BD80-423B-41DB-9657-6FA108AFDBF1}"/>
              </a:ext>
            </a:extLst>
          </p:cNvPr>
          <p:cNvPicPr>
            <a:picLocks noChangeAspect="1"/>
          </p:cNvPicPr>
          <p:nvPr/>
        </p:nvPicPr>
        <p:blipFill>
          <a:blip r:embed="rId2"/>
          <a:stretch>
            <a:fillRect/>
          </a:stretch>
        </p:blipFill>
        <p:spPr>
          <a:xfrm>
            <a:off x="4932041" y="4364758"/>
            <a:ext cx="1177853" cy="1372498"/>
          </a:xfrm>
          <a:prstGeom prst="rect">
            <a:avLst/>
          </a:prstGeom>
        </p:spPr>
      </p:pic>
      <p:pic>
        <p:nvPicPr>
          <p:cNvPr id="6" name="Afbeelding 5">
            <a:extLst>
              <a:ext uri="{FF2B5EF4-FFF2-40B4-BE49-F238E27FC236}">
                <a16:creationId xmlns:a16="http://schemas.microsoft.com/office/drawing/2014/main" id="{E065B495-CE74-4CD1-882D-82E0393ED9E2}"/>
              </a:ext>
            </a:extLst>
          </p:cNvPr>
          <p:cNvPicPr>
            <a:picLocks noChangeAspect="1"/>
          </p:cNvPicPr>
          <p:nvPr/>
        </p:nvPicPr>
        <p:blipFill>
          <a:blip r:embed="rId3"/>
          <a:stretch>
            <a:fillRect/>
          </a:stretch>
        </p:blipFill>
        <p:spPr>
          <a:xfrm>
            <a:off x="6228184" y="4710481"/>
            <a:ext cx="2241966" cy="419465"/>
          </a:xfrm>
          <a:prstGeom prst="rect">
            <a:avLst/>
          </a:prstGeom>
        </p:spPr>
      </p:pic>
      <p:pic>
        <p:nvPicPr>
          <p:cNvPr id="7" name="Afbeelding 6">
            <a:extLst>
              <a:ext uri="{FF2B5EF4-FFF2-40B4-BE49-F238E27FC236}">
                <a16:creationId xmlns:a16="http://schemas.microsoft.com/office/drawing/2014/main" id="{10F49111-39E9-4472-9577-627F4B3E86DB}"/>
              </a:ext>
            </a:extLst>
          </p:cNvPr>
          <p:cNvPicPr>
            <a:picLocks noChangeAspect="1"/>
          </p:cNvPicPr>
          <p:nvPr/>
        </p:nvPicPr>
        <p:blipFill>
          <a:blip r:embed="rId4"/>
          <a:stretch>
            <a:fillRect/>
          </a:stretch>
        </p:blipFill>
        <p:spPr>
          <a:xfrm>
            <a:off x="6225936" y="5275062"/>
            <a:ext cx="2241966" cy="450681"/>
          </a:xfrm>
          <a:prstGeom prst="rect">
            <a:avLst/>
          </a:prstGeom>
        </p:spPr>
      </p:pic>
    </p:spTree>
    <p:extLst>
      <p:ext uri="{BB962C8B-B14F-4D97-AF65-F5344CB8AC3E}">
        <p14:creationId xmlns:p14="http://schemas.microsoft.com/office/powerpoint/2010/main" val="954662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p:txBody>
          <a:bodyPr/>
          <a:lstStyle/>
          <a:p>
            <a:r>
              <a:rPr lang="nl-NL" dirty="0"/>
              <a:t>Stappen informatiesessie </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p:txBody>
          <a:bodyPr>
            <a:normAutofit fontScale="85000" lnSpcReduction="20000"/>
          </a:bodyPr>
          <a:lstStyle/>
          <a:p>
            <a:pPr marL="0" indent="0">
              <a:buNone/>
            </a:pPr>
            <a:r>
              <a:rPr lang="nl-NL" b="1" dirty="0">
                <a:solidFill>
                  <a:srgbClr val="0059A2"/>
                </a:solidFill>
              </a:rPr>
              <a:t>1) Toelichting EIP 20 min (Provincie Limburg):</a:t>
            </a:r>
          </a:p>
          <a:p>
            <a:r>
              <a:rPr lang="nl-NL" b="1" dirty="0">
                <a:solidFill>
                  <a:srgbClr val="0059A2"/>
                </a:solidFill>
              </a:rPr>
              <a:t>kenmerken;</a:t>
            </a:r>
          </a:p>
          <a:p>
            <a:r>
              <a:rPr lang="nl-NL" b="1" dirty="0">
                <a:solidFill>
                  <a:srgbClr val="0059A2"/>
                </a:solidFill>
              </a:rPr>
              <a:t>beoordeling.</a:t>
            </a:r>
          </a:p>
          <a:p>
            <a:pPr marL="0" indent="0">
              <a:buNone/>
            </a:pPr>
            <a:endParaRPr lang="nl-NL" dirty="0"/>
          </a:p>
          <a:p>
            <a:pPr marL="0" indent="0">
              <a:buNone/>
            </a:pPr>
            <a:r>
              <a:rPr lang="nl-NL" dirty="0"/>
              <a:t>2) Toelichting K&amp;I 20 min (Provincie Limburg):</a:t>
            </a:r>
          </a:p>
          <a:p>
            <a:r>
              <a:rPr lang="nl-NL" dirty="0"/>
              <a:t>kenmerken;</a:t>
            </a:r>
          </a:p>
          <a:p>
            <a:r>
              <a:rPr lang="nl-NL" dirty="0"/>
              <a:t>beoordeling.</a:t>
            </a:r>
          </a:p>
          <a:p>
            <a:pPr marL="0" indent="0">
              <a:buNone/>
            </a:pPr>
            <a:endParaRPr lang="nl-NL" dirty="0"/>
          </a:p>
          <a:p>
            <a:pPr marL="0" indent="0">
              <a:buNone/>
            </a:pPr>
            <a:r>
              <a:rPr lang="nl-NL" dirty="0"/>
              <a:t>3) </a:t>
            </a:r>
            <a:r>
              <a:rPr lang="nl-NL" dirty="0" err="1"/>
              <a:t>Subsidietechnisch</a:t>
            </a:r>
            <a:r>
              <a:rPr lang="nl-NL" dirty="0"/>
              <a:t> 30 min (Stimulus):</a:t>
            </a:r>
          </a:p>
          <a:p>
            <a:r>
              <a:rPr lang="nl-NL" dirty="0"/>
              <a:t>financieel technische en juridisch</a:t>
            </a:r>
          </a:p>
          <a:p>
            <a:r>
              <a:rPr lang="nl-NL" dirty="0"/>
              <a:t>contactpersonen, informatie, documenten</a:t>
            </a:r>
          </a:p>
          <a:p>
            <a:pPr marL="0" indent="0">
              <a:buNone/>
            </a:pPr>
            <a:endParaRPr lang="nl-NL" dirty="0"/>
          </a:p>
          <a:p>
            <a:pPr marL="0" indent="0">
              <a:buNone/>
            </a:pPr>
            <a:r>
              <a:rPr lang="nl-NL" dirty="0"/>
              <a:t>4) Vraag en antwoord 20 min overig</a:t>
            </a:r>
          </a:p>
          <a:p>
            <a:pPr marL="0" indent="0">
              <a:buNone/>
            </a:pPr>
            <a:endParaRPr lang="nl-NL" dirty="0"/>
          </a:p>
          <a:p>
            <a:pPr marL="0" indent="0">
              <a:buNone/>
            </a:pPr>
            <a:endParaRPr lang="nl-NL" dirty="0"/>
          </a:p>
        </p:txBody>
      </p:sp>
      <p:pic>
        <p:nvPicPr>
          <p:cNvPr id="4" name="Tijdelijke aanduiding voor inhoud 6">
            <a:extLst>
              <a:ext uri="{FF2B5EF4-FFF2-40B4-BE49-F238E27FC236}">
                <a16:creationId xmlns:a16="http://schemas.microsoft.com/office/drawing/2014/main" id="{90627208-9765-4794-8D4B-D2EEFFB10CFA}"/>
              </a:ext>
            </a:extLst>
          </p:cNvPr>
          <p:cNvPicPr>
            <a:picLocks noChangeAspect="1"/>
          </p:cNvPicPr>
          <p:nvPr/>
        </p:nvPicPr>
        <p:blipFill>
          <a:blip r:embed="rId2"/>
          <a:stretch>
            <a:fillRect/>
          </a:stretch>
        </p:blipFill>
        <p:spPr>
          <a:xfrm>
            <a:off x="5508104" y="2654703"/>
            <a:ext cx="3097188" cy="1548594"/>
          </a:xfrm>
          <a:prstGeom prst="rect">
            <a:avLst/>
          </a:prstGeom>
        </p:spPr>
      </p:pic>
    </p:spTree>
    <p:extLst>
      <p:ext uri="{BB962C8B-B14F-4D97-AF65-F5344CB8AC3E}">
        <p14:creationId xmlns:p14="http://schemas.microsoft.com/office/powerpoint/2010/main" val="2895923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a:xfrm>
            <a:off x="417600" y="297874"/>
            <a:ext cx="8150203" cy="894062"/>
          </a:xfrm>
        </p:spPr>
        <p:txBody>
          <a:bodyPr>
            <a:normAutofit/>
          </a:bodyPr>
          <a:lstStyle/>
          <a:p>
            <a:r>
              <a:rPr lang="nl-NL" dirty="0"/>
              <a:t>Kenmerken openstelling EIP</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p:txBody>
          <a:bodyPr>
            <a:normAutofit/>
          </a:bodyPr>
          <a:lstStyle/>
          <a:p>
            <a:pPr marL="0" indent="0">
              <a:buNone/>
            </a:pPr>
            <a:endParaRPr lang="nl-NL" dirty="0"/>
          </a:p>
          <a:p>
            <a:pPr marL="0" indent="0">
              <a:buNone/>
            </a:pPr>
            <a:endParaRPr lang="nl-NL" dirty="0"/>
          </a:p>
        </p:txBody>
      </p:sp>
      <p:pic>
        <p:nvPicPr>
          <p:cNvPr id="6" name="Afbeelding 5">
            <a:extLst>
              <a:ext uri="{FF2B5EF4-FFF2-40B4-BE49-F238E27FC236}">
                <a16:creationId xmlns:a16="http://schemas.microsoft.com/office/drawing/2014/main" id="{717EBCA2-9ECD-A7F2-4CCC-D326CC0F664A}"/>
              </a:ext>
            </a:extLst>
          </p:cNvPr>
          <p:cNvPicPr>
            <a:picLocks noChangeAspect="1"/>
          </p:cNvPicPr>
          <p:nvPr/>
        </p:nvPicPr>
        <p:blipFill>
          <a:blip r:embed="rId2"/>
          <a:stretch>
            <a:fillRect/>
          </a:stretch>
        </p:blipFill>
        <p:spPr>
          <a:xfrm>
            <a:off x="0" y="1224023"/>
            <a:ext cx="9143999" cy="4409954"/>
          </a:xfrm>
          <a:prstGeom prst="rect">
            <a:avLst/>
          </a:prstGeom>
        </p:spPr>
      </p:pic>
    </p:spTree>
    <p:extLst>
      <p:ext uri="{BB962C8B-B14F-4D97-AF65-F5344CB8AC3E}">
        <p14:creationId xmlns:p14="http://schemas.microsoft.com/office/powerpoint/2010/main" val="2337715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p:txBody>
          <a:bodyPr/>
          <a:lstStyle/>
          <a:p>
            <a:r>
              <a:rPr lang="nl-NL" dirty="0"/>
              <a:t>Achtergrond en doel EIP </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p:txBody>
          <a:bodyPr/>
          <a:lstStyle/>
          <a:p>
            <a:pPr marL="0" indent="0">
              <a:buNone/>
            </a:pPr>
            <a:r>
              <a:rPr lang="nl-NL" dirty="0"/>
              <a:t>Moderniseren en versterken van de innovatieve kracht van de landbouw middels:</a:t>
            </a:r>
          </a:p>
          <a:p>
            <a:r>
              <a:rPr lang="nl-NL" dirty="0"/>
              <a:t>(door)ontwikkelen, praktijkrijp maken en communiceren voor grootschalige toepassing van innovaties in de praktijk. Steun aan innovatie-initiatieven die bijdragen aan de transitie naar een duurzame, toekomstbestendige landbouw; </a:t>
            </a:r>
          </a:p>
          <a:p>
            <a:r>
              <a:rPr lang="nl-NL" dirty="0"/>
              <a:t>sterke samenwerking tussen ondernemers onderling en partijen daaromheen (zoals ketenpartners, onderzoek, onderwijs);</a:t>
            </a:r>
          </a:p>
          <a:p>
            <a:r>
              <a:rPr lang="nl-NL" dirty="0"/>
              <a:t>kennisdeling en kennisverwaarding.</a:t>
            </a:r>
          </a:p>
        </p:txBody>
      </p:sp>
    </p:spTree>
    <p:extLst>
      <p:ext uri="{BB962C8B-B14F-4D97-AF65-F5344CB8AC3E}">
        <p14:creationId xmlns:p14="http://schemas.microsoft.com/office/powerpoint/2010/main" val="2348136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EA904-D841-427D-AC82-C34EF5152032}"/>
              </a:ext>
            </a:extLst>
          </p:cNvPr>
          <p:cNvSpPr>
            <a:spLocks noGrp="1"/>
          </p:cNvSpPr>
          <p:nvPr>
            <p:ph type="title"/>
          </p:nvPr>
        </p:nvSpPr>
        <p:spPr/>
        <p:txBody>
          <a:bodyPr/>
          <a:lstStyle/>
          <a:p>
            <a:r>
              <a:rPr lang="nl-NL" dirty="0"/>
              <a:t>Innovatiethema’s  </a:t>
            </a:r>
            <a:r>
              <a:rPr lang="nl-NL" sz="2000" dirty="0"/>
              <a:t>- en/of                                        (1)</a:t>
            </a:r>
          </a:p>
        </p:txBody>
      </p:sp>
      <p:sp>
        <p:nvSpPr>
          <p:cNvPr id="3" name="Tijdelijke aanduiding voor inhoud 2">
            <a:extLst>
              <a:ext uri="{FF2B5EF4-FFF2-40B4-BE49-F238E27FC236}">
                <a16:creationId xmlns:a16="http://schemas.microsoft.com/office/drawing/2014/main" id="{40B01BBF-16FF-4D5E-BFD7-99BECC35A810}"/>
              </a:ext>
            </a:extLst>
          </p:cNvPr>
          <p:cNvSpPr>
            <a:spLocks noGrp="1"/>
          </p:cNvSpPr>
          <p:nvPr>
            <p:ph idx="1"/>
          </p:nvPr>
        </p:nvSpPr>
        <p:spPr/>
        <p:txBody>
          <a:bodyPr>
            <a:normAutofit/>
          </a:bodyPr>
          <a:lstStyle/>
          <a:p>
            <a:endParaRPr lang="nl-NL" dirty="0"/>
          </a:p>
          <a:p>
            <a:pPr marL="342900" indent="-342900">
              <a:buFont typeface="+mj-lt"/>
              <a:buAutoNum type="alphaLcParenR"/>
            </a:pPr>
            <a:r>
              <a:rPr lang="nl-NL" dirty="0"/>
              <a:t>ontwikkelen van duurzame verdienmodellen binnen de landbouw, met als resultaat een rendabel inkomen voor landbouwers wat de veerkracht van de landbouwsector in de EU ten goede komt;</a:t>
            </a:r>
          </a:p>
          <a:p>
            <a:pPr marL="342900" indent="-342900">
              <a:buFont typeface="+mj-lt"/>
              <a:buAutoNum type="alphaLcParenR"/>
            </a:pPr>
            <a:r>
              <a:rPr lang="nl-NL" dirty="0"/>
              <a:t>vergroten van de marktgerichtheid en het concurrentievermogen van landbouwbedrijven, door meer aandacht voor onderzoek, nieuwe technologieën of digitalisering;</a:t>
            </a:r>
          </a:p>
          <a:p>
            <a:pPr marL="342900" indent="-342900">
              <a:buFont typeface="+mj-lt"/>
              <a:buAutoNum type="alphaLcParenR"/>
            </a:pPr>
            <a:r>
              <a:rPr lang="nl-NL" dirty="0"/>
              <a:t>tot een marktrijp concept ontwikkelen van een duurzame toegevoegde waardeketen gericht op landbouwproducten, waarbij de positie van de landbouwer in de waardeketen verbetert;</a:t>
            </a:r>
          </a:p>
          <a:p>
            <a:pPr marL="342900" indent="-342900">
              <a:buFont typeface="+mj-lt"/>
              <a:buAutoNum type="alphaLcParenR"/>
            </a:pPr>
            <a:r>
              <a:rPr lang="nl-NL" dirty="0"/>
              <a:t>bijdragen aan het tot staan brengen en ombuigen van biodiversiteitsverlies, tot versterking van ecosysteemdiensten en de instandhouding van habitats en landschappen; </a:t>
            </a:r>
          </a:p>
          <a:p>
            <a:endParaRPr lang="nl-NL" dirty="0"/>
          </a:p>
        </p:txBody>
      </p:sp>
    </p:spTree>
    <p:extLst>
      <p:ext uri="{BB962C8B-B14F-4D97-AF65-F5344CB8AC3E}">
        <p14:creationId xmlns:p14="http://schemas.microsoft.com/office/powerpoint/2010/main" val="677103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EA904-D841-427D-AC82-C34EF5152032}"/>
              </a:ext>
            </a:extLst>
          </p:cNvPr>
          <p:cNvSpPr>
            <a:spLocks noGrp="1"/>
          </p:cNvSpPr>
          <p:nvPr>
            <p:ph type="title"/>
          </p:nvPr>
        </p:nvSpPr>
        <p:spPr/>
        <p:txBody>
          <a:bodyPr/>
          <a:lstStyle/>
          <a:p>
            <a:r>
              <a:rPr lang="nl-NL" dirty="0"/>
              <a:t>Innovatiethema’s </a:t>
            </a:r>
            <a:r>
              <a:rPr lang="nl-NL" sz="2000" dirty="0"/>
              <a:t>– en/of                                             (2)</a:t>
            </a:r>
          </a:p>
        </p:txBody>
      </p:sp>
      <p:sp>
        <p:nvSpPr>
          <p:cNvPr id="3" name="Tijdelijke aanduiding voor inhoud 2">
            <a:extLst>
              <a:ext uri="{FF2B5EF4-FFF2-40B4-BE49-F238E27FC236}">
                <a16:creationId xmlns:a16="http://schemas.microsoft.com/office/drawing/2014/main" id="{40B01BBF-16FF-4D5E-BFD7-99BECC35A810}"/>
              </a:ext>
            </a:extLst>
          </p:cNvPr>
          <p:cNvSpPr>
            <a:spLocks noGrp="1"/>
          </p:cNvSpPr>
          <p:nvPr>
            <p:ph idx="1"/>
          </p:nvPr>
        </p:nvSpPr>
        <p:spPr/>
        <p:txBody>
          <a:bodyPr>
            <a:normAutofit/>
          </a:bodyPr>
          <a:lstStyle/>
          <a:p>
            <a:endParaRPr lang="nl-NL" dirty="0"/>
          </a:p>
          <a:p>
            <a:pPr marL="269875" indent="-269875">
              <a:buNone/>
            </a:pPr>
            <a:r>
              <a:rPr lang="nl-NL" dirty="0"/>
              <a:t>e) bevorderen van de duurzame ontwikkeling of het efficiënte beheer van natuurlijke hulpbronnen zoals water, bodem en lucht, onder meer door de afhankelijkheid van chemische middelen te verkleinen;</a:t>
            </a:r>
          </a:p>
          <a:p>
            <a:pPr marL="269875" indent="-269875">
              <a:buNone/>
            </a:pPr>
            <a:r>
              <a:rPr lang="nl-NL" dirty="0"/>
              <a:t>f)  bijdragen aan de beperking van en aanpassing aan de klimaatverandering, onder meer door de uitstoot van broeikasgassen te verminderen, de koolstofvastlegging te verbeteren of duurzame energie te bevorderen;</a:t>
            </a:r>
          </a:p>
          <a:p>
            <a:pPr marL="269875" indent="-269875">
              <a:buNone/>
            </a:pPr>
            <a:r>
              <a:rPr lang="nl-NL" dirty="0"/>
              <a:t>g) inspelen op de maatschappelijke verwachtingen inzake voedsel en gezondheid, onder meer wat betreft hoogkwalitatief, veilig en voedzaam voedsel dat op duurzame wijze is geproduceerd, en voorts vermindering van de voedselverspilling, verbetering van het dierenwelzijn, of bestrijding van antimicrobiële resistentie.</a:t>
            </a:r>
          </a:p>
          <a:p>
            <a:endParaRPr lang="nl-NL" dirty="0"/>
          </a:p>
        </p:txBody>
      </p:sp>
    </p:spTree>
    <p:extLst>
      <p:ext uri="{BB962C8B-B14F-4D97-AF65-F5344CB8AC3E}">
        <p14:creationId xmlns:p14="http://schemas.microsoft.com/office/powerpoint/2010/main" val="3249407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4F1635-4447-4307-884C-4F4EF4891827}"/>
              </a:ext>
            </a:extLst>
          </p:cNvPr>
          <p:cNvSpPr>
            <a:spLocks noGrp="1"/>
          </p:cNvSpPr>
          <p:nvPr>
            <p:ph type="title"/>
          </p:nvPr>
        </p:nvSpPr>
        <p:spPr/>
        <p:txBody>
          <a:bodyPr/>
          <a:lstStyle/>
          <a:p>
            <a:r>
              <a:rPr lang="nl-NL" dirty="0"/>
              <a:t>Drie deelplafonds / varianten</a:t>
            </a:r>
          </a:p>
        </p:txBody>
      </p:sp>
      <p:sp>
        <p:nvSpPr>
          <p:cNvPr id="3" name="Tijdelijke aanduiding voor inhoud 2">
            <a:extLst>
              <a:ext uri="{FF2B5EF4-FFF2-40B4-BE49-F238E27FC236}">
                <a16:creationId xmlns:a16="http://schemas.microsoft.com/office/drawing/2014/main" id="{3B3BC8C9-BECD-409D-AC8F-2EF6F847DD44}"/>
              </a:ext>
            </a:extLst>
          </p:cNvPr>
          <p:cNvSpPr>
            <a:spLocks noGrp="1"/>
          </p:cNvSpPr>
          <p:nvPr>
            <p:ph idx="1"/>
          </p:nvPr>
        </p:nvSpPr>
        <p:spPr>
          <a:xfrm>
            <a:off x="428215" y="1454726"/>
            <a:ext cx="8149747" cy="4530437"/>
          </a:xfrm>
        </p:spPr>
        <p:txBody>
          <a:bodyPr>
            <a:normAutofit fontScale="92500" lnSpcReduction="20000"/>
          </a:bodyPr>
          <a:lstStyle/>
          <a:p>
            <a:pPr marL="0" indent="0">
              <a:buNone/>
            </a:pPr>
            <a:r>
              <a:rPr lang="nl-NL" dirty="0"/>
              <a:t>[A] samenwerkingsprojecten t.a.v. </a:t>
            </a:r>
            <a:r>
              <a:rPr lang="nl-NL" b="1" dirty="0"/>
              <a:t>Agro-experimenteerlocaties;</a:t>
            </a:r>
          </a:p>
          <a:p>
            <a:pPr marL="0" indent="0">
              <a:buNone/>
            </a:pPr>
            <a:r>
              <a:rPr lang="nl-NL" dirty="0"/>
              <a:t>[B] samenwerkingsprojecten t.a.v. </a:t>
            </a:r>
            <a:r>
              <a:rPr lang="nl-NL" b="1" dirty="0"/>
              <a:t>Biologische landbouw/ketens;</a:t>
            </a:r>
          </a:p>
          <a:p>
            <a:pPr marL="0" indent="0">
              <a:buNone/>
            </a:pPr>
            <a:r>
              <a:rPr lang="nl-NL" dirty="0"/>
              <a:t>[C] </a:t>
            </a:r>
            <a:r>
              <a:rPr lang="nl-NL" b="1" dirty="0"/>
              <a:t>overige</a:t>
            </a:r>
            <a:r>
              <a:rPr lang="nl-NL" dirty="0"/>
              <a:t> samenwerkingsprojecten.</a:t>
            </a:r>
          </a:p>
          <a:p>
            <a:pPr marL="0" indent="0">
              <a:buNone/>
            </a:pPr>
            <a:endParaRPr lang="nl-NL" dirty="0"/>
          </a:p>
          <a:p>
            <a:pPr marL="0" indent="0">
              <a:buNone/>
            </a:pPr>
            <a:r>
              <a:rPr lang="nl-NL" dirty="0"/>
              <a:t>Voor alle drie geldt:</a:t>
            </a:r>
          </a:p>
          <a:p>
            <a:pPr>
              <a:lnSpc>
                <a:spcPct val="110000"/>
              </a:lnSpc>
            </a:pPr>
            <a:r>
              <a:rPr lang="nl-NL" dirty="0"/>
              <a:t>betrekking hebben op één of meerdere van bovenvermelde thema’s (a t/m g);</a:t>
            </a:r>
          </a:p>
          <a:p>
            <a:pPr>
              <a:lnSpc>
                <a:spcPct val="110000"/>
              </a:lnSpc>
            </a:pPr>
            <a:r>
              <a:rPr lang="nl-NL" dirty="0"/>
              <a:t>innovatief zijn en bijdragen aan transitie naar een duurzame toekomst-bestendige landbouw;</a:t>
            </a:r>
          </a:p>
          <a:p>
            <a:pPr>
              <a:lnSpc>
                <a:spcPct val="110000"/>
              </a:lnSpc>
            </a:pPr>
            <a:r>
              <a:rPr lang="nl-NL" dirty="0"/>
              <a:t>uitwisselen van opgedane kennis;</a:t>
            </a:r>
          </a:p>
          <a:p>
            <a:pPr>
              <a:lnSpc>
                <a:spcPct val="110000"/>
              </a:lnSpc>
            </a:pPr>
            <a:r>
              <a:rPr lang="nl-NL" dirty="0"/>
              <a:t>bijdragen leveren aan </a:t>
            </a:r>
            <a:r>
              <a:rPr lang="nl-NL" dirty="0">
                <a:latin typeface="Arial" panose="020B0604020202020204" pitchFamily="34" charset="0"/>
                <a:cs typeface="Arial" panose="020B0604020202020204" pitchFamily="34" charset="0"/>
              </a:rPr>
              <a:t>provinciaal beleid, met name aan het gestelde binnen de drie actielijnen van “Een gezonde toekomst voor de land- en tuinbouw in Limburg (2024-227);</a:t>
            </a:r>
          </a:p>
          <a:p>
            <a:pPr>
              <a:lnSpc>
                <a:spcPct val="110000"/>
              </a:lnSpc>
            </a:pPr>
            <a:r>
              <a:rPr lang="nl-NL" dirty="0"/>
              <a:t>uitgevoerd worden in Limburg met Limburgse partners (relevante partners/activiteiten van buiten Limburg zijn toegestaan).</a:t>
            </a:r>
          </a:p>
          <a:p>
            <a:pPr marL="0" indent="0">
              <a:buNone/>
            </a:pPr>
            <a:endParaRPr lang="nl-NL" dirty="0"/>
          </a:p>
        </p:txBody>
      </p:sp>
    </p:spTree>
    <p:extLst>
      <p:ext uri="{BB962C8B-B14F-4D97-AF65-F5344CB8AC3E}">
        <p14:creationId xmlns:p14="http://schemas.microsoft.com/office/powerpoint/2010/main" val="3209176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DAFF87-3BEC-4B28-B700-6EFC75B32545}"/>
              </a:ext>
            </a:extLst>
          </p:cNvPr>
          <p:cNvSpPr>
            <a:spLocks noGrp="1"/>
          </p:cNvSpPr>
          <p:nvPr>
            <p:ph type="title"/>
          </p:nvPr>
        </p:nvSpPr>
        <p:spPr/>
        <p:txBody>
          <a:bodyPr>
            <a:normAutofit/>
          </a:bodyPr>
          <a:lstStyle/>
          <a:p>
            <a:r>
              <a:rPr lang="nl-NL" dirty="0"/>
              <a:t>Subsidiabele activiteiten</a:t>
            </a:r>
          </a:p>
        </p:txBody>
      </p:sp>
      <p:sp>
        <p:nvSpPr>
          <p:cNvPr id="3" name="Tijdelijke aanduiding voor inhoud 2">
            <a:extLst>
              <a:ext uri="{FF2B5EF4-FFF2-40B4-BE49-F238E27FC236}">
                <a16:creationId xmlns:a16="http://schemas.microsoft.com/office/drawing/2014/main" id="{E729C299-4B35-4B87-B37E-FB53725AD087}"/>
              </a:ext>
            </a:extLst>
          </p:cNvPr>
          <p:cNvSpPr>
            <a:spLocks noGrp="1"/>
          </p:cNvSpPr>
          <p:nvPr>
            <p:ph idx="1"/>
          </p:nvPr>
        </p:nvSpPr>
        <p:spPr/>
        <p:txBody>
          <a:bodyPr/>
          <a:lstStyle/>
          <a:p>
            <a:pPr>
              <a:lnSpc>
                <a:spcPct val="150000"/>
              </a:lnSpc>
            </a:pPr>
            <a:r>
              <a:rPr lang="nl-NL" dirty="0"/>
              <a:t>(door)ontwikkelen, praktijkrijp maken van nieuwe concepten, producten of diensten die bijdragen aan de transitie naar een duurzame en toekomst bestendige landbouw én de uitwisseling van kennis hierover;</a:t>
            </a:r>
          </a:p>
          <a:p>
            <a:pPr>
              <a:lnSpc>
                <a:spcPct val="150000"/>
              </a:lnSpc>
            </a:pPr>
            <a:endParaRPr lang="nl-NL" dirty="0"/>
          </a:p>
          <a:p>
            <a:pPr>
              <a:lnSpc>
                <a:spcPct val="150000"/>
              </a:lnSpc>
            </a:pPr>
            <a:r>
              <a:rPr lang="nl-NL" dirty="0"/>
              <a:t>betrekking hebben op voortbrenging van landbouwproducten of handel in landbouwproducten.</a:t>
            </a:r>
          </a:p>
          <a:p>
            <a:pPr marL="0" indent="0">
              <a:buNone/>
            </a:pPr>
            <a:endParaRPr lang="nl-NL" dirty="0"/>
          </a:p>
          <a:p>
            <a:endParaRPr lang="nl-NL" dirty="0"/>
          </a:p>
        </p:txBody>
      </p:sp>
    </p:spTree>
    <p:extLst>
      <p:ext uri="{BB962C8B-B14F-4D97-AF65-F5344CB8AC3E}">
        <p14:creationId xmlns:p14="http://schemas.microsoft.com/office/powerpoint/2010/main" val="2226434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p:txBody>
          <a:bodyPr>
            <a:normAutofit fontScale="90000"/>
          </a:bodyPr>
          <a:lstStyle/>
          <a:p>
            <a:r>
              <a:rPr lang="nl-NL" dirty="0"/>
              <a:t>Specifiek voor Variant [A] </a:t>
            </a:r>
            <a:br>
              <a:rPr lang="nl-NL" dirty="0"/>
            </a:br>
            <a:r>
              <a:rPr lang="nl-NL" dirty="0"/>
              <a:t>Agro-experimenteerlocatie</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a:xfrm>
            <a:off x="293364" y="1824784"/>
            <a:ext cx="8149747" cy="3981504"/>
          </a:xfrm>
        </p:spPr>
        <p:txBody>
          <a:bodyPr>
            <a:normAutofit/>
          </a:bodyPr>
          <a:lstStyle/>
          <a:p>
            <a:r>
              <a:rPr lang="nl-NL" dirty="0"/>
              <a:t>“agro-experimenteerlocatie”: praktijkomgeving met testlocaties waar een samenwerkingsverband in een gebiedsgerichte benadering samenwerkt aan het testen, experimenteren en valideren van kennis en innovaties voor verduurzaming van de land- of tuinbouw; </a:t>
            </a:r>
          </a:p>
          <a:p>
            <a:r>
              <a:rPr lang="nl-NL" dirty="0"/>
              <a:t>gebiedsgerichte benadering: benadering waarbij samen met regionale stakeholders wordt gezocht naar probleemoplossingen door specifieke eigenschappen van het gebied als uitgangspunt te nemen, waaronder fysieke kenmerken zoals de aanwezigheid van natuurlijke hulpbronnen, de landbouwstructuur en sociaaleconomische gebiedskenmerken;</a:t>
            </a:r>
          </a:p>
          <a:p>
            <a:r>
              <a:rPr lang="nl-NL" dirty="0"/>
              <a:t>structureel georganiseerde, meerjarige praktijkomgeving;</a:t>
            </a:r>
          </a:p>
          <a:p>
            <a:r>
              <a:rPr lang="nl-NL" dirty="0"/>
              <a:t>bestaande of in oprichting zijnde agro-experimenteerlocatie.</a:t>
            </a:r>
          </a:p>
          <a:p>
            <a:pPr marL="0" indent="0">
              <a:buNone/>
            </a:pPr>
            <a:endParaRPr lang="nl-NL" dirty="0"/>
          </a:p>
          <a:p>
            <a:endParaRPr lang="nl-NL" dirty="0"/>
          </a:p>
          <a:p>
            <a:endParaRPr lang="nl-NL" dirty="0"/>
          </a:p>
          <a:p>
            <a:pPr marL="0" indent="0">
              <a:buNone/>
            </a:pPr>
            <a:endParaRPr lang="nl-NL" u="sng" dirty="0"/>
          </a:p>
        </p:txBody>
      </p:sp>
    </p:spTree>
    <p:extLst>
      <p:ext uri="{BB962C8B-B14F-4D97-AF65-F5344CB8AC3E}">
        <p14:creationId xmlns:p14="http://schemas.microsoft.com/office/powerpoint/2010/main" val="2902698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DAFF87-3BEC-4B28-B700-6EFC75B32545}"/>
              </a:ext>
            </a:extLst>
          </p:cNvPr>
          <p:cNvSpPr>
            <a:spLocks noGrp="1"/>
          </p:cNvSpPr>
          <p:nvPr>
            <p:ph type="title"/>
          </p:nvPr>
        </p:nvSpPr>
        <p:spPr>
          <a:xfrm>
            <a:off x="496898" y="-83126"/>
            <a:ext cx="8150203" cy="755072"/>
          </a:xfrm>
        </p:spPr>
        <p:txBody>
          <a:bodyPr>
            <a:normAutofit/>
          </a:bodyPr>
          <a:lstStyle/>
          <a:p>
            <a:r>
              <a:rPr lang="nl-NL" dirty="0"/>
              <a:t>Wie kan hoeveel aanvragen ?</a:t>
            </a:r>
          </a:p>
        </p:txBody>
      </p:sp>
      <p:sp>
        <p:nvSpPr>
          <p:cNvPr id="3" name="Tijdelijke aanduiding voor inhoud 2">
            <a:extLst>
              <a:ext uri="{FF2B5EF4-FFF2-40B4-BE49-F238E27FC236}">
                <a16:creationId xmlns:a16="http://schemas.microsoft.com/office/drawing/2014/main" id="{E729C299-4B35-4B87-B37E-FB53725AD087}"/>
              </a:ext>
            </a:extLst>
          </p:cNvPr>
          <p:cNvSpPr>
            <a:spLocks noGrp="1"/>
          </p:cNvSpPr>
          <p:nvPr>
            <p:ph idx="1"/>
          </p:nvPr>
        </p:nvSpPr>
        <p:spPr>
          <a:xfrm>
            <a:off x="418055" y="803564"/>
            <a:ext cx="8566618" cy="4994563"/>
          </a:xfrm>
        </p:spPr>
        <p:txBody>
          <a:bodyPr>
            <a:normAutofit fontScale="25000" lnSpcReduction="20000"/>
          </a:bodyPr>
          <a:lstStyle/>
          <a:p>
            <a:pPr marL="0" indent="0">
              <a:buNone/>
            </a:pPr>
            <a:r>
              <a:rPr lang="nl-NL" sz="4200" b="1" dirty="0"/>
              <a:t>[A]    Agro-experimenteerlocatie</a:t>
            </a:r>
            <a:r>
              <a:rPr lang="nl-NL" sz="4200" dirty="0"/>
              <a:t>: </a:t>
            </a:r>
          </a:p>
          <a:p>
            <a:pPr>
              <a:lnSpc>
                <a:spcPct val="120000"/>
              </a:lnSpc>
              <a:buFont typeface="Arial" panose="020B0604020202020204" pitchFamily="34" charset="0"/>
              <a:buChar char="•"/>
            </a:pPr>
            <a:r>
              <a:rPr lang="nl-NL" sz="4200" dirty="0"/>
              <a:t>samenwerkingsverband bestaande uit minimaal 2 deelnemers waarvan minimaal één landbouwer en minimaal één kennisinstelling of onderzoeksorganisatie.</a:t>
            </a:r>
          </a:p>
          <a:p>
            <a:pPr>
              <a:lnSpc>
                <a:spcPct val="120000"/>
              </a:lnSpc>
              <a:buFont typeface="Arial" panose="020B0604020202020204" pitchFamily="34" charset="0"/>
              <a:buChar char="•"/>
            </a:pPr>
            <a:r>
              <a:rPr lang="nl-NL" sz="4200" dirty="0"/>
              <a:t>minimale subsidie: € 125.000, maximale subsidie: € 500.000;</a:t>
            </a:r>
          </a:p>
          <a:p>
            <a:pPr>
              <a:lnSpc>
                <a:spcPct val="120000"/>
              </a:lnSpc>
              <a:buFont typeface="Arial" panose="020B0604020202020204" pitchFamily="34" charset="0"/>
              <a:buChar char="•"/>
            </a:pPr>
            <a:r>
              <a:rPr lang="nl-NL" sz="4200" dirty="0"/>
              <a:t>subsidiepercentage overig: 100%, subsidiepercentage investeringen: 40%.</a:t>
            </a:r>
          </a:p>
          <a:p>
            <a:pPr>
              <a:lnSpc>
                <a:spcPct val="120000"/>
              </a:lnSpc>
              <a:buFont typeface="Wingdings" panose="05000000000000000000" pitchFamily="2" charset="2"/>
              <a:buChar char="à"/>
            </a:pPr>
            <a:endParaRPr lang="nl-NL" sz="4200" dirty="0"/>
          </a:p>
          <a:p>
            <a:pPr marL="0" indent="0">
              <a:lnSpc>
                <a:spcPct val="120000"/>
              </a:lnSpc>
              <a:buNone/>
            </a:pPr>
            <a:r>
              <a:rPr lang="nl-NL" sz="4200" b="1" dirty="0"/>
              <a:t>[B]    Biologische landbouw/ketens:</a:t>
            </a:r>
            <a:r>
              <a:rPr lang="nl-NL" sz="4200" dirty="0"/>
              <a:t> </a:t>
            </a:r>
          </a:p>
          <a:p>
            <a:pPr>
              <a:lnSpc>
                <a:spcPct val="120000"/>
              </a:lnSpc>
            </a:pPr>
            <a:r>
              <a:rPr lang="nl-NL" sz="4200" dirty="0"/>
              <a:t>samenwerkingsverband van minimaal 2 deelnemers, waaraan minimaal één landbouwer deelneemt;</a:t>
            </a:r>
          </a:p>
          <a:p>
            <a:pPr>
              <a:lnSpc>
                <a:spcPct val="120000"/>
              </a:lnSpc>
            </a:pPr>
            <a:r>
              <a:rPr lang="nl-NL" sz="4200" dirty="0"/>
              <a:t>minimale subsidie: € 50.000, maximale subsidie: € 250.000;</a:t>
            </a:r>
          </a:p>
          <a:p>
            <a:pPr>
              <a:lnSpc>
                <a:spcPct val="120000"/>
              </a:lnSpc>
            </a:pPr>
            <a:r>
              <a:rPr lang="nl-NL" sz="4200" dirty="0"/>
              <a:t>subsidiepercentage: 100%, subsidiepercentage investeringen bedrijfsmiddelen: 40%. </a:t>
            </a:r>
          </a:p>
          <a:p>
            <a:pPr>
              <a:lnSpc>
                <a:spcPct val="120000"/>
              </a:lnSpc>
              <a:buFont typeface="Wingdings" panose="05000000000000000000" pitchFamily="2" charset="2"/>
              <a:buChar char="à"/>
            </a:pPr>
            <a:endParaRPr lang="nl-NL" sz="4200" dirty="0"/>
          </a:p>
          <a:p>
            <a:pPr marL="0" indent="0">
              <a:lnSpc>
                <a:spcPct val="120000"/>
              </a:lnSpc>
              <a:buNone/>
            </a:pPr>
            <a:r>
              <a:rPr lang="nl-NL" sz="4200" b="1" dirty="0"/>
              <a:t>[C]    Overig:</a:t>
            </a:r>
          </a:p>
          <a:p>
            <a:pPr>
              <a:lnSpc>
                <a:spcPct val="120000"/>
              </a:lnSpc>
            </a:pPr>
            <a:r>
              <a:rPr lang="nl-NL" sz="4200" dirty="0"/>
              <a:t>Samenwerkingsverband van minimaal 2 deelnemers, waaraan minimaal één landbouwer deelneemt;</a:t>
            </a:r>
          </a:p>
          <a:p>
            <a:pPr>
              <a:lnSpc>
                <a:spcPct val="120000"/>
              </a:lnSpc>
            </a:pPr>
            <a:r>
              <a:rPr lang="nl-NL" sz="4200" dirty="0"/>
              <a:t>minimale subsidie: € 50.000, maximale subsidie: € 250.000;</a:t>
            </a:r>
          </a:p>
          <a:p>
            <a:pPr>
              <a:lnSpc>
                <a:spcPct val="120000"/>
              </a:lnSpc>
            </a:pPr>
            <a:r>
              <a:rPr lang="nl-NL" sz="4200" dirty="0"/>
              <a:t>subsidiepercentage: 100%, subsidiepercentage investeringen bedrijfsmiddelen: 40%. </a:t>
            </a:r>
          </a:p>
          <a:p>
            <a:pPr>
              <a:lnSpc>
                <a:spcPct val="120000"/>
              </a:lnSpc>
            </a:pPr>
            <a:endParaRPr lang="nl-NL" sz="4200" dirty="0"/>
          </a:p>
          <a:p>
            <a:pPr marL="0" indent="0">
              <a:lnSpc>
                <a:spcPct val="120000"/>
              </a:lnSpc>
              <a:buNone/>
            </a:pPr>
            <a:r>
              <a:rPr lang="nl-NL" sz="4200" dirty="0"/>
              <a:t>Let op! Er kan subsidie aangevraagd worden door een reeds bestaand samenwerkingsverband. Het project zelf moet echter wel nieuw zijn voor het samenwerkingsverband.</a:t>
            </a:r>
          </a:p>
          <a:p>
            <a:pPr>
              <a:buFont typeface="Wingdings" panose="05000000000000000000" pitchFamily="2" charset="2"/>
              <a:buChar char="à"/>
            </a:pPr>
            <a:endParaRPr lang="nl-NL" dirty="0"/>
          </a:p>
          <a:p>
            <a:pPr>
              <a:buFont typeface="Wingdings" panose="05000000000000000000" pitchFamily="2" charset="2"/>
              <a:buChar char="à"/>
            </a:pPr>
            <a:endParaRPr lang="nl-NL" dirty="0"/>
          </a:p>
          <a:p>
            <a:endParaRPr lang="nl-NL" dirty="0"/>
          </a:p>
        </p:txBody>
      </p:sp>
    </p:spTree>
    <p:extLst>
      <p:ext uri="{BB962C8B-B14F-4D97-AF65-F5344CB8AC3E}">
        <p14:creationId xmlns:p14="http://schemas.microsoft.com/office/powerpoint/2010/main" val="597655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EC1A0-952F-44BB-AB64-AFB513704475}"/>
              </a:ext>
            </a:extLst>
          </p:cNvPr>
          <p:cNvSpPr>
            <a:spLocks noGrp="1"/>
          </p:cNvSpPr>
          <p:nvPr>
            <p:ph type="title"/>
          </p:nvPr>
        </p:nvSpPr>
        <p:spPr>
          <a:xfrm>
            <a:off x="179512" y="651165"/>
            <a:ext cx="8569796" cy="802640"/>
          </a:xfrm>
        </p:spPr>
        <p:txBody>
          <a:bodyPr>
            <a:normAutofit fontScale="90000"/>
          </a:bodyPr>
          <a:lstStyle/>
          <a:p>
            <a:r>
              <a:rPr lang="nl-NL" dirty="0"/>
              <a:t>Beoordeling: onafhankelijke adviescommissie</a:t>
            </a:r>
            <a:br>
              <a:rPr lang="nl-NL" dirty="0"/>
            </a:br>
            <a:r>
              <a:rPr lang="nl-NL" dirty="0"/>
              <a:t>Vier beoordelingscriteria:</a:t>
            </a:r>
            <a:br>
              <a:rPr lang="nl-NL" dirty="0"/>
            </a:br>
            <a:endParaRPr lang="nl-NL" dirty="0"/>
          </a:p>
        </p:txBody>
      </p:sp>
      <p:sp>
        <p:nvSpPr>
          <p:cNvPr id="3" name="Tijdelijke aanduiding voor inhoud 2">
            <a:extLst>
              <a:ext uri="{FF2B5EF4-FFF2-40B4-BE49-F238E27FC236}">
                <a16:creationId xmlns:a16="http://schemas.microsoft.com/office/drawing/2014/main" id="{C7EF44F2-62D9-4608-AB02-F92865CCC7E1}"/>
              </a:ext>
            </a:extLst>
          </p:cNvPr>
          <p:cNvSpPr>
            <a:spLocks noGrp="1"/>
          </p:cNvSpPr>
          <p:nvPr>
            <p:ph idx="1"/>
          </p:nvPr>
        </p:nvSpPr>
        <p:spPr>
          <a:xfrm>
            <a:off x="107504" y="1780308"/>
            <a:ext cx="8928992" cy="3280989"/>
          </a:xfrm>
        </p:spPr>
        <p:txBody>
          <a:bodyPr>
            <a:noAutofit/>
          </a:bodyPr>
          <a:lstStyle/>
          <a:p>
            <a:pPr marL="457200" indent="-457200">
              <a:lnSpc>
                <a:spcPct val="100000"/>
              </a:lnSpc>
              <a:buFont typeface="+mj-lt"/>
              <a:buAutoNum type="romanUcPeriod"/>
            </a:pPr>
            <a:r>
              <a:rPr lang="nl-NL" b="1" u="sng" dirty="0"/>
              <a:t>Effectiviteit</a:t>
            </a:r>
            <a:r>
              <a:rPr lang="nl-NL" dirty="0"/>
              <a:t>: meerwaarde innovatie, voorbeeldwerking, brede toepasbaarheid, kwaliteit van het communicatieplan en aansluiting bij EIP-Agri;</a:t>
            </a:r>
          </a:p>
          <a:p>
            <a:pPr marL="457200" indent="-457200">
              <a:lnSpc>
                <a:spcPct val="100000"/>
              </a:lnSpc>
              <a:buFont typeface="+mj-lt"/>
              <a:buAutoNum type="romanUcPeriod"/>
            </a:pPr>
            <a:r>
              <a:rPr lang="nl-NL" b="1" u="sng" dirty="0"/>
              <a:t>Haalbaarheid</a:t>
            </a:r>
            <a:r>
              <a:rPr lang="nl-NL" b="1" dirty="0"/>
              <a:t>:</a:t>
            </a:r>
            <a:r>
              <a:rPr lang="nl-NL" dirty="0"/>
              <a:t> kwaliteit procesplan voor samenwerking, blijk van oriëntatie op (technische haalbaarheid), businessmodel en marktpotentieel, kwaliteit van het samenwerkingsverband (samenstelling + kennisniveau e.d.) en bereidheid tot kennisdeling;</a:t>
            </a:r>
          </a:p>
          <a:p>
            <a:pPr marL="457200" indent="-457200">
              <a:lnSpc>
                <a:spcPct val="100000"/>
              </a:lnSpc>
              <a:buFont typeface="+mj-lt"/>
              <a:buAutoNum type="romanUcPeriod"/>
            </a:pPr>
            <a:r>
              <a:rPr lang="nl-NL" b="1" u="sng" dirty="0"/>
              <a:t>Innovativiteit</a:t>
            </a:r>
            <a:r>
              <a:rPr lang="nl-NL" dirty="0"/>
              <a:t>: technisch/sociaal grensverleggend, transitiekarakter, innovativiteit samenwerking(-sverband), toepassingsgerichtheid en innovatie-infrastructuur;</a:t>
            </a:r>
          </a:p>
          <a:p>
            <a:pPr marL="457200" indent="-457200">
              <a:lnSpc>
                <a:spcPct val="100000"/>
              </a:lnSpc>
              <a:buFont typeface="+mj-lt"/>
              <a:buAutoNum type="romanUcPeriod"/>
            </a:pPr>
            <a:r>
              <a:rPr lang="nl-NL" b="1" u="sng" dirty="0"/>
              <a:t>Efficiëntie:</a:t>
            </a:r>
            <a:r>
              <a:rPr lang="nl-NL" dirty="0"/>
              <a:t> verhouding kosten/resultaten, relevantie kosten, efficiënt gebruik bestaande kennis/arbeid.</a:t>
            </a:r>
          </a:p>
        </p:txBody>
      </p:sp>
    </p:spTree>
    <p:extLst>
      <p:ext uri="{BB962C8B-B14F-4D97-AF65-F5344CB8AC3E}">
        <p14:creationId xmlns:p14="http://schemas.microsoft.com/office/powerpoint/2010/main" val="531819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D4AFB8-F4F9-4488-866A-C2CD90A4A5B0}"/>
              </a:ext>
            </a:extLst>
          </p:cNvPr>
          <p:cNvSpPr>
            <a:spLocks noGrp="1"/>
          </p:cNvSpPr>
          <p:nvPr>
            <p:ph type="title"/>
          </p:nvPr>
        </p:nvSpPr>
        <p:spPr>
          <a:xfrm>
            <a:off x="417600" y="233681"/>
            <a:ext cx="8150203" cy="721360"/>
          </a:xfrm>
        </p:spPr>
        <p:txBody>
          <a:bodyPr/>
          <a:lstStyle/>
          <a:p>
            <a:r>
              <a:rPr lang="nl-NL" dirty="0"/>
              <a:t>Waar het vaak mis gaat:</a:t>
            </a:r>
          </a:p>
        </p:txBody>
      </p:sp>
      <p:sp>
        <p:nvSpPr>
          <p:cNvPr id="3" name="Tijdelijke aanduiding voor inhoud 2">
            <a:extLst>
              <a:ext uri="{FF2B5EF4-FFF2-40B4-BE49-F238E27FC236}">
                <a16:creationId xmlns:a16="http://schemas.microsoft.com/office/drawing/2014/main" id="{2160C5E0-BD00-4AF5-8BF8-D98FDC3D3CF4}"/>
              </a:ext>
            </a:extLst>
          </p:cNvPr>
          <p:cNvSpPr>
            <a:spLocks noGrp="1"/>
          </p:cNvSpPr>
          <p:nvPr>
            <p:ph idx="1"/>
          </p:nvPr>
        </p:nvSpPr>
        <p:spPr>
          <a:xfrm>
            <a:off x="395536" y="1341120"/>
            <a:ext cx="8568952" cy="4265038"/>
          </a:xfrm>
        </p:spPr>
        <p:txBody>
          <a:bodyPr>
            <a:noAutofit/>
          </a:bodyPr>
          <a:lstStyle/>
          <a:p>
            <a:pPr>
              <a:lnSpc>
                <a:spcPct val="100000"/>
              </a:lnSpc>
            </a:pPr>
            <a:r>
              <a:rPr lang="nl-NL" dirty="0"/>
              <a:t>sectorale of maatschappelijke praktijkbehoefte niet voorop;</a:t>
            </a:r>
          </a:p>
          <a:p>
            <a:pPr>
              <a:lnSpc>
                <a:spcPct val="100000"/>
              </a:lnSpc>
            </a:pPr>
            <a:r>
              <a:rPr lang="nl-NL" dirty="0"/>
              <a:t>crux van het voorstel niet aansprekend verwoord, te vaag, geen kernbegrippen;</a:t>
            </a:r>
          </a:p>
          <a:p>
            <a:pPr>
              <a:lnSpc>
                <a:spcPct val="100000"/>
              </a:lnSpc>
            </a:pPr>
            <a:r>
              <a:rPr lang="nl-NL" dirty="0"/>
              <a:t>kennisbase niet verkend – wiel uitvinden;</a:t>
            </a:r>
          </a:p>
          <a:p>
            <a:pPr>
              <a:lnSpc>
                <a:spcPct val="100000"/>
              </a:lnSpc>
            </a:pPr>
            <a:r>
              <a:rPr lang="nl-NL" dirty="0"/>
              <a:t>weinig blijk van oog voor doelen openstellers / financiers / relevantie;</a:t>
            </a:r>
          </a:p>
          <a:p>
            <a:pPr>
              <a:lnSpc>
                <a:spcPct val="100000"/>
              </a:lnSpc>
            </a:pPr>
            <a:r>
              <a:rPr lang="nl-NL" dirty="0"/>
              <a:t>niet benoemd waarom apart project en geen aanhaking / krachtenbundeling mogelijk;</a:t>
            </a:r>
          </a:p>
          <a:p>
            <a:pPr>
              <a:lnSpc>
                <a:spcPct val="100000"/>
              </a:lnSpc>
            </a:pPr>
            <a:r>
              <a:rPr lang="nl-NL" dirty="0"/>
              <a:t>onduidelijk vervolg: wat gebeurt met het resultaat – impact, toepassing; </a:t>
            </a:r>
          </a:p>
          <a:p>
            <a:pPr>
              <a:lnSpc>
                <a:spcPct val="100000"/>
              </a:lnSpc>
            </a:pPr>
            <a:r>
              <a:rPr lang="nl-NL" dirty="0"/>
              <a:t>kosten niet serieus berekend of duidelijk toegerekend naar subsidiemaximum;</a:t>
            </a:r>
          </a:p>
          <a:p>
            <a:pPr>
              <a:lnSpc>
                <a:spcPct val="100000"/>
              </a:lnSpc>
            </a:pPr>
            <a:r>
              <a:rPr lang="nl-NL" dirty="0"/>
              <a:t>weinig eigen bijdrage, commitment, inbreng, steunbetuigingen, draagvlak;</a:t>
            </a:r>
          </a:p>
          <a:p>
            <a:pPr>
              <a:lnSpc>
                <a:spcPct val="100000"/>
              </a:lnSpc>
            </a:pPr>
            <a:r>
              <a:rPr lang="nl-NL" dirty="0"/>
              <a:t>ander bewijs van erkenning ontbreekt.</a:t>
            </a:r>
          </a:p>
        </p:txBody>
      </p:sp>
    </p:spTree>
    <p:extLst>
      <p:ext uri="{BB962C8B-B14F-4D97-AF65-F5344CB8AC3E}">
        <p14:creationId xmlns:p14="http://schemas.microsoft.com/office/powerpoint/2010/main" val="3911063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6AC50-7A48-4913-B266-712FD21BB350}"/>
              </a:ext>
            </a:extLst>
          </p:cNvPr>
          <p:cNvSpPr>
            <a:spLocks noGrp="1"/>
          </p:cNvSpPr>
          <p:nvPr>
            <p:ph type="title"/>
          </p:nvPr>
        </p:nvSpPr>
        <p:spPr>
          <a:xfrm>
            <a:off x="648000" y="416561"/>
            <a:ext cx="8101308" cy="919480"/>
          </a:xfrm>
        </p:spPr>
        <p:txBody>
          <a:bodyPr/>
          <a:lstStyle/>
          <a:p>
            <a:r>
              <a:rPr lang="nl-NL" dirty="0"/>
              <a:t>Vindplaatsen actuele innovaties</a:t>
            </a:r>
          </a:p>
        </p:txBody>
      </p:sp>
      <p:sp>
        <p:nvSpPr>
          <p:cNvPr id="3" name="Tijdelijke aanduiding voor inhoud 2">
            <a:extLst>
              <a:ext uri="{FF2B5EF4-FFF2-40B4-BE49-F238E27FC236}">
                <a16:creationId xmlns:a16="http://schemas.microsoft.com/office/drawing/2014/main" id="{9407EF93-696B-44CE-A4E4-43D734F58DC7}"/>
              </a:ext>
            </a:extLst>
          </p:cNvPr>
          <p:cNvSpPr>
            <a:spLocks noGrp="1"/>
          </p:cNvSpPr>
          <p:nvPr>
            <p:ph idx="1"/>
          </p:nvPr>
        </p:nvSpPr>
        <p:spPr>
          <a:xfrm>
            <a:off x="648000" y="2075170"/>
            <a:ext cx="8101308" cy="2986128"/>
          </a:xfrm>
        </p:spPr>
        <p:txBody>
          <a:bodyPr>
            <a:normAutofit/>
          </a:bodyPr>
          <a:lstStyle/>
          <a:p>
            <a:r>
              <a:rPr lang="nl-NL" dirty="0">
                <a:hlinkClick r:id="rId2"/>
              </a:rPr>
              <a:t>https://eu-cap-network.ec.europa.eu/index_en</a:t>
            </a:r>
            <a:endParaRPr lang="nl-NL" dirty="0"/>
          </a:p>
          <a:p>
            <a:pPr marL="0" indent="0">
              <a:buNone/>
            </a:pPr>
            <a:endParaRPr lang="nl-NL" dirty="0"/>
          </a:p>
          <a:p>
            <a:r>
              <a:rPr lang="nl-NL" dirty="0">
                <a:hlinkClick r:id="rId3"/>
              </a:rPr>
              <a:t>https://eu-cap-network.ec.europa.eu/focus-groups-innovation-knowledge-exchange-and-eip-agri_en</a:t>
            </a:r>
            <a:r>
              <a:rPr lang="nl-NL" dirty="0"/>
              <a:t> (60)</a:t>
            </a:r>
          </a:p>
          <a:p>
            <a:r>
              <a:rPr lang="nl-NL" dirty="0">
                <a:hlinkClick r:id="rId4"/>
              </a:rPr>
              <a:t>https://eu-cap-network.ec.europa.eu/projects/search_en</a:t>
            </a:r>
            <a:r>
              <a:rPr lang="nl-NL" dirty="0"/>
              <a:t> (5000)</a:t>
            </a:r>
          </a:p>
          <a:p>
            <a:r>
              <a:rPr lang="nl-NL" dirty="0">
                <a:hlinkClick r:id="rId5"/>
              </a:rPr>
              <a:t>https://eu-cap-network.ec.europa.eu/good-practice/search_en</a:t>
            </a:r>
            <a:r>
              <a:rPr lang="nl-NL" dirty="0"/>
              <a:t> (1500)</a:t>
            </a:r>
          </a:p>
          <a:p>
            <a:r>
              <a:rPr lang="nl-NL" dirty="0">
                <a:hlinkClick r:id="rId6"/>
              </a:rPr>
              <a:t>https://groenkennisnet.nl/</a:t>
            </a:r>
            <a:r>
              <a:rPr lang="nl-NL" dirty="0"/>
              <a:t> </a:t>
            </a:r>
          </a:p>
        </p:txBody>
      </p:sp>
      <p:pic>
        <p:nvPicPr>
          <p:cNvPr id="1026" name="Picture 2" descr="Welcome to the EU CAP Network! | EU CAP Network">
            <a:extLst>
              <a:ext uri="{FF2B5EF4-FFF2-40B4-BE49-F238E27FC236}">
                <a16:creationId xmlns:a16="http://schemas.microsoft.com/office/drawing/2014/main" id="{9C743003-127F-4DD8-8FAB-9089D6C2DBE1}"/>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391498" y="1796702"/>
            <a:ext cx="2357810" cy="919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roen Kennisnet Webinar: Natuurinclusieve landbouw in de praktijk op  donderdag 12 december 2024 - Login">
            <a:extLst>
              <a:ext uri="{FF2B5EF4-FFF2-40B4-BE49-F238E27FC236}">
                <a16:creationId xmlns:a16="http://schemas.microsoft.com/office/drawing/2014/main" id="{CC911F90-2B17-4B36-87B5-B878D572069B}"/>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588224" y="4234446"/>
            <a:ext cx="1622698" cy="826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563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46931-6F3B-AA3D-4F56-834C82E6C2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54D7DC3-ED8E-5104-C29C-50FA3EBD0272}"/>
              </a:ext>
            </a:extLst>
          </p:cNvPr>
          <p:cNvSpPr>
            <a:spLocks noGrp="1"/>
          </p:cNvSpPr>
          <p:nvPr>
            <p:ph type="title"/>
          </p:nvPr>
        </p:nvSpPr>
        <p:spPr/>
        <p:txBody>
          <a:bodyPr/>
          <a:lstStyle/>
          <a:p>
            <a:r>
              <a:rPr lang="nl-NL" dirty="0"/>
              <a:t>Stap 2 informatiesessie </a:t>
            </a:r>
          </a:p>
        </p:txBody>
      </p:sp>
      <p:sp>
        <p:nvSpPr>
          <p:cNvPr id="3" name="Tijdelijke aanduiding voor inhoud 2">
            <a:extLst>
              <a:ext uri="{FF2B5EF4-FFF2-40B4-BE49-F238E27FC236}">
                <a16:creationId xmlns:a16="http://schemas.microsoft.com/office/drawing/2014/main" id="{31C66BCB-4610-A4AD-49A0-5BECFF1426FD}"/>
              </a:ext>
            </a:extLst>
          </p:cNvPr>
          <p:cNvSpPr>
            <a:spLocks noGrp="1"/>
          </p:cNvSpPr>
          <p:nvPr>
            <p:ph idx="1"/>
          </p:nvPr>
        </p:nvSpPr>
        <p:spPr/>
        <p:txBody>
          <a:bodyPr>
            <a:normAutofit fontScale="85000" lnSpcReduction="20000"/>
          </a:bodyPr>
          <a:lstStyle/>
          <a:p>
            <a:pPr marL="0" indent="0">
              <a:buNone/>
            </a:pPr>
            <a:r>
              <a:rPr lang="nl-NL" dirty="0"/>
              <a:t>1) Toelichting EIP 20 min (Provincie Limburg):</a:t>
            </a:r>
          </a:p>
          <a:p>
            <a:r>
              <a:rPr lang="nl-NL" dirty="0"/>
              <a:t>kenmerken;</a:t>
            </a:r>
          </a:p>
          <a:p>
            <a:r>
              <a:rPr lang="nl-NL" dirty="0"/>
              <a:t>beoordeling.</a:t>
            </a:r>
          </a:p>
          <a:p>
            <a:pPr marL="0" indent="0">
              <a:buNone/>
            </a:pPr>
            <a:endParaRPr lang="nl-NL" dirty="0"/>
          </a:p>
          <a:p>
            <a:pPr marL="0" indent="0">
              <a:buNone/>
            </a:pPr>
            <a:r>
              <a:rPr lang="nl-NL" b="1" dirty="0">
                <a:solidFill>
                  <a:srgbClr val="0059A2"/>
                </a:solidFill>
              </a:rPr>
              <a:t>2) Toelichting K&amp;I 20 min (Provincie Limburg):</a:t>
            </a:r>
          </a:p>
          <a:p>
            <a:r>
              <a:rPr lang="nl-NL" b="1" dirty="0">
                <a:solidFill>
                  <a:srgbClr val="0059A2"/>
                </a:solidFill>
              </a:rPr>
              <a:t>kenmerken;</a:t>
            </a:r>
          </a:p>
          <a:p>
            <a:r>
              <a:rPr lang="nl-NL" b="1" dirty="0">
                <a:solidFill>
                  <a:srgbClr val="0059A2"/>
                </a:solidFill>
              </a:rPr>
              <a:t>beoordeling.</a:t>
            </a:r>
          </a:p>
          <a:p>
            <a:pPr marL="0" indent="0">
              <a:buNone/>
            </a:pPr>
            <a:endParaRPr lang="nl-NL" dirty="0"/>
          </a:p>
          <a:p>
            <a:pPr marL="0" indent="0">
              <a:buNone/>
            </a:pPr>
            <a:r>
              <a:rPr lang="nl-NL" dirty="0"/>
              <a:t>3) </a:t>
            </a:r>
            <a:r>
              <a:rPr lang="nl-NL" dirty="0" err="1"/>
              <a:t>Subsidietechnisch</a:t>
            </a:r>
            <a:r>
              <a:rPr lang="nl-NL" dirty="0"/>
              <a:t> 30 min (Stimulus):</a:t>
            </a:r>
          </a:p>
          <a:p>
            <a:r>
              <a:rPr lang="nl-NL" dirty="0"/>
              <a:t>financieel technische en juridisch</a:t>
            </a:r>
          </a:p>
          <a:p>
            <a:r>
              <a:rPr lang="nl-NL" dirty="0"/>
              <a:t>contactpersonen, informatie, documenten</a:t>
            </a:r>
          </a:p>
          <a:p>
            <a:pPr marL="0" indent="0">
              <a:buNone/>
            </a:pPr>
            <a:endParaRPr lang="nl-NL" dirty="0"/>
          </a:p>
          <a:p>
            <a:pPr marL="0" indent="0">
              <a:buNone/>
            </a:pPr>
            <a:r>
              <a:rPr lang="nl-NL" dirty="0"/>
              <a:t>4) Vraag en antwoord 20 min overig</a:t>
            </a:r>
          </a:p>
          <a:p>
            <a:pPr marL="0" indent="0">
              <a:buNone/>
            </a:pPr>
            <a:endParaRPr lang="nl-NL" dirty="0"/>
          </a:p>
          <a:p>
            <a:pPr marL="0" indent="0">
              <a:buNone/>
            </a:pPr>
            <a:endParaRPr lang="nl-NL" dirty="0"/>
          </a:p>
        </p:txBody>
      </p:sp>
      <p:pic>
        <p:nvPicPr>
          <p:cNvPr id="4" name="Tijdelijke aanduiding voor inhoud 6">
            <a:extLst>
              <a:ext uri="{FF2B5EF4-FFF2-40B4-BE49-F238E27FC236}">
                <a16:creationId xmlns:a16="http://schemas.microsoft.com/office/drawing/2014/main" id="{5AD4E429-4B7C-014F-5134-1022FCD5F6FE}"/>
              </a:ext>
            </a:extLst>
          </p:cNvPr>
          <p:cNvPicPr>
            <a:picLocks noChangeAspect="1"/>
          </p:cNvPicPr>
          <p:nvPr/>
        </p:nvPicPr>
        <p:blipFill>
          <a:blip r:embed="rId2"/>
          <a:stretch>
            <a:fillRect/>
          </a:stretch>
        </p:blipFill>
        <p:spPr>
          <a:xfrm>
            <a:off x="5508104" y="2654703"/>
            <a:ext cx="3097188" cy="1548594"/>
          </a:xfrm>
          <a:prstGeom prst="rect">
            <a:avLst/>
          </a:prstGeom>
        </p:spPr>
      </p:pic>
    </p:spTree>
    <p:extLst>
      <p:ext uri="{BB962C8B-B14F-4D97-AF65-F5344CB8AC3E}">
        <p14:creationId xmlns:p14="http://schemas.microsoft.com/office/powerpoint/2010/main" val="1416250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a:xfrm>
            <a:off x="90056" y="526120"/>
            <a:ext cx="8887690" cy="870535"/>
          </a:xfrm>
        </p:spPr>
        <p:txBody>
          <a:bodyPr>
            <a:normAutofit fontScale="90000"/>
          </a:bodyPr>
          <a:lstStyle/>
          <a:p>
            <a:r>
              <a:rPr lang="nl-NL" dirty="0"/>
              <a:t>Kenmerken openstelling Kennis en Informatie</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p:txBody>
          <a:bodyPr>
            <a:normAutofit/>
          </a:bodyPr>
          <a:lstStyle/>
          <a:p>
            <a:pPr marL="0" indent="0">
              <a:buNone/>
            </a:pPr>
            <a:endParaRPr lang="nl-NL" dirty="0"/>
          </a:p>
          <a:p>
            <a:pPr marL="0" indent="0">
              <a:buNone/>
            </a:pPr>
            <a:endParaRPr lang="nl-NL" dirty="0"/>
          </a:p>
        </p:txBody>
      </p:sp>
      <p:pic>
        <p:nvPicPr>
          <p:cNvPr id="4" name="Afbeelding 3">
            <a:extLst>
              <a:ext uri="{FF2B5EF4-FFF2-40B4-BE49-F238E27FC236}">
                <a16:creationId xmlns:a16="http://schemas.microsoft.com/office/drawing/2014/main" id="{EC5AB5D0-9A53-448D-A14A-189DA17C0439}"/>
              </a:ext>
            </a:extLst>
          </p:cNvPr>
          <p:cNvPicPr>
            <a:picLocks noChangeAspect="1"/>
          </p:cNvPicPr>
          <p:nvPr/>
        </p:nvPicPr>
        <p:blipFill>
          <a:blip r:embed="rId2"/>
          <a:stretch>
            <a:fillRect/>
          </a:stretch>
        </p:blipFill>
        <p:spPr>
          <a:xfrm>
            <a:off x="0" y="1378634"/>
            <a:ext cx="9144000" cy="4100732"/>
          </a:xfrm>
          <a:prstGeom prst="rect">
            <a:avLst/>
          </a:prstGeom>
        </p:spPr>
      </p:pic>
    </p:spTree>
    <p:extLst>
      <p:ext uri="{BB962C8B-B14F-4D97-AF65-F5344CB8AC3E}">
        <p14:creationId xmlns:p14="http://schemas.microsoft.com/office/powerpoint/2010/main" val="1570709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p:txBody>
          <a:bodyPr/>
          <a:lstStyle/>
          <a:p>
            <a:r>
              <a:rPr lang="nl-NL" dirty="0"/>
              <a:t>Achtergrond en doel K&amp;I</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p:txBody>
          <a:bodyPr>
            <a:normAutofit/>
          </a:bodyPr>
          <a:lstStyle/>
          <a:p>
            <a:pPr marL="0" indent="0">
              <a:buNone/>
            </a:pPr>
            <a:r>
              <a:rPr lang="nl-NL" dirty="0"/>
              <a:t>Achtergrond:</a:t>
            </a:r>
          </a:p>
          <a:p>
            <a:r>
              <a:rPr lang="nl-NL" dirty="0"/>
              <a:t>landbouw staat voor verduurzamingsopgaven;</a:t>
            </a:r>
          </a:p>
          <a:p>
            <a:r>
              <a:rPr lang="nl-NL" dirty="0"/>
              <a:t>natuur en leefbaar platteland staan onder druk.</a:t>
            </a:r>
          </a:p>
          <a:p>
            <a:endParaRPr lang="nl-NL" dirty="0"/>
          </a:p>
          <a:p>
            <a:pPr marL="0" indent="0">
              <a:buNone/>
            </a:pPr>
            <a:r>
              <a:rPr lang="nl-NL" dirty="0"/>
              <a:t>Doel:</a:t>
            </a:r>
          </a:p>
          <a:p>
            <a:r>
              <a:rPr lang="nl-NL" dirty="0"/>
              <a:t>ondersteunen van ondernemers in de transitie naar duurzamere landbouw;</a:t>
            </a:r>
          </a:p>
          <a:p>
            <a:r>
              <a:rPr lang="nl-NL" dirty="0"/>
              <a:t>middels het bevorderen van bewustwording en kennisverspreiding hieromtrent.</a:t>
            </a:r>
          </a:p>
          <a:p>
            <a:pPr marL="0" indent="0">
              <a:buNone/>
            </a:pPr>
            <a:endParaRPr lang="nl-NL" dirty="0"/>
          </a:p>
        </p:txBody>
      </p:sp>
    </p:spTree>
    <p:extLst>
      <p:ext uri="{BB962C8B-B14F-4D97-AF65-F5344CB8AC3E}">
        <p14:creationId xmlns:p14="http://schemas.microsoft.com/office/powerpoint/2010/main" val="1079474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EA904-D841-427D-AC82-C34EF5152032}"/>
              </a:ext>
            </a:extLst>
          </p:cNvPr>
          <p:cNvSpPr>
            <a:spLocks noGrp="1"/>
          </p:cNvSpPr>
          <p:nvPr>
            <p:ph type="title"/>
          </p:nvPr>
        </p:nvSpPr>
        <p:spPr/>
        <p:txBody>
          <a:bodyPr/>
          <a:lstStyle/>
          <a:p>
            <a:r>
              <a:rPr lang="nl-NL" dirty="0"/>
              <a:t>Innovatiethema’s </a:t>
            </a:r>
            <a:r>
              <a:rPr lang="nl-NL" sz="2000" dirty="0"/>
              <a:t>– en/of                                               (1)</a:t>
            </a:r>
          </a:p>
        </p:txBody>
      </p:sp>
      <p:sp>
        <p:nvSpPr>
          <p:cNvPr id="3" name="Tijdelijke aanduiding voor inhoud 2">
            <a:extLst>
              <a:ext uri="{FF2B5EF4-FFF2-40B4-BE49-F238E27FC236}">
                <a16:creationId xmlns:a16="http://schemas.microsoft.com/office/drawing/2014/main" id="{40B01BBF-16FF-4D5E-BFD7-99BECC35A810}"/>
              </a:ext>
            </a:extLst>
          </p:cNvPr>
          <p:cNvSpPr>
            <a:spLocks noGrp="1"/>
          </p:cNvSpPr>
          <p:nvPr>
            <p:ph idx="1"/>
          </p:nvPr>
        </p:nvSpPr>
        <p:spPr>
          <a:xfrm>
            <a:off x="418055" y="1623892"/>
            <a:ext cx="8149747" cy="4707988"/>
          </a:xfrm>
        </p:spPr>
        <p:txBody>
          <a:bodyPr>
            <a:normAutofit/>
          </a:bodyPr>
          <a:lstStyle/>
          <a:p>
            <a:pPr marL="342900" indent="-342900">
              <a:buFont typeface="+mj-lt"/>
              <a:buAutoNum type="alphaLcParenR"/>
            </a:pPr>
            <a:r>
              <a:rPr lang="nl-NL" dirty="0"/>
              <a:t>ontwikkelen van duurzame verdienmodellen binnen de landbouw, met als resultaat een rendabel inkomen voor landbouwers; </a:t>
            </a:r>
          </a:p>
          <a:p>
            <a:pPr marL="342900" lvl="0" indent="-342900">
              <a:buFont typeface="+mj-lt"/>
              <a:buAutoNum type="alphaLcParenR"/>
            </a:pPr>
            <a:r>
              <a:rPr lang="nl-NL" dirty="0"/>
              <a:t>vergroten van de marktgerichtheid en het concurrentievermogen van landbouwbedrijven door meer aandacht voor onderzoek, nieuwe technologieën of digitalisering; </a:t>
            </a:r>
          </a:p>
          <a:p>
            <a:pPr marL="342900" lvl="0" indent="-342900">
              <a:buFont typeface="+mj-lt"/>
              <a:buAutoNum type="alphaLcParenR"/>
            </a:pPr>
            <a:r>
              <a:rPr lang="nl-NL" dirty="0"/>
              <a:t>ontwikkelen van een marktrijp concept van een duurzame toegevoegde waardeketen gericht op landbouwproducten, waardoor de positie van de landbouwer in de waardeketen verbetert; </a:t>
            </a:r>
          </a:p>
          <a:p>
            <a:pPr marL="342900" lvl="0" indent="-342900">
              <a:buFont typeface="+mj-lt"/>
              <a:buAutoNum type="alphaLcParenR"/>
            </a:pPr>
            <a:r>
              <a:rPr lang="nl-NL" dirty="0"/>
              <a:t>bijdragen aan de beperking van en aanpassing aan de klimaatverandering door de uitstoot van broeikasgassen te verminderen, de koolstofvastlegging te verbeteren of duurzame energie te bevorderen; </a:t>
            </a:r>
          </a:p>
          <a:p>
            <a:pPr marL="342900" lvl="0" indent="-342900">
              <a:buFont typeface="+mj-lt"/>
              <a:buAutoNum type="alphaLcParenR"/>
            </a:pPr>
            <a:r>
              <a:rPr lang="nl-NL" dirty="0"/>
              <a:t>bevorderen van de duurzame ontwikkeling en het efficiënte beheer van natuurlijke hulpbronnen zoals water, bodem en lucht, door de afhankelijkheid van chemische middelen te verkleinen;</a:t>
            </a:r>
          </a:p>
        </p:txBody>
      </p:sp>
    </p:spTree>
    <p:extLst>
      <p:ext uri="{BB962C8B-B14F-4D97-AF65-F5344CB8AC3E}">
        <p14:creationId xmlns:p14="http://schemas.microsoft.com/office/powerpoint/2010/main" val="4195817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EA904-D841-427D-AC82-C34EF5152032}"/>
              </a:ext>
            </a:extLst>
          </p:cNvPr>
          <p:cNvSpPr>
            <a:spLocks noGrp="1"/>
          </p:cNvSpPr>
          <p:nvPr>
            <p:ph type="title"/>
          </p:nvPr>
        </p:nvSpPr>
        <p:spPr/>
        <p:txBody>
          <a:bodyPr/>
          <a:lstStyle/>
          <a:p>
            <a:r>
              <a:rPr lang="nl-NL" dirty="0"/>
              <a:t>Innovatiethema’s </a:t>
            </a:r>
            <a:r>
              <a:rPr lang="nl-NL" sz="2000" dirty="0"/>
              <a:t>– en/of                                              (2)</a:t>
            </a:r>
          </a:p>
        </p:txBody>
      </p:sp>
      <p:sp>
        <p:nvSpPr>
          <p:cNvPr id="3" name="Tijdelijke aanduiding voor inhoud 2">
            <a:extLst>
              <a:ext uri="{FF2B5EF4-FFF2-40B4-BE49-F238E27FC236}">
                <a16:creationId xmlns:a16="http://schemas.microsoft.com/office/drawing/2014/main" id="{40B01BBF-16FF-4D5E-BFD7-99BECC35A810}"/>
              </a:ext>
            </a:extLst>
          </p:cNvPr>
          <p:cNvSpPr>
            <a:spLocks noGrp="1"/>
          </p:cNvSpPr>
          <p:nvPr>
            <p:ph idx="1"/>
          </p:nvPr>
        </p:nvSpPr>
        <p:spPr>
          <a:xfrm>
            <a:off x="418055" y="1623892"/>
            <a:ext cx="8149747" cy="4707988"/>
          </a:xfrm>
        </p:spPr>
        <p:txBody>
          <a:bodyPr>
            <a:normAutofit/>
          </a:bodyPr>
          <a:lstStyle/>
          <a:p>
            <a:pPr marL="179388" lvl="0" indent="-179388">
              <a:buNone/>
            </a:pPr>
            <a:r>
              <a:rPr lang="nl-NL" dirty="0"/>
              <a:t>f) bijdragen aan het tot staan brengen en ombuigen van biodiversiteitsverlies, tot versterking van ecosysteemdiensten of de instandhouding van habitats of landschappen; </a:t>
            </a:r>
          </a:p>
          <a:p>
            <a:pPr marL="269875" lvl="0" indent="-269875">
              <a:buNone/>
            </a:pPr>
            <a:r>
              <a:rPr lang="nl-NL" dirty="0"/>
              <a:t>g) aantrekken en behouden van jonge landbouwers of nieuwe landbouwers of bevordering van duurzame bedrijfsontwikkeling in plattelandsgebieden; </a:t>
            </a:r>
          </a:p>
          <a:p>
            <a:pPr marL="269875" lvl="0" indent="-269875">
              <a:buNone/>
            </a:pPr>
            <a:r>
              <a:rPr lang="nl-NL" dirty="0"/>
              <a:t>h)  bevorderen van de werkgelegenheid, groei, gendergelijkheid, sociale inclusie of lokale ont- wikkeling in plattelandsgebieden;</a:t>
            </a:r>
          </a:p>
          <a:p>
            <a:pPr marL="179388" lvl="0" indent="-179388">
              <a:buNone/>
            </a:pPr>
            <a:r>
              <a:rPr lang="nl-NL" dirty="0"/>
              <a:t>i) inspelen op maatschappelijke verwachtingen ten aanzien van voedsel en gezondheid of vermindering van de voedselverspilling, verbetering van het dierenwelzijn of bestrijding van antimicrobiële resistentie. </a:t>
            </a:r>
          </a:p>
          <a:p>
            <a:endParaRPr lang="nl-NL" dirty="0"/>
          </a:p>
        </p:txBody>
      </p:sp>
    </p:spTree>
    <p:extLst>
      <p:ext uri="{BB962C8B-B14F-4D97-AF65-F5344CB8AC3E}">
        <p14:creationId xmlns:p14="http://schemas.microsoft.com/office/powerpoint/2010/main" val="2057317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4F1635-4447-4307-884C-4F4EF4891827}"/>
              </a:ext>
            </a:extLst>
          </p:cNvPr>
          <p:cNvSpPr>
            <a:spLocks noGrp="1"/>
          </p:cNvSpPr>
          <p:nvPr>
            <p:ph type="title"/>
          </p:nvPr>
        </p:nvSpPr>
        <p:spPr/>
        <p:txBody>
          <a:bodyPr>
            <a:normAutofit/>
          </a:bodyPr>
          <a:lstStyle/>
          <a:p>
            <a:r>
              <a:rPr lang="nl-NL" dirty="0"/>
              <a:t>Drie deelplafonds</a:t>
            </a:r>
          </a:p>
        </p:txBody>
      </p:sp>
      <p:sp>
        <p:nvSpPr>
          <p:cNvPr id="3" name="Tijdelijke aanduiding voor inhoud 2">
            <a:extLst>
              <a:ext uri="{FF2B5EF4-FFF2-40B4-BE49-F238E27FC236}">
                <a16:creationId xmlns:a16="http://schemas.microsoft.com/office/drawing/2014/main" id="{3B3BC8C9-BECD-409D-AC8F-2EF6F847DD44}"/>
              </a:ext>
            </a:extLst>
          </p:cNvPr>
          <p:cNvSpPr>
            <a:spLocks noGrp="1"/>
          </p:cNvSpPr>
          <p:nvPr>
            <p:ph idx="1"/>
          </p:nvPr>
        </p:nvSpPr>
        <p:spPr>
          <a:xfrm>
            <a:off x="418056" y="2078181"/>
            <a:ext cx="8149747" cy="3527215"/>
          </a:xfrm>
        </p:spPr>
        <p:txBody>
          <a:bodyPr/>
          <a:lstStyle/>
          <a:p>
            <a:pPr marL="0" indent="0">
              <a:buNone/>
            </a:pPr>
            <a:r>
              <a:rPr lang="nl-NL" dirty="0"/>
              <a:t>[A]    Biologische landbouw/ketens: € 250.000</a:t>
            </a:r>
          </a:p>
          <a:p>
            <a:pPr marL="0" indent="0">
              <a:buNone/>
            </a:pPr>
            <a:endParaRPr lang="nl-NL" dirty="0"/>
          </a:p>
          <a:p>
            <a:pPr marL="0" indent="0">
              <a:buNone/>
            </a:pPr>
            <a:r>
              <a:rPr lang="nl-NL" dirty="0"/>
              <a:t>[B]    Wijnsector/ketens: € 200.000</a:t>
            </a:r>
          </a:p>
          <a:p>
            <a:pPr marL="0" indent="0">
              <a:buNone/>
            </a:pPr>
            <a:endParaRPr lang="nl-NL" dirty="0"/>
          </a:p>
          <a:p>
            <a:pPr marL="0" indent="0">
              <a:buNone/>
            </a:pPr>
            <a:r>
              <a:rPr lang="nl-NL" dirty="0"/>
              <a:t>[C]   Overig: € 235.000</a:t>
            </a:r>
          </a:p>
        </p:txBody>
      </p:sp>
    </p:spTree>
    <p:extLst>
      <p:ext uri="{BB962C8B-B14F-4D97-AF65-F5344CB8AC3E}">
        <p14:creationId xmlns:p14="http://schemas.microsoft.com/office/powerpoint/2010/main" val="4187993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4F1635-4447-4307-884C-4F4EF4891827}"/>
              </a:ext>
            </a:extLst>
          </p:cNvPr>
          <p:cNvSpPr>
            <a:spLocks noGrp="1"/>
          </p:cNvSpPr>
          <p:nvPr>
            <p:ph type="title"/>
          </p:nvPr>
        </p:nvSpPr>
        <p:spPr/>
        <p:txBody>
          <a:bodyPr>
            <a:normAutofit/>
          </a:bodyPr>
          <a:lstStyle/>
          <a:p>
            <a:r>
              <a:rPr lang="nl-NL" dirty="0"/>
              <a:t>Subsidiabele activiteiten</a:t>
            </a:r>
          </a:p>
        </p:txBody>
      </p:sp>
      <p:sp>
        <p:nvSpPr>
          <p:cNvPr id="3" name="Tijdelijke aanduiding voor inhoud 2">
            <a:extLst>
              <a:ext uri="{FF2B5EF4-FFF2-40B4-BE49-F238E27FC236}">
                <a16:creationId xmlns:a16="http://schemas.microsoft.com/office/drawing/2014/main" id="{3B3BC8C9-BECD-409D-AC8F-2EF6F847DD44}"/>
              </a:ext>
            </a:extLst>
          </p:cNvPr>
          <p:cNvSpPr>
            <a:spLocks noGrp="1"/>
          </p:cNvSpPr>
          <p:nvPr>
            <p:ph idx="1"/>
          </p:nvPr>
        </p:nvSpPr>
        <p:spPr>
          <a:xfrm>
            <a:off x="418056" y="2078181"/>
            <a:ext cx="8149747" cy="3527215"/>
          </a:xfrm>
        </p:spPr>
        <p:txBody>
          <a:bodyPr>
            <a:normAutofit fontScale="92500" lnSpcReduction="10000"/>
          </a:bodyPr>
          <a:lstStyle/>
          <a:p>
            <a:pPr marL="0" indent="0">
              <a:buNone/>
            </a:pPr>
            <a:r>
              <a:rPr lang="nl-NL" dirty="0"/>
              <a:t>Waarvoor kan subsidie worden aangevraagd?</a:t>
            </a:r>
          </a:p>
          <a:p>
            <a:pPr marL="0" indent="0">
              <a:buNone/>
            </a:pPr>
            <a:r>
              <a:rPr lang="nl-NL" dirty="0"/>
              <a:t> </a:t>
            </a:r>
          </a:p>
          <a:p>
            <a:pPr marL="342900" indent="-342900">
              <a:buFont typeface="+mj-lt"/>
              <a:buAutoNum type="alphaLcParenR"/>
            </a:pPr>
            <a:r>
              <a:rPr lang="nl-NL" dirty="0"/>
              <a:t>trainingen, workshops, coaching en voorlichtingsacties en demonstratieactiviteiten;</a:t>
            </a:r>
          </a:p>
          <a:p>
            <a:pPr marL="342900" indent="-342900">
              <a:buFont typeface="+mj-lt"/>
              <a:buAutoNum type="alphaLcParenR"/>
            </a:pPr>
            <a:r>
              <a:rPr lang="nl-NL" dirty="0"/>
              <a:t>kennisoverdracht in de vorm van demonstratieproject door een landbouwer op het eigen landbouwbedrijf.</a:t>
            </a:r>
          </a:p>
          <a:p>
            <a:endParaRPr lang="nl-NL" dirty="0"/>
          </a:p>
          <a:p>
            <a:endParaRPr lang="nl-NL" dirty="0"/>
          </a:p>
          <a:p>
            <a:pPr marL="0" indent="0">
              <a:buNone/>
            </a:pPr>
            <a:r>
              <a:rPr lang="nl-NL" dirty="0"/>
              <a:t>Voor </a:t>
            </a:r>
            <a:r>
              <a:rPr lang="nl-NL" b="1" u="sng" dirty="0"/>
              <a:t>groepen</a:t>
            </a:r>
            <a:r>
              <a:rPr lang="nl-NL" dirty="0"/>
              <a:t> landbouwers (niet individueel). </a:t>
            </a:r>
          </a:p>
          <a:p>
            <a:pPr marL="0" indent="0">
              <a:buNone/>
            </a:pPr>
            <a:r>
              <a:rPr lang="nl-NL" sz="1500" dirty="0"/>
              <a:t>De activiteiten hebben een collectief karakter, maar als onderdeel hiervan kunnen individuele activiteiten (zoals ondernemerscoaching) aan meerdere landbouwers tegelijk worden opgenomen in het project. </a:t>
            </a:r>
          </a:p>
          <a:p>
            <a:pPr marL="0" indent="0">
              <a:buNone/>
            </a:pPr>
            <a:endParaRPr lang="nl-NL" dirty="0"/>
          </a:p>
        </p:txBody>
      </p:sp>
    </p:spTree>
    <p:extLst>
      <p:ext uri="{BB962C8B-B14F-4D97-AF65-F5344CB8AC3E}">
        <p14:creationId xmlns:p14="http://schemas.microsoft.com/office/powerpoint/2010/main" val="3213133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p:txBody>
          <a:bodyPr>
            <a:normAutofit/>
          </a:bodyPr>
          <a:lstStyle/>
          <a:p>
            <a:r>
              <a:rPr lang="nl-NL" dirty="0"/>
              <a:t>Wie kan hoeveel aanvragen?</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p:txBody>
          <a:bodyPr>
            <a:normAutofit/>
          </a:bodyPr>
          <a:lstStyle/>
          <a:p>
            <a:pPr marL="0" indent="0">
              <a:buNone/>
            </a:pPr>
            <a:endParaRPr lang="nl-NL" dirty="0"/>
          </a:p>
          <a:p>
            <a:pPr marL="0" indent="0">
              <a:buNone/>
            </a:pPr>
            <a:endParaRPr lang="nl-NL" dirty="0"/>
          </a:p>
          <a:p>
            <a:pPr marL="0" indent="0">
              <a:buNone/>
            </a:pPr>
            <a:r>
              <a:rPr lang="nl-NL" dirty="0"/>
              <a:t>Voor (a): kennisaanbieder of samenwerkingsverbanden van kennisaanbieders:</a:t>
            </a:r>
          </a:p>
          <a:p>
            <a:pPr>
              <a:buFont typeface="Wingdings" panose="05000000000000000000" pitchFamily="2" charset="2"/>
              <a:buChar char="§"/>
            </a:pPr>
            <a:r>
              <a:rPr lang="nl-NL" dirty="0"/>
              <a:t>minimaal € 50.000, maximaal € 100.000;</a:t>
            </a:r>
          </a:p>
          <a:p>
            <a:pPr>
              <a:buFont typeface="Wingdings" panose="05000000000000000000" pitchFamily="2" charset="2"/>
              <a:buChar char="§"/>
            </a:pPr>
            <a:r>
              <a:rPr lang="nl-NL" dirty="0"/>
              <a:t>subsidiepercentage 80%.</a:t>
            </a:r>
          </a:p>
          <a:p>
            <a:pPr marL="342900" indent="-342900">
              <a:buFont typeface="+mj-lt"/>
              <a:buAutoNum type="alphaUcPeriod"/>
            </a:pPr>
            <a:endParaRPr lang="nl-NL" dirty="0"/>
          </a:p>
          <a:p>
            <a:pPr marL="0" indent="0">
              <a:buNone/>
            </a:pPr>
            <a:r>
              <a:rPr lang="nl-NL" dirty="0"/>
              <a:t>Voor (b): landbouwer of samenwerkingsverbanden van landbouwers:</a:t>
            </a:r>
          </a:p>
          <a:p>
            <a:pPr>
              <a:buFont typeface="Wingdings" panose="05000000000000000000" pitchFamily="2" charset="2"/>
              <a:buChar char="§"/>
            </a:pPr>
            <a:r>
              <a:rPr lang="nl-NL" dirty="0"/>
              <a:t>minimaal € 50.000, maximaal € 100.000;</a:t>
            </a:r>
          </a:p>
          <a:p>
            <a:pPr>
              <a:buFont typeface="Wingdings" panose="05000000000000000000" pitchFamily="2" charset="2"/>
              <a:buChar char="§"/>
            </a:pPr>
            <a:r>
              <a:rPr lang="nl-NL" dirty="0"/>
              <a:t>subsidiepercentage 100%.</a:t>
            </a:r>
          </a:p>
          <a:p>
            <a:pPr marL="342900" indent="-342900">
              <a:buFont typeface="+mj-lt"/>
              <a:buAutoNum type="alphaUcPeriod"/>
            </a:pPr>
            <a:endParaRPr lang="nl-NL" dirty="0"/>
          </a:p>
          <a:p>
            <a:pPr marL="0" indent="0">
              <a:buNone/>
            </a:pPr>
            <a:endParaRPr lang="nl-NL" dirty="0"/>
          </a:p>
        </p:txBody>
      </p:sp>
    </p:spTree>
    <p:extLst>
      <p:ext uri="{BB962C8B-B14F-4D97-AF65-F5344CB8AC3E}">
        <p14:creationId xmlns:p14="http://schemas.microsoft.com/office/powerpoint/2010/main" val="3113777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DAFF87-3BEC-4B28-B700-6EFC75B32545}"/>
              </a:ext>
            </a:extLst>
          </p:cNvPr>
          <p:cNvSpPr>
            <a:spLocks noGrp="1"/>
          </p:cNvSpPr>
          <p:nvPr>
            <p:ph type="title"/>
          </p:nvPr>
        </p:nvSpPr>
        <p:spPr>
          <a:xfrm>
            <a:off x="417600" y="526120"/>
            <a:ext cx="8497800" cy="870535"/>
          </a:xfrm>
        </p:spPr>
        <p:txBody>
          <a:bodyPr>
            <a:normAutofit fontScale="90000"/>
          </a:bodyPr>
          <a:lstStyle/>
          <a:p>
            <a:r>
              <a:rPr lang="nl-NL" dirty="0"/>
              <a:t>Beoordeling: onafhankelijke adviescommissie</a:t>
            </a:r>
            <a:br>
              <a:rPr lang="nl-NL" dirty="0"/>
            </a:br>
            <a:r>
              <a:rPr lang="nl-NL" dirty="0"/>
              <a:t>Drie beoordelingscriteria:</a:t>
            </a:r>
          </a:p>
        </p:txBody>
      </p:sp>
      <p:sp>
        <p:nvSpPr>
          <p:cNvPr id="3" name="Tijdelijke aanduiding voor inhoud 2">
            <a:extLst>
              <a:ext uri="{FF2B5EF4-FFF2-40B4-BE49-F238E27FC236}">
                <a16:creationId xmlns:a16="http://schemas.microsoft.com/office/drawing/2014/main" id="{E729C299-4B35-4B87-B37E-FB53725AD087}"/>
              </a:ext>
            </a:extLst>
          </p:cNvPr>
          <p:cNvSpPr>
            <a:spLocks noGrp="1"/>
          </p:cNvSpPr>
          <p:nvPr>
            <p:ph idx="1"/>
          </p:nvPr>
        </p:nvSpPr>
        <p:spPr/>
        <p:txBody>
          <a:bodyPr>
            <a:normAutofit fontScale="92500" lnSpcReduction="20000"/>
          </a:bodyPr>
          <a:lstStyle/>
          <a:p>
            <a:pPr marL="457200" indent="-457200">
              <a:lnSpc>
                <a:spcPct val="170000"/>
              </a:lnSpc>
              <a:buFont typeface="+mj-lt"/>
              <a:buAutoNum type="romanUcPeriod"/>
            </a:pPr>
            <a:r>
              <a:rPr lang="nl-NL" b="1" u="sng" dirty="0"/>
              <a:t>Effectiviteit</a:t>
            </a:r>
            <a:r>
              <a:rPr lang="nl-NL" dirty="0"/>
              <a:t>: bijdrage aan thema’s/doelen, bereik, kennisbehoefte en inspeling hierop, borging van de aangeboden kennis.</a:t>
            </a:r>
          </a:p>
          <a:p>
            <a:pPr marL="457200" indent="-457200">
              <a:lnSpc>
                <a:spcPct val="170000"/>
              </a:lnSpc>
              <a:buFont typeface="+mj-lt"/>
              <a:buAutoNum type="romanUcPeriod"/>
            </a:pPr>
            <a:r>
              <a:rPr lang="nl-NL" b="1" u="sng" dirty="0"/>
              <a:t>Haalbaarheid</a:t>
            </a:r>
            <a:r>
              <a:rPr lang="nl-NL" b="1" dirty="0"/>
              <a:t>:</a:t>
            </a:r>
            <a:r>
              <a:rPr lang="nl-NL" dirty="0"/>
              <a:t> kwaliteit projectplan, kwaliteit kennisaanbieders, gebruik van Limburgse kennis- en/of onderwijsinstellingen, effectieve en efficiënte benadering van de doelgroep, eigen bijdrage vanuit doelgroep/derden.</a:t>
            </a:r>
          </a:p>
          <a:p>
            <a:pPr marL="457200" indent="-457200">
              <a:lnSpc>
                <a:spcPct val="170000"/>
              </a:lnSpc>
              <a:buFont typeface="+mj-lt"/>
              <a:buAutoNum type="romanUcPeriod"/>
            </a:pPr>
            <a:r>
              <a:rPr lang="nl-NL" b="1" u="sng" dirty="0"/>
              <a:t>Efficiëntie:</a:t>
            </a:r>
            <a:r>
              <a:rPr lang="nl-NL" dirty="0"/>
              <a:t> verhouding kosten/resultaten, relevantie kosten, aandeel overhead, gebruik bestaande kennis/kunde/ervaring en middelen, samenstelling van het samenwerkingsverband t.o.v. in te huren externe expertise.</a:t>
            </a:r>
          </a:p>
          <a:p>
            <a:endParaRPr lang="nl-NL" dirty="0"/>
          </a:p>
        </p:txBody>
      </p:sp>
    </p:spTree>
    <p:extLst>
      <p:ext uri="{BB962C8B-B14F-4D97-AF65-F5344CB8AC3E}">
        <p14:creationId xmlns:p14="http://schemas.microsoft.com/office/powerpoint/2010/main" val="2239466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269EF-F08E-4E22-AF5C-08061C876F44}"/>
              </a:ext>
            </a:extLst>
          </p:cNvPr>
          <p:cNvSpPr>
            <a:spLocks noGrp="1"/>
          </p:cNvSpPr>
          <p:nvPr>
            <p:ph type="title"/>
          </p:nvPr>
        </p:nvSpPr>
        <p:spPr/>
        <p:txBody>
          <a:bodyPr/>
          <a:lstStyle/>
          <a:p>
            <a:r>
              <a:rPr lang="nl-NL" dirty="0"/>
              <a:t>Stap 3      Informatiesessie</a:t>
            </a:r>
          </a:p>
        </p:txBody>
      </p:sp>
      <p:sp>
        <p:nvSpPr>
          <p:cNvPr id="3" name="Tijdelijke aanduiding voor inhoud 2">
            <a:extLst>
              <a:ext uri="{FF2B5EF4-FFF2-40B4-BE49-F238E27FC236}">
                <a16:creationId xmlns:a16="http://schemas.microsoft.com/office/drawing/2014/main" id="{3C37E5B0-6A86-40E1-921E-4390D85EA10B}"/>
              </a:ext>
            </a:extLst>
          </p:cNvPr>
          <p:cNvSpPr>
            <a:spLocks noGrp="1"/>
          </p:cNvSpPr>
          <p:nvPr>
            <p:ph idx="1"/>
          </p:nvPr>
        </p:nvSpPr>
        <p:spPr/>
        <p:txBody>
          <a:bodyPr>
            <a:normAutofit fontScale="92500" lnSpcReduction="20000"/>
          </a:bodyPr>
          <a:lstStyle/>
          <a:p>
            <a:pPr marL="0" indent="0">
              <a:buNone/>
            </a:pPr>
            <a:r>
              <a:rPr lang="nl-NL" dirty="0"/>
              <a:t>1) Toelichting EIP 20 min (Provincie Limburg):</a:t>
            </a:r>
          </a:p>
          <a:p>
            <a:r>
              <a:rPr lang="nl-NL" dirty="0"/>
              <a:t>kenmerken;</a:t>
            </a:r>
          </a:p>
          <a:p>
            <a:r>
              <a:rPr lang="nl-NL" dirty="0"/>
              <a:t>beoordeling.</a:t>
            </a:r>
          </a:p>
          <a:p>
            <a:pPr marL="0" indent="0">
              <a:buNone/>
            </a:pPr>
            <a:endParaRPr lang="nl-NL" dirty="0"/>
          </a:p>
          <a:p>
            <a:pPr marL="0" indent="0">
              <a:buNone/>
            </a:pPr>
            <a:r>
              <a:rPr lang="nl-NL" dirty="0"/>
              <a:t>2) Toelichting K&amp;I 20 min (Provincie Limburg):</a:t>
            </a:r>
          </a:p>
          <a:p>
            <a:r>
              <a:rPr lang="nl-NL" dirty="0"/>
              <a:t>kenmerken;</a:t>
            </a:r>
          </a:p>
          <a:p>
            <a:r>
              <a:rPr lang="nl-NL" dirty="0"/>
              <a:t>beoordeling.</a:t>
            </a:r>
          </a:p>
          <a:p>
            <a:pPr marL="0" indent="0">
              <a:buNone/>
            </a:pPr>
            <a:endParaRPr lang="nl-NL" dirty="0"/>
          </a:p>
          <a:p>
            <a:pPr marL="0" indent="0">
              <a:buNone/>
            </a:pPr>
            <a:r>
              <a:rPr lang="nl-NL" b="1" dirty="0">
                <a:solidFill>
                  <a:srgbClr val="0059A2"/>
                </a:solidFill>
              </a:rPr>
              <a:t>3) </a:t>
            </a:r>
            <a:r>
              <a:rPr lang="nl-NL" b="1" dirty="0" err="1">
                <a:solidFill>
                  <a:srgbClr val="0059A2"/>
                </a:solidFill>
              </a:rPr>
              <a:t>Subsidietechnisch</a:t>
            </a:r>
            <a:r>
              <a:rPr lang="nl-NL" b="1" dirty="0">
                <a:solidFill>
                  <a:srgbClr val="0059A2"/>
                </a:solidFill>
              </a:rPr>
              <a:t> 30 min (Stimulus):</a:t>
            </a:r>
          </a:p>
          <a:p>
            <a:r>
              <a:rPr lang="nl-NL" b="1" dirty="0">
                <a:solidFill>
                  <a:srgbClr val="0059A2"/>
                </a:solidFill>
              </a:rPr>
              <a:t>financieel technische en juridisch</a:t>
            </a:r>
          </a:p>
          <a:p>
            <a:r>
              <a:rPr lang="nl-NL" b="1" dirty="0">
                <a:solidFill>
                  <a:srgbClr val="0059A2"/>
                </a:solidFill>
              </a:rPr>
              <a:t>contactpersonen, informatie, documenten</a:t>
            </a:r>
          </a:p>
          <a:p>
            <a:pPr marL="0" indent="0">
              <a:buNone/>
            </a:pPr>
            <a:endParaRPr lang="nl-NL" dirty="0"/>
          </a:p>
          <a:p>
            <a:pPr marL="0" indent="0">
              <a:buNone/>
            </a:pPr>
            <a:r>
              <a:rPr lang="nl-NL" dirty="0"/>
              <a:t>4) Vraag en antwoord 20 min overig</a:t>
            </a:r>
          </a:p>
          <a:p>
            <a:pPr marL="0" indent="0">
              <a:buNone/>
            </a:pPr>
            <a:endParaRPr lang="nl-NL" dirty="0"/>
          </a:p>
          <a:p>
            <a:pPr marL="0" indent="0">
              <a:buNone/>
            </a:pPr>
            <a:endParaRPr lang="nl-NL" dirty="0"/>
          </a:p>
        </p:txBody>
      </p:sp>
      <p:pic>
        <p:nvPicPr>
          <p:cNvPr id="5" name="Tijdelijke aanduiding voor inhoud 6">
            <a:extLst>
              <a:ext uri="{FF2B5EF4-FFF2-40B4-BE49-F238E27FC236}">
                <a16:creationId xmlns:a16="http://schemas.microsoft.com/office/drawing/2014/main" id="{FBF395F1-09DD-413E-831E-D6CD267B83B2}"/>
              </a:ext>
            </a:extLst>
          </p:cNvPr>
          <p:cNvPicPr>
            <a:picLocks noChangeAspect="1"/>
          </p:cNvPicPr>
          <p:nvPr/>
        </p:nvPicPr>
        <p:blipFill>
          <a:blip r:embed="rId2"/>
          <a:stretch>
            <a:fillRect/>
          </a:stretch>
        </p:blipFill>
        <p:spPr>
          <a:xfrm>
            <a:off x="5508104" y="2654703"/>
            <a:ext cx="3097188" cy="1548594"/>
          </a:xfrm>
          <a:prstGeom prst="rect">
            <a:avLst/>
          </a:prstGeom>
        </p:spPr>
      </p:pic>
    </p:spTree>
    <p:extLst>
      <p:ext uri="{BB962C8B-B14F-4D97-AF65-F5344CB8AC3E}">
        <p14:creationId xmlns:p14="http://schemas.microsoft.com/office/powerpoint/2010/main" val="2365051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E64D29-F8E6-47B8-86C8-824A18081309}"/>
              </a:ext>
            </a:extLst>
          </p:cNvPr>
          <p:cNvSpPr>
            <a:spLocks noGrp="1"/>
          </p:cNvSpPr>
          <p:nvPr>
            <p:ph type="title"/>
          </p:nvPr>
        </p:nvSpPr>
        <p:spPr/>
        <p:txBody>
          <a:bodyPr/>
          <a:lstStyle/>
          <a:p>
            <a:r>
              <a:rPr lang="nl-NL" dirty="0"/>
              <a:t>Governance NSP</a:t>
            </a:r>
          </a:p>
        </p:txBody>
      </p:sp>
      <p:pic>
        <p:nvPicPr>
          <p:cNvPr id="5" name="Tijdelijke aanduiding voor inhoud 4">
            <a:extLst>
              <a:ext uri="{FF2B5EF4-FFF2-40B4-BE49-F238E27FC236}">
                <a16:creationId xmlns:a16="http://schemas.microsoft.com/office/drawing/2014/main" id="{FB75DFCB-6BE9-4372-AE1A-97094E7191F2}"/>
              </a:ext>
            </a:extLst>
          </p:cNvPr>
          <p:cNvPicPr>
            <a:picLocks noGrp="1" noChangeAspect="1"/>
          </p:cNvPicPr>
          <p:nvPr>
            <p:ph idx="1"/>
          </p:nvPr>
        </p:nvPicPr>
        <p:blipFill>
          <a:blip r:embed="rId2"/>
          <a:stretch>
            <a:fillRect/>
          </a:stretch>
        </p:blipFill>
        <p:spPr>
          <a:xfrm>
            <a:off x="418056" y="1675142"/>
            <a:ext cx="8097294" cy="3757715"/>
          </a:xfrm>
          <a:prstGeom prst="rect">
            <a:avLst/>
          </a:prstGeom>
        </p:spPr>
      </p:pic>
    </p:spTree>
    <p:extLst>
      <p:ext uri="{BB962C8B-B14F-4D97-AF65-F5344CB8AC3E}">
        <p14:creationId xmlns:p14="http://schemas.microsoft.com/office/powerpoint/2010/main" val="3839856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34634-43A6-6B6D-332E-233E9D8F04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040A1C-A317-4824-FCF1-03B0235EF2F9}"/>
              </a:ext>
            </a:extLst>
          </p:cNvPr>
          <p:cNvSpPr>
            <a:spLocks noGrp="1"/>
          </p:cNvSpPr>
          <p:nvPr>
            <p:ph type="title"/>
          </p:nvPr>
        </p:nvSpPr>
        <p:spPr/>
        <p:txBody>
          <a:bodyPr/>
          <a:lstStyle/>
          <a:p>
            <a:r>
              <a:rPr lang="nl-NL" dirty="0"/>
              <a:t>Subsidietraject (Tenderprocedure)</a:t>
            </a:r>
          </a:p>
        </p:txBody>
      </p:sp>
      <p:sp>
        <p:nvSpPr>
          <p:cNvPr id="14" name="Tijdelijke aanduiding voor inhoud 13">
            <a:extLst>
              <a:ext uri="{FF2B5EF4-FFF2-40B4-BE49-F238E27FC236}">
                <a16:creationId xmlns:a16="http://schemas.microsoft.com/office/drawing/2014/main" id="{92FB76A2-5D6E-484F-E582-5711B0A7A06B}"/>
              </a:ext>
            </a:extLst>
          </p:cNvPr>
          <p:cNvSpPr>
            <a:spLocks noGrp="1"/>
          </p:cNvSpPr>
          <p:nvPr>
            <p:ph idx="1"/>
          </p:nvPr>
        </p:nvSpPr>
        <p:spPr>
          <a:xfrm>
            <a:off x="418055" y="1396654"/>
            <a:ext cx="8308345" cy="4341415"/>
          </a:xfrm>
        </p:spPr>
        <p:txBody>
          <a:bodyPr>
            <a:normAutofit fontScale="55000" lnSpcReduction="20000"/>
          </a:bodyPr>
          <a:lstStyle/>
          <a:p>
            <a:pPr marL="0" indent="0">
              <a:buNone/>
            </a:pPr>
            <a:r>
              <a:rPr lang="nl-NL" b="1" dirty="0">
                <a:latin typeface="Arial" panose="020B0604020202020204" pitchFamily="34" charset="0"/>
                <a:cs typeface="Arial" panose="020B0604020202020204" pitchFamily="34" charset="0"/>
              </a:rPr>
              <a:t>Tendersystematiek</a:t>
            </a:r>
          </a:p>
          <a:p>
            <a:pPr marL="0" indent="0">
              <a:buNone/>
              <a:tabLst>
                <a:tab pos="180975" algn="l"/>
              </a:tabLst>
            </a:pPr>
            <a:r>
              <a:rPr lang="nl-NL" dirty="0">
                <a:latin typeface="Arial" panose="020B0604020202020204" pitchFamily="34" charset="0"/>
                <a:cs typeface="Arial" panose="020B0604020202020204" pitchFamily="34" charset="0"/>
              </a:rPr>
              <a:t>-	Doel: subsidiëren van de beste projecten</a:t>
            </a:r>
          </a:p>
          <a:p>
            <a:pPr marL="0" indent="0">
              <a:buNone/>
              <a:tabLst>
                <a:tab pos="180975" algn="l"/>
              </a:tabLst>
            </a:pPr>
            <a:r>
              <a:rPr lang="nl-NL" dirty="0">
                <a:latin typeface="Arial" panose="020B0604020202020204" pitchFamily="34" charset="0"/>
                <a:cs typeface="Arial" panose="020B0604020202020204" pitchFamily="34" charset="0"/>
              </a:rPr>
              <a:t>- 	Behandelvolgorde op basis van rangschikking tot uitputting budget van inhoudelijk voldoende scorende aanvragen</a:t>
            </a:r>
          </a:p>
          <a:p>
            <a:endParaRPr lang="nl-NL" dirty="0">
              <a:latin typeface="Arial" panose="020B0604020202020204" pitchFamily="34" charset="0"/>
              <a:cs typeface="Arial" panose="020B0604020202020204" pitchFamily="34" charset="0"/>
            </a:endParaRPr>
          </a:p>
          <a:p>
            <a:pPr marL="0" indent="0">
              <a:buNone/>
            </a:pPr>
            <a:r>
              <a:rPr lang="nl-NL" b="1" dirty="0">
                <a:latin typeface="Arial" panose="020B0604020202020204" pitchFamily="34" charset="0"/>
                <a:cs typeface="Arial" panose="020B0604020202020204" pitchFamily="34" charset="0"/>
              </a:rPr>
              <a:t>Procedure</a:t>
            </a:r>
          </a:p>
          <a:p>
            <a:r>
              <a:rPr lang="nl-NL" dirty="0">
                <a:latin typeface="Arial" panose="020B0604020202020204" pitchFamily="34" charset="0"/>
                <a:cs typeface="Arial" panose="020B0604020202020204" pitchFamily="34" charset="0"/>
              </a:rPr>
              <a:t>Indienen subsidieaanvraag via </a:t>
            </a:r>
            <a:r>
              <a:rPr lang="nl-NL"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webportal Stimulus</a:t>
            </a:r>
            <a:r>
              <a:rPr lang="nl-NL" dirty="0">
                <a:latin typeface="Arial" panose="020B0604020202020204" pitchFamily="34" charset="0"/>
                <a:cs typeface="Arial" panose="020B0604020202020204" pitchFamily="34" charset="0"/>
              </a:rPr>
              <a:t> eHerkenning 2+</a:t>
            </a:r>
          </a:p>
          <a:p>
            <a:r>
              <a:rPr lang="nl-NL" dirty="0">
                <a:latin typeface="Arial" panose="020B0604020202020204" pitchFamily="34" charset="0"/>
                <a:cs typeface="Arial" panose="020B0604020202020204" pitchFamily="34" charset="0"/>
              </a:rPr>
              <a:t>Toets op ontvankelijkheid</a:t>
            </a:r>
          </a:p>
          <a:p>
            <a:r>
              <a:rPr lang="nl-NL" dirty="0">
                <a:latin typeface="Arial" panose="020B0604020202020204" pitchFamily="34" charset="0"/>
                <a:cs typeface="Arial" panose="020B0604020202020204" pitchFamily="34" charset="0"/>
              </a:rPr>
              <a:t>Beoordeling op selectiecriteria door adviescommissie (Effectiviteit, Haalbaarheid, Innovativiteit (niet voor Kennis) en Efficiëntie)</a:t>
            </a:r>
          </a:p>
          <a:p>
            <a:r>
              <a:rPr lang="nl-NL" dirty="0">
                <a:latin typeface="Arial" panose="020B0604020202020204" pitchFamily="34" charset="0"/>
                <a:cs typeface="Arial" panose="020B0604020202020204" pitchFamily="34" charset="0"/>
              </a:rPr>
              <a:t>Opstellen rangschikking (incl. evt. loting)</a:t>
            </a:r>
          </a:p>
          <a:p>
            <a:pPr marL="0" indent="0">
              <a:buNone/>
            </a:pPr>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Financieel-technische beoordeling (subsidiabiliteit en redelijkheid van kosten)</a:t>
            </a:r>
          </a:p>
          <a:p>
            <a:r>
              <a:rPr lang="nl-NL" dirty="0">
                <a:latin typeface="Arial" panose="020B0604020202020204" pitchFamily="34" charset="0"/>
                <a:cs typeface="Arial" panose="020B0604020202020204" pitchFamily="34" charset="0"/>
              </a:rPr>
              <a:t>2</a:t>
            </a:r>
            <a:r>
              <a:rPr lang="nl-NL" baseline="30000" dirty="0">
                <a:latin typeface="Arial" panose="020B0604020202020204" pitchFamily="34" charset="0"/>
                <a:cs typeface="Arial" panose="020B0604020202020204" pitchFamily="34" charset="0"/>
              </a:rPr>
              <a:t>e</a:t>
            </a:r>
            <a:r>
              <a:rPr lang="nl-NL" dirty="0">
                <a:latin typeface="Arial" panose="020B0604020202020204" pitchFamily="34" charset="0"/>
                <a:cs typeface="Arial" panose="020B0604020202020204" pitchFamily="34" charset="0"/>
              </a:rPr>
              <a:t> paar ogen controle</a:t>
            </a:r>
          </a:p>
          <a:p>
            <a:r>
              <a:rPr lang="nl-NL" dirty="0">
                <a:latin typeface="Arial" panose="020B0604020202020204" pitchFamily="34" charset="0"/>
                <a:cs typeface="Arial" panose="020B0604020202020204" pitchFamily="34" charset="0"/>
              </a:rPr>
              <a:t>Afgifte beschikking (+ of -)</a:t>
            </a:r>
          </a:p>
          <a:p>
            <a:r>
              <a:rPr lang="nl-NL" dirty="0">
                <a:latin typeface="Arial" panose="020B0604020202020204" pitchFamily="34" charset="0"/>
                <a:cs typeface="Arial" panose="020B0604020202020204" pitchFamily="34" charset="0"/>
              </a:rPr>
              <a:t>Uitbetaling voorschot 50% (Let op! Voor kennis en informatie wordt geen voorschot verstrekt.)</a:t>
            </a:r>
          </a:p>
          <a:p>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Maximaal 2 deelbetalingsverzoeken mogelijk (betrekking op minimaal 25% van de verleende subsidie of minimaal € 50.000,- aan subsidie, tezamen met evt. voorschot niet meer dan 90% van de verleende subsidie)</a:t>
            </a:r>
          </a:p>
          <a:p>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Vaststellingsverzoek indienen binnen 13 weken na afloop van de projectperiode</a:t>
            </a:r>
          </a:p>
        </p:txBody>
      </p:sp>
    </p:spTree>
    <p:extLst>
      <p:ext uri="{BB962C8B-B14F-4D97-AF65-F5344CB8AC3E}">
        <p14:creationId xmlns:p14="http://schemas.microsoft.com/office/powerpoint/2010/main" val="853512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9AFA3-46F4-BF61-535B-FE6553C862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07DAC1-F569-46F1-012E-83924C98FCFE}"/>
              </a:ext>
            </a:extLst>
          </p:cNvPr>
          <p:cNvSpPr>
            <a:spLocks noGrp="1"/>
          </p:cNvSpPr>
          <p:nvPr>
            <p:ph type="title"/>
          </p:nvPr>
        </p:nvSpPr>
        <p:spPr/>
        <p:txBody>
          <a:bodyPr/>
          <a:lstStyle/>
          <a:p>
            <a:r>
              <a:rPr lang="nl-NL" dirty="0"/>
              <a:t>Arrangement 3</a:t>
            </a:r>
          </a:p>
        </p:txBody>
      </p:sp>
      <p:sp>
        <p:nvSpPr>
          <p:cNvPr id="5" name="Tekstvak 4">
            <a:extLst>
              <a:ext uri="{FF2B5EF4-FFF2-40B4-BE49-F238E27FC236}">
                <a16:creationId xmlns:a16="http://schemas.microsoft.com/office/drawing/2014/main" id="{FFBF27BC-C395-A667-BF0D-759738BA3D39}"/>
              </a:ext>
            </a:extLst>
          </p:cNvPr>
          <p:cNvSpPr txBox="1"/>
          <p:nvPr/>
        </p:nvSpPr>
        <p:spPr>
          <a:xfrm>
            <a:off x="417600" y="1547657"/>
            <a:ext cx="7188572" cy="4050340"/>
          </a:xfrm>
          <a:prstGeom prst="rect">
            <a:avLst/>
          </a:prstGeom>
          <a:noFill/>
        </p:spPr>
        <p:txBody>
          <a:bodyPr wrap="square" rtlCol="0">
            <a:spAutoFit/>
          </a:bodyPr>
          <a:lstStyle/>
          <a:p>
            <a:pPr marL="285750" indent="-285750">
              <a:spcBef>
                <a:spcPts val="1000"/>
              </a:spcBef>
              <a:buFontTx/>
              <a:buChar char="-"/>
            </a:pPr>
            <a:r>
              <a:rPr lang="nl-NL" dirty="0">
                <a:latin typeface="Arial" panose="020B0604020202020204" pitchFamily="34" charset="0"/>
                <a:cs typeface="Arial" panose="020B0604020202020204" pitchFamily="34" charset="0"/>
              </a:rPr>
              <a:t>deelbetaling wordt verstrekt op basis van gemaakte kosten en betalingen;</a:t>
            </a:r>
          </a:p>
          <a:p>
            <a:pPr marL="285750" indent="-285750" algn="l">
              <a:buFontTx/>
              <a:buChar char="-"/>
            </a:pPr>
            <a:r>
              <a:rPr lang="nl-NL" dirty="0">
                <a:latin typeface="Arial" panose="020B0604020202020204" pitchFamily="34" charset="0"/>
                <a:cs typeface="Arial" panose="020B0604020202020204" pitchFamily="34" charset="0"/>
              </a:rPr>
              <a:t>b</a:t>
            </a:r>
            <a:r>
              <a:rPr lang="nl-NL" b="0" i="0" dirty="0">
                <a:effectLst/>
                <a:latin typeface="Arial" panose="020B0604020202020204" pitchFamily="34" charset="0"/>
                <a:cs typeface="Arial" panose="020B0604020202020204" pitchFamily="34" charset="0"/>
              </a:rPr>
              <a:t>ij de aanvraag tot vaststelling toont de subsidieontvanger middels een inhoudelijk en financieel verslag aan dat:</a:t>
            </a:r>
          </a:p>
          <a:p>
            <a:pPr marL="285750" indent="-19050" algn="l">
              <a:buFont typeface="Arial" panose="020B0604020202020204" pitchFamily="34" charset="0"/>
              <a:buChar char="•"/>
            </a:pPr>
            <a:r>
              <a:rPr lang="nl-NL" b="1" dirty="0">
                <a:latin typeface="Arial" panose="020B0604020202020204" pitchFamily="34" charset="0"/>
                <a:cs typeface="Arial" panose="020B0604020202020204" pitchFamily="34" charset="0"/>
              </a:rPr>
              <a:t> </a:t>
            </a:r>
            <a:r>
              <a:rPr lang="nl-NL" b="0" i="0" dirty="0">
                <a:effectLst/>
                <a:latin typeface="Arial" panose="020B0604020202020204" pitchFamily="34" charset="0"/>
                <a:cs typeface="Arial" panose="020B0604020202020204" pitchFamily="34" charset="0"/>
              </a:rPr>
              <a:t>de activiteiten waarvoor de subsidie is verleend, zijn verricht </a:t>
            </a:r>
          </a:p>
          <a:p>
            <a:pPr marL="285750" indent="-19050" algn="l">
              <a:buFont typeface="Arial" panose="020B0604020202020204" pitchFamily="34" charset="0"/>
              <a:buChar char="•"/>
            </a:pPr>
            <a:r>
              <a:rPr lang="nl-NL" dirty="0">
                <a:latin typeface="Arial" panose="020B0604020202020204" pitchFamily="34" charset="0"/>
                <a:cs typeface="Arial" panose="020B0604020202020204" pitchFamily="34" charset="0"/>
              </a:rPr>
              <a:t> </a:t>
            </a:r>
            <a:r>
              <a:rPr lang="nl-NL" b="0" i="0" dirty="0">
                <a:effectLst/>
                <a:latin typeface="Arial" panose="020B0604020202020204" pitchFamily="34" charset="0"/>
                <a:cs typeface="Arial" panose="020B0604020202020204" pitchFamily="34" charset="0"/>
              </a:rPr>
              <a:t>aan de aan de subsidie verbonden verplichtingen is voldaan;</a:t>
            </a:r>
          </a:p>
          <a:p>
            <a:pPr marL="285750" indent="-285750">
              <a:spcBef>
                <a:spcPts val="1000"/>
              </a:spcBef>
              <a:buFontTx/>
              <a:buChar char="-"/>
            </a:pPr>
            <a:r>
              <a:rPr lang="nl-NL" dirty="0">
                <a:latin typeface="Arial" panose="020B0604020202020204" pitchFamily="34" charset="0"/>
                <a:cs typeface="Arial" panose="020B0604020202020204" pitchFamily="34" charset="0"/>
              </a:rPr>
              <a:t>d</a:t>
            </a:r>
            <a:r>
              <a:rPr lang="nl-NL" b="0" i="0" dirty="0">
                <a:effectLst/>
                <a:latin typeface="Arial" panose="020B0604020202020204" pitchFamily="34" charset="0"/>
                <a:cs typeface="Arial" panose="020B0604020202020204" pitchFamily="34" charset="0"/>
              </a:rPr>
              <a:t>e aanvraag tot vaststelling bevat een schriftelijke verantwoording van het aantal uren gebruikt in de berekening, bedoeld in artikel 1.9a, eerste lid, en artikel 1.9c, eerste lid;</a:t>
            </a:r>
          </a:p>
          <a:p>
            <a:pPr marL="285750" indent="-285750">
              <a:spcBef>
                <a:spcPts val="1000"/>
              </a:spcBef>
              <a:buFontTx/>
              <a:buChar char="-"/>
            </a:pPr>
            <a:r>
              <a:rPr lang="nl-NL" dirty="0">
                <a:latin typeface="Arial" panose="020B0604020202020204" pitchFamily="34" charset="0"/>
                <a:cs typeface="Arial" panose="020B0604020202020204" pitchFamily="34" charset="0"/>
              </a:rPr>
              <a:t>i</a:t>
            </a:r>
            <a:r>
              <a:rPr lang="nl-NL" b="0" i="0" dirty="0">
                <a:effectLst/>
                <a:latin typeface="Arial" panose="020B0604020202020204" pitchFamily="34" charset="0"/>
                <a:cs typeface="Arial" panose="020B0604020202020204" pitchFamily="34" charset="0"/>
              </a:rPr>
              <a:t>n hoofdstuk 2 van de Subsidieregeling en/of in de verleningsbeschikking </a:t>
            </a:r>
            <a:r>
              <a:rPr lang="nl-NL" dirty="0">
                <a:latin typeface="Arial" panose="020B0604020202020204" pitchFamily="34" charset="0"/>
                <a:cs typeface="Arial" panose="020B0604020202020204" pitchFamily="34" charset="0"/>
              </a:rPr>
              <a:t>is opgenomen op welke wijze aan de subsidie verbonden verplichtingen moet worden voldaan.</a:t>
            </a:r>
          </a:p>
          <a:p>
            <a:pPr>
              <a:lnSpc>
                <a:spcPct val="90000"/>
              </a:lnSpc>
              <a:spcBef>
                <a:spcPts val="1000"/>
              </a:spcBef>
            </a:pPr>
            <a:endParaRPr lang="nl-NL"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1244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9626A-F0AE-E14C-34A4-571EAAD478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93B4E2-A988-79B1-5DD9-481D69115114}"/>
              </a:ext>
            </a:extLst>
          </p:cNvPr>
          <p:cNvSpPr>
            <a:spLocks noGrp="1"/>
          </p:cNvSpPr>
          <p:nvPr>
            <p:ph type="title"/>
          </p:nvPr>
        </p:nvSpPr>
        <p:spPr/>
        <p:txBody>
          <a:bodyPr>
            <a:normAutofit/>
          </a:bodyPr>
          <a:lstStyle/>
          <a:p>
            <a:r>
              <a:rPr lang="nl-NL" dirty="0"/>
              <a:t>Subsidiabele kosten (art. 1.8) (1)</a:t>
            </a:r>
          </a:p>
        </p:txBody>
      </p:sp>
      <p:sp>
        <p:nvSpPr>
          <p:cNvPr id="5" name="Ondertitel 2">
            <a:extLst>
              <a:ext uri="{FF2B5EF4-FFF2-40B4-BE49-F238E27FC236}">
                <a16:creationId xmlns:a16="http://schemas.microsoft.com/office/drawing/2014/main" id="{3B7E9A6D-C3E8-7E33-8CE7-1A729DF5C5F4}"/>
              </a:ext>
            </a:extLst>
          </p:cNvPr>
          <p:cNvSpPr txBox="1">
            <a:spLocks/>
          </p:cNvSpPr>
          <p:nvPr/>
        </p:nvSpPr>
        <p:spPr bwMode="auto">
          <a:xfrm>
            <a:off x="417599" y="1616193"/>
            <a:ext cx="8150203" cy="471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lnSpcReduction="10000"/>
          </a:bodyPr>
          <a:lstStyle>
            <a:lvl1pPr marL="228600" indent="-228600" algn="l" rtl="0" eaLnBrk="1" fontAlgn="base" hangingPunct="1">
              <a:lnSpc>
                <a:spcPct val="90000"/>
              </a:lnSpc>
              <a:spcBef>
                <a:spcPts val="1000"/>
              </a:spcBef>
              <a:spcAft>
                <a:spcPct val="0"/>
              </a:spcAft>
              <a:buFont typeface="Arial" charset="0"/>
              <a:buChar char="•"/>
              <a:defRPr sz="1800" kern="1200">
                <a:solidFill>
                  <a:schemeClr val="tx1"/>
                </a:solidFill>
                <a:latin typeface="+mn-lt"/>
                <a:ea typeface="ＭＳ Ｐゴシック" charset="0"/>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1600" kern="1200">
                <a:solidFill>
                  <a:schemeClr val="tx1"/>
                </a:solidFill>
                <a:latin typeface="+mn-lt"/>
                <a:ea typeface="ＭＳ Ｐゴシック" charset="0"/>
                <a:cs typeface="+mn-cs"/>
              </a:defRPr>
            </a:lvl2pPr>
            <a:lvl3pPr marL="1143000" indent="-228600" algn="l" rtl="0" eaLnBrk="1" fontAlgn="base" hangingPunct="1">
              <a:lnSpc>
                <a:spcPct val="90000"/>
              </a:lnSpc>
              <a:spcBef>
                <a:spcPts val="500"/>
              </a:spcBef>
              <a:spcAft>
                <a:spcPct val="0"/>
              </a:spcAft>
              <a:buFont typeface="Arial" charset="0"/>
              <a:buChar char="•"/>
              <a:defRPr sz="1400" kern="1200">
                <a:solidFill>
                  <a:schemeClr val="tx1"/>
                </a:solidFill>
                <a:latin typeface="+mn-lt"/>
                <a:ea typeface="ＭＳ Ｐゴシック" charset="0"/>
                <a:cs typeface="+mn-cs"/>
              </a:defRPr>
            </a:lvl3pPr>
            <a:lvl4pPr marL="1600200" indent="-228600" algn="l" rtl="0" eaLnBrk="1" fontAlgn="base" hangingPunct="1">
              <a:lnSpc>
                <a:spcPct val="90000"/>
              </a:lnSpc>
              <a:spcBef>
                <a:spcPts val="500"/>
              </a:spcBef>
              <a:spcAft>
                <a:spcPct val="0"/>
              </a:spcAft>
              <a:buFont typeface="Arial" charset="0"/>
              <a:buChar char="•"/>
              <a:defRPr sz="1200" kern="1200">
                <a:solidFill>
                  <a:schemeClr val="tx1"/>
                </a:solidFill>
                <a:latin typeface="+mn-lt"/>
                <a:ea typeface="ＭＳ Ｐゴシック" charset="0"/>
                <a:cs typeface="+mn-cs"/>
              </a:defRPr>
            </a:lvl4pPr>
            <a:lvl5pPr marL="2057400" indent="-228600" algn="l" rtl="0" eaLnBrk="1" fontAlgn="base" hangingPunct="1">
              <a:lnSpc>
                <a:spcPct val="90000"/>
              </a:lnSpc>
              <a:spcBef>
                <a:spcPts val="500"/>
              </a:spcBef>
              <a:spcAft>
                <a:spcPct val="0"/>
              </a:spcAft>
              <a:buFont typeface="Arial" charset="0"/>
              <a:buChar char="•"/>
              <a:defRPr sz="1200"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latin typeface="Arial" panose="020B0604020202020204" pitchFamily="34" charset="0"/>
                <a:cs typeface="Arial" panose="020B0604020202020204" pitchFamily="34" charset="0"/>
              </a:rPr>
              <a:t>Voor zover zij direct verbonden zijn met de uitvoering van de desbetreffende subsidiabele activiteiten, komen de volgende kosten voor subsidie in aanmerking:</a:t>
            </a:r>
          </a:p>
          <a:p>
            <a:r>
              <a:rPr lang="nl-NL" b="1" dirty="0">
                <a:latin typeface="Arial" panose="020B0604020202020204" pitchFamily="34" charset="0"/>
                <a:cs typeface="Arial" panose="020B0604020202020204" pitchFamily="34" charset="0"/>
              </a:rPr>
              <a:t>a. </a:t>
            </a:r>
            <a:r>
              <a:rPr lang="nl-NL" dirty="0">
                <a:latin typeface="Arial" panose="020B0604020202020204" pitchFamily="34" charset="0"/>
                <a:cs typeface="Arial" panose="020B0604020202020204" pitchFamily="34" charset="0"/>
              </a:rPr>
              <a:t>loonkosten inclusief overheadkosten;</a:t>
            </a:r>
          </a:p>
          <a:p>
            <a:r>
              <a:rPr lang="nl-NL" b="1" dirty="0">
                <a:latin typeface="Arial" panose="020B0604020202020204" pitchFamily="34" charset="0"/>
                <a:cs typeface="Arial" panose="020B0604020202020204" pitchFamily="34" charset="0"/>
              </a:rPr>
              <a:t>b. </a:t>
            </a:r>
            <a:r>
              <a:rPr lang="nl-NL" dirty="0">
                <a:latin typeface="Arial" panose="020B0604020202020204" pitchFamily="34" charset="0"/>
                <a:cs typeface="Arial" panose="020B0604020202020204" pitchFamily="34" charset="0"/>
              </a:rPr>
              <a:t>de kosten van door een subsidieontvanger verrichte eigen arbeid inclusief overheadkosten;</a:t>
            </a:r>
          </a:p>
          <a:p>
            <a:r>
              <a:rPr lang="nl-NL" b="1" dirty="0">
                <a:latin typeface="Arial" panose="020B0604020202020204" pitchFamily="34" charset="0"/>
                <a:cs typeface="Arial" panose="020B0604020202020204" pitchFamily="34" charset="0"/>
              </a:rPr>
              <a:t>c. </a:t>
            </a:r>
            <a:r>
              <a:rPr lang="nl-NL" dirty="0">
                <a:latin typeface="Arial" panose="020B0604020202020204" pitchFamily="34" charset="0"/>
                <a:cs typeface="Arial" panose="020B0604020202020204" pitchFamily="34" charset="0"/>
              </a:rPr>
              <a:t>bijdragen in natura in de vorm van door of namens de subsidieontvanger op geld te waarderen inbreng van producten of diensten, waar geen bonnen en betaalbewijzen voor beschikbaar zijn en die voldoen aan de criteria genoemd in artikel 67, eerste lid, van verordening 2021/1060;</a:t>
            </a:r>
          </a:p>
          <a:p>
            <a:r>
              <a:rPr lang="nl-NL" b="1" dirty="0">
                <a:latin typeface="Arial" panose="020B0604020202020204" pitchFamily="34" charset="0"/>
                <a:cs typeface="Arial" panose="020B0604020202020204" pitchFamily="34" charset="0"/>
              </a:rPr>
              <a:t>d. </a:t>
            </a:r>
            <a:r>
              <a:rPr lang="nl-NL" dirty="0">
                <a:latin typeface="Arial" panose="020B0604020202020204" pitchFamily="34" charset="0"/>
                <a:cs typeface="Arial" panose="020B0604020202020204" pitchFamily="34" charset="0"/>
              </a:rPr>
              <a:t>afschrijvingskosten als bedoeld in artikel 67, tweede lid, van verordening 2021/1060;</a:t>
            </a:r>
          </a:p>
          <a:p>
            <a:r>
              <a:rPr lang="nl-NL" b="1" dirty="0">
                <a:latin typeface="Arial" panose="020B0604020202020204" pitchFamily="34" charset="0"/>
                <a:cs typeface="Arial" panose="020B0604020202020204" pitchFamily="34" charset="0"/>
              </a:rPr>
              <a:t>e. </a:t>
            </a:r>
            <a:r>
              <a:rPr lang="nl-NL" dirty="0">
                <a:latin typeface="Arial" panose="020B0604020202020204" pitchFamily="34" charset="0"/>
                <a:cs typeface="Arial" panose="020B0604020202020204" pitchFamily="34" charset="0"/>
              </a:rPr>
              <a:t>andere kosten waarvoor een factuur of document met gelijkwaardige bewijskracht kan worden overlegd.</a:t>
            </a:r>
          </a:p>
          <a:p>
            <a:pPr marL="0" indent="0">
              <a:buNone/>
            </a:pPr>
            <a:r>
              <a:rPr lang="nl-NL" dirty="0">
                <a:latin typeface="Arial" panose="020B0604020202020204" pitchFamily="34" charset="0"/>
                <a:cs typeface="Arial" panose="020B0604020202020204" pitchFamily="34" charset="0"/>
              </a:rPr>
              <a:t>EIP: a, b, d (voor investeringen in bedrijfsmiddelen) en e</a:t>
            </a:r>
          </a:p>
          <a:p>
            <a:pPr marL="0" indent="0">
              <a:buNone/>
            </a:pPr>
            <a:r>
              <a:rPr lang="nl-NL" dirty="0">
                <a:latin typeface="Arial" panose="020B0604020202020204" pitchFamily="34" charset="0"/>
                <a:cs typeface="Arial" panose="020B0604020202020204" pitchFamily="34" charset="0"/>
              </a:rPr>
              <a:t>K&amp;I: a t/m e</a:t>
            </a:r>
          </a:p>
          <a:p>
            <a:pPr marL="0" indent="0" defTabSz="914400">
              <a:buNone/>
            </a:pPr>
            <a:endParaRPr lang="nl-NL"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8558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92D5C4-3C73-A0FE-8A8E-D20B0E7C0E00}"/>
              </a:ext>
            </a:extLst>
          </p:cNvPr>
          <p:cNvSpPr>
            <a:spLocks noGrp="1"/>
          </p:cNvSpPr>
          <p:nvPr>
            <p:ph type="title"/>
          </p:nvPr>
        </p:nvSpPr>
        <p:spPr/>
        <p:txBody>
          <a:bodyPr/>
          <a:lstStyle/>
          <a:p>
            <a:r>
              <a:rPr lang="nl-NL" dirty="0"/>
              <a:t>Subsidiabele kosten (art. 1.8) (2)</a:t>
            </a:r>
          </a:p>
        </p:txBody>
      </p:sp>
      <p:sp>
        <p:nvSpPr>
          <p:cNvPr id="3" name="Tijdelijke aanduiding voor inhoud 2">
            <a:extLst>
              <a:ext uri="{FF2B5EF4-FFF2-40B4-BE49-F238E27FC236}">
                <a16:creationId xmlns:a16="http://schemas.microsoft.com/office/drawing/2014/main" id="{68D8F91B-CBCE-4649-2057-C87DD11139F9}"/>
              </a:ext>
            </a:extLst>
          </p:cNvPr>
          <p:cNvSpPr>
            <a:spLocks noGrp="1"/>
          </p:cNvSpPr>
          <p:nvPr>
            <p:ph idx="1"/>
          </p:nvPr>
        </p:nvSpPr>
        <p:spPr>
          <a:xfrm>
            <a:off x="418056" y="1438248"/>
            <a:ext cx="8149747" cy="3981504"/>
          </a:xfrm>
        </p:spPr>
        <p:txBody>
          <a:bodyPr>
            <a:noAutofit/>
          </a:bodyPr>
          <a:lstStyle/>
          <a:p>
            <a:pPr marL="0" indent="0">
              <a:buNone/>
            </a:pPr>
            <a:r>
              <a:rPr lang="nl-NL" sz="1500" i="1" dirty="0">
                <a:latin typeface="Arial" panose="020B0604020202020204" pitchFamily="34" charset="0"/>
                <a:cs typeface="Arial" panose="020B0604020202020204" pitchFamily="34" charset="0"/>
              </a:rPr>
              <a:t>c. </a:t>
            </a:r>
            <a:r>
              <a:rPr lang="nl-NL" sz="1500" b="1" i="1" dirty="0">
                <a:latin typeface="Arial" panose="020B0604020202020204" pitchFamily="34" charset="0"/>
                <a:cs typeface="Arial" panose="020B0604020202020204" pitchFamily="34" charset="0"/>
              </a:rPr>
              <a:t>bijdragen in natura </a:t>
            </a:r>
          </a:p>
          <a:p>
            <a:pPr marL="0" indent="0">
              <a:buNone/>
            </a:pPr>
            <a:r>
              <a:rPr lang="nl-NL" sz="1500" dirty="0">
                <a:latin typeface="Arial" panose="020B0604020202020204" pitchFamily="34" charset="0"/>
                <a:cs typeface="Arial" panose="020B0604020202020204" pitchFamily="34" charset="0"/>
              </a:rPr>
              <a:t>Het gaat hier om zaken die worden ingebracht, maar waarvoor geen betaling is gedaan o.b.v. een factuur (of daaraan gelijkwaardig document) of waar niet over wordt afgeschreven. De waarde die aan de bijdrage in natura wordt toegekend is de marktwaarde. Ter onderbouwing van de marktwaarde is een onafhankelijke waardebepaling nodig door bv. een taxateur. Toerekening geschiedt vervolgens naar evenredigheid van de tijd dat het object voor het project wordt ingezet t.o.v. normale inzet.</a:t>
            </a:r>
          </a:p>
          <a:p>
            <a:pPr marL="0" indent="0">
              <a:buNone/>
            </a:pPr>
            <a:r>
              <a:rPr lang="nl-NL" sz="1500" i="1" dirty="0">
                <a:latin typeface="Arial" panose="020B0604020202020204" pitchFamily="34" charset="0"/>
                <a:cs typeface="Arial" panose="020B0604020202020204" pitchFamily="34" charset="0"/>
              </a:rPr>
              <a:t>d. </a:t>
            </a:r>
            <a:r>
              <a:rPr lang="nl-NL" sz="1500" b="1" i="1" dirty="0">
                <a:latin typeface="Arial" panose="020B0604020202020204" pitchFamily="34" charset="0"/>
                <a:cs typeface="Arial" panose="020B0604020202020204" pitchFamily="34" charset="0"/>
              </a:rPr>
              <a:t>afschrijvingskosten</a:t>
            </a:r>
            <a:endParaRPr lang="nl-NL" sz="1500" i="1" dirty="0">
              <a:latin typeface="Arial" panose="020B0604020202020204" pitchFamily="34" charset="0"/>
              <a:cs typeface="Arial" panose="020B0604020202020204" pitchFamily="34" charset="0"/>
            </a:endParaRPr>
          </a:p>
          <a:p>
            <a:pPr marL="0" indent="0">
              <a:buNone/>
            </a:pPr>
            <a:r>
              <a:rPr lang="nl-NL" sz="1500" dirty="0">
                <a:latin typeface="Arial" panose="020B0604020202020204" pitchFamily="34" charset="0"/>
                <a:cs typeface="Arial" panose="020B0604020202020204" pitchFamily="34" charset="0"/>
              </a:rPr>
              <a:t>Het gaat hier om zaken die worden gebruikt ten behoeve van het project, reeds in bezit zijn van de subsidieontvanger en waar over wordt afgeschreven. Er moet uitgegaan worden van de gangbare afschrijvingsperiode en gangbare bedrijfseconomische uitgangspunten. Toerekening geschiedt vervolgens naar evenredigheid van de tijd dat het object voor het project wordt ingezet t.o.v. normale inzet.</a:t>
            </a:r>
          </a:p>
          <a:p>
            <a:pPr marL="0" indent="0">
              <a:buNone/>
            </a:pPr>
            <a:r>
              <a:rPr lang="nl-NL" sz="1500" i="1" dirty="0">
                <a:latin typeface="Arial" panose="020B0604020202020204" pitchFamily="34" charset="0"/>
                <a:cs typeface="Arial" panose="020B0604020202020204" pitchFamily="34" charset="0"/>
              </a:rPr>
              <a:t>e. </a:t>
            </a:r>
            <a:r>
              <a:rPr lang="nl-NL" sz="1500" b="1" i="1" dirty="0">
                <a:latin typeface="Arial" panose="020B0604020202020204" pitchFamily="34" charset="0"/>
                <a:cs typeface="Arial" panose="020B0604020202020204" pitchFamily="34" charset="0"/>
              </a:rPr>
              <a:t>andere kosten </a:t>
            </a:r>
            <a:r>
              <a:rPr lang="nl-NL" sz="1500" i="1" dirty="0">
                <a:latin typeface="Arial" panose="020B0604020202020204" pitchFamily="34" charset="0"/>
                <a:cs typeface="Arial" panose="020B0604020202020204" pitchFamily="34" charset="0"/>
              </a:rPr>
              <a:t>waarvoor een factuur of document met gelijkwaardige bewijskracht kan worden overlegd.</a:t>
            </a:r>
          </a:p>
          <a:p>
            <a:pPr marL="0" indent="0">
              <a:buNone/>
            </a:pPr>
            <a:r>
              <a:rPr lang="nl-NL" sz="1500" dirty="0">
                <a:latin typeface="Arial" panose="020B0604020202020204" pitchFamily="34" charset="0"/>
                <a:cs typeface="Arial" panose="020B0604020202020204" pitchFamily="34" charset="0"/>
              </a:rPr>
              <a:t>Indien een investering naast of na de projectactiviteiten ook voor andere activiteiten ingezet wordt/kan worden moeten de kosten toegerekend worden naar evenredigheid van de tijd dat de investering voor het project wordt ingezet t.o.v. normale inzet. </a:t>
            </a:r>
          </a:p>
        </p:txBody>
      </p:sp>
    </p:spTree>
    <p:extLst>
      <p:ext uri="{BB962C8B-B14F-4D97-AF65-F5344CB8AC3E}">
        <p14:creationId xmlns:p14="http://schemas.microsoft.com/office/powerpoint/2010/main" val="1318270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EFB0B-A9A9-3BA2-86C8-263EDC6264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0AE923-19E9-06D9-7D12-25A11B5F3EFF}"/>
              </a:ext>
            </a:extLst>
          </p:cNvPr>
          <p:cNvSpPr>
            <a:spLocks noGrp="1"/>
          </p:cNvSpPr>
          <p:nvPr>
            <p:ph type="title"/>
          </p:nvPr>
        </p:nvSpPr>
        <p:spPr/>
        <p:txBody>
          <a:bodyPr/>
          <a:lstStyle/>
          <a:p>
            <a:r>
              <a:rPr lang="nl-NL" dirty="0"/>
              <a:t>Berekening subsidiabele kosten (1)</a:t>
            </a:r>
          </a:p>
        </p:txBody>
      </p:sp>
      <p:sp>
        <p:nvSpPr>
          <p:cNvPr id="3" name="Ondertitel 2">
            <a:extLst>
              <a:ext uri="{FF2B5EF4-FFF2-40B4-BE49-F238E27FC236}">
                <a16:creationId xmlns:a16="http://schemas.microsoft.com/office/drawing/2014/main" id="{012C4BDE-018A-AC66-77E6-AE9A8DB02C60}"/>
              </a:ext>
            </a:extLst>
          </p:cNvPr>
          <p:cNvSpPr txBox="1">
            <a:spLocks/>
          </p:cNvSpPr>
          <p:nvPr/>
        </p:nvSpPr>
        <p:spPr bwMode="auto">
          <a:xfrm>
            <a:off x="441034" y="1332144"/>
            <a:ext cx="4130966" cy="5300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a:bodyPr>
          <a:lstStyle>
            <a:lvl1pPr marL="228600" indent="-228600" algn="l" rtl="0" eaLnBrk="1" fontAlgn="base" hangingPunct="1">
              <a:lnSpc>
                <a:spcPct val="90000"/>
              </a:lnSpc>
              <a:spcBef>
                <a:spcPts val="1000"/>
              </a:spcBef>
              <a:spcAft>
                <a:spcPct val="0"/>
              </a:spcAft>
              <a:buFont typeface="Arial" charset="0"/>
              <a:buChar char="•"/>
              <a:defRPr sz="1800" kern="1200">
                <a:solidFill>
                  <a:schemeClr val="tx1"/>
                </a:solidFill>
                <a:latin typeface="+mn-lt"/>
                <a:ea typeface="ＭＳ Ｐゴシック" charset="0"/>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1600" kern="1200">
                <a:solidFill>
                  <a:schemeClr val="tx1"/>
                </a:solidFill>
                <a:latin typeface="+mn-lt"/>
                <a:ea typeface="ＭＳ Ｐゴシック" charset="0"/>
                <a:cs typeface="+mn-cs"/>
              </a:defRPr>
            </a:lvl2pPr>
            <a:lvl3pPr marL="1143000" indent="-228600" algn="l" rtl="0" eaLnBrk="1" fontAlgn="base" hangingPunct="1">
              <a:lnSpc>
                <a:spcPct val="90000"/>
              </a:lnSpc>
              <a:spcBef>
                <a:spcPts val="500"/>
              </a:spcBef>
              <a:spcAft>
                <a:spcPct val="0"/>
              </a:spcAft>
              <a:buFont typeface="Arial" charset="0"/>
              <a:buChar char="•"/>
              <a:defRPr sz="1400" kern="1200">
                <a:solidFill>
                  <a:schemeClr val="tx1"/>
                </a:solidFill>
                <a:latin typeface="+mn-lt"/>
                <a:ea typeface="ＭＳ Ｐゴシック" charset="0"/>
                <a:cs typeface="+mn-cs"/>
              </a:defRPr>
            </a:lvl3pPr>
            <a:lvl4pPr marL="1600200" indent="-228600" algn="l" rtl="0" eaLnBrk="1" fontAlgn="base" hangingPunct="1">
              <a:lnSpc>
                <a:spcPct val="90000"/>
              </a:lnSpc>
              <a:spcBef>
                <a:spcPts val="500"/>
              </a:spcBef>
              <a:spcAft>
                <a:spcPct val="0"/>
              </a:spcAft>
              <a:buFont typeface="Arial" charset="0"/>
              <a:buChar char="•"/>
              <a:defRPr sz="1200" kern="1200">
                <a:solidFill>
                  <a:schemeClr val="tx1"/>
                </a:solidFill>
                <a:latin typeface="+mn-lt"/>
                <a:ea typeface="ＭＳ Ｐゴシック" charset="0"/>
                <a:cs typeface="+mn-cs"/>
              </a:defRPr>
            </a:lvl4pPr>
            <a:lvl5pPr marL="2057400" indent="-228600" algn="l" rtl="0" eaLnBrk="1" fontAlgn="base" hangingPunct="1">
              <a:lnSpc>
                <a:spcPct val="90000"/>
              </a:lnSpc>
              <a:spcBef>
                <a:spcPts val="500"/>
              </a:spcBef>
              <a:spcAft>
                <a:spcPct val="0"/>
              </a:spcAft>
              <a:buFont typeface="Arial" charset="0"/>
              <a:buChar char="•"/>
              <a:defRPr sz="1200"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buNone/>
            </a:pPr>
            <a:r>
              <a:rPr lang="nl-NL" b="1" dirty="0">
                <a:latin typeface="Arial" panose="020B0604020202020204" pitchFamily="34" charset="0"/>
                <a:cs typeface="Arial" panose="020B0604020202020204" pitchFamily="34" charset="0"/>
              </a:rPr>
              <a:t>Zonder VKO art. 1.9a (EIP en K&amp;I):</a:t>
            </a:r>
          </a:p>
          <a:p>
            <a:pPr marL="0" indent="0" defTabSz="914400">
              <a:buNone/>
              <a:tabLst>
                <a:tab pos="180975" algn="l"/>
              </a:tabLst>
            </a:pPr>
            <a:r>
              <a:rPr lang="nl-NL" dirty="0">
                <a:latin typeface="Arial" panose="020B0604020202020204" pitchFamily="34" charset="0"/>
                <a:cs typeface="Arial" panose="020B0604020202020204" pitchFamily="34" charset="0"/>
              </a:rPr>
              <a:t>- 	Eigen arbeid (max. 1.372 uur/jaar): </a:t>
            </a:r>
          </a:p>
          <a:p>
            <a:pPr marL="0" indent="0" defTabSz="914400">
              <a:buNone/>
              <a:tabLst>
                <a:tab pos="180975" algn="l"/>
              </a:tabLst>
            </a:pPr>
            <a:r>
              <a:rPr lang="nl-NL" dirty="0">
                <a:latin typeface="Arial" panose="020B0604020202020204" pitchFamily="34" charset="0"/>
                <a:cs typeface="Arial" panose="020B0604020202020204" pitchFamily="34" charset="0"/>
              </a:rPr>
              <a:t>	€ 50,-/uur </a:t>
            </a:r>
          </a:p>
          <a:p>
            <a:pPr marL="0" indent="0" defTabSz="914400">
              <a:buNone/>
              <a:tabLst>
                <a:tab pos="180975" algn="l"/>
              </a:tabLst>
            </a:pPr>
            <a:r>
              <a:rPr lang="nl-NL" dirty="0">
                <a:latin typeface="Arial" panose="020B0604020202020204" pitchFamily="34" charset="0"/>
                <a:cs typeface="Arial" panose="020B0604020202020204" pitchFamily="34" charset="0"/>
              </a:rPr>
              <a:t>- 	Loonkosten (max. 1.372 uur/jaar 	bij 	voltijd dienstverband of evenredig 	deel bij deeltijd dienstverband):</a:t>
            </a:r>
          </a:p>
          <a:p>
            <a:pPr marL="0" indent="0" defTabSz="914400">
              <a:buNone/>
              <a:tabLst>
                <a:tab pos="180975" algn="l"/>
              </a:tabLst>
            </a:pPr>
            <a:r>
              <a:rPr lang="nl-NL" dirty="0">
                <a:latin typeface="Arial" panose="020B0604020202020204" pitchFamily="34" charset="0"/>
                <a:cs typeface="Arial" panose="020B0604020202020204" pitchFamily="34" charset="0"/>
              </a:rPr>
              <a:t>	Uurtarief x aantal uren + 15% 	overhead</a:t>
            </a:r>
          </a:p>
          <a:p>
            <a:pPr marL="0" indent="0" defTabSz="914400">
              <a:buNone/>
              <a:tabLst>
                <a:tab pos="180975" algn="l"/>
              </a:tabLst>
            </a:pPr>
            <a:r>
              <a:rPr lang="nl-NL" dirty="0">
                <a:latin typeface="Arial" panose="020B0604020202020204" pitchFamily="34" charset="0"/>
                <a:cs typeface="Arial" panose="020B0604020202020204" pitchFamily="34" charset="0"/>
              </a:rPr>
              <a:t>	Uurtarief = (bruto jaarloon + 44,2% 	werkgeverslasten) / 1.720 uur op 	basis van 40-urige werkweek of 	naar rato toegepast aantal uren</a:t>
            </a:r>
          </a:p>
          <a:p>
            <a:pPr marL="0" indent="0" defTabSz="914400">
              <a:buNone/>
              <a:tabLst>
                <a:tab pos="180975" algn="l"/>
              </a:tabLst>
            </a:pPr>
            <a:r>
              <a:rPr lang="nl-NL" dirty="0">
                <a:latin typeface="Arial" panose="020B0604020202020204" pitchFamily="34" charset="0"/>
                <a:cs typeface="Arial" panose="020B0604020202020204" pitchFamily="34" charset="0"/>
              </a:rPr>
              <a:t>	Kennisinstellingen kunnen gebruik 	maken van IKS (</a:t>
            </a:r>
            <a:r>
              <a:rPr lang="nl-NL" b="1" dirty="0">
                <a:latin typeface="Arial" panose="020B0604020202020204" pitchFamily="34" charset="0"/>
                <a:cs typeface="Arial" panose="020B0604020202020204" pitchFamily="34" charset="0"/>
              </a:rPr>
              <a:t>art. 1.9d K&amp;I</a:t>
            </a:r>
            <a:r>
              <a:rPr lang="nl-NL" dirty="0">
                <a:latin typeface="Arial" panose="020B0604020202020204" pitchFamily="34" charset="0"/>
                <a:cs typeface="Arial" panose="020B0604020202020204" pitchFamily="34" charset="0"/>
              </a:rPr>
              <a:t>)</a:t>
            </a:r>
          </a:p>
          <a:p>
            <a:pPr marL="0" indent="0" defTabSz="914400">
              <a:buNone/>
              <a:tabLst>
                <a:tab pos="180975" algn="l"/>
              </a:tabLst>
            </a:pPr>
            <a:r>
              <a:rPr lang="nl-NL" dirty="0">
                <a:latin typeface="Arial" panose="020B0604020202020204" pitchFamily="34" charset="0"/>
                <a:cs typeface="Arial" panose="020B0604020202020204" pitchFamily="34" charset="0"/>
              </a:rPr>
              <a:t>- Overige kosten (op basis van 	factuur of document met 	gelijkwaardige bewijskracht)</a:t>
            </a:r>
          </a:p>
          <a:p>
            <a:pPr defTabSz="914400"/>
            <a:endParaRPr lang="nl-NL" sz="2800" dirty="0">
              <a:latin typeface="Arial" panose="020B0604020202020204" pitchFamily="34" charset="0"/>
              <a:cs typeface="Arial" panose="020B0604020202020204" pitchFamily="34" charset="0"/>
            </a:endParaRPr>
          </a:p>
        </p:txBody>
      </p:sp>
      <p:sp>
        <p:nvSpPr>
          <p:cNvPr id="7" name="Tekstvak 6">
            <a:extLst>
              <a:ext uri="{FF2B5EF4-FFF2-40B4-BE49-F238E27FC236}">
                <a16:creationId xmlns:a16="http://schemas.microsoft.com/office/drawing/2014/main" id="{C6E8AB58-BD10-A8C7-F47D-938F897F9626}"/>
              </a:ext>
            </a:extLst>
          </p:cNvPr>
          <p:cNvSpPr txBox="1"/>
          <p:nvPr/>
        </p:nvSpPr>
        <p:spPr>
          <a:xfrm>
            <a:off x="4841370" y="1332144"/>
            <a:ext cx="3940895" cy="2031325"/>
          </a:xfrm>
          <a:prstGeom prst="rect">
            <a:avLst/>
          </a:prstGeom>
          <a:noFill/>
        </p:spPr>
        <p:txBody>
          <a:bodyPr wrap="square" rtlCol="0">
            <a:spAutoFit/>
          </a:bodyPr>
          <a:lstStyle/>
          <a:p>
            <a:pPr algn="l"/>
            <a:r>
              <a:rPr lang="nl-NL" sz="1800" dirty="0">
                <a:latin typeface="Arial" panose="020B0604020202020204" pitchFamily="34" charset="0"/>
                <a:cs typeface="Arial" panose="020B0604020202020204" pitchFamily="34" charset="0"/>
              </a:rPr>
              <a:t> </a:t>
            </a:r>
            <a:r>
              <a:rPr lang="nl-NL" sz="1800" b="1" dirty="0">
                <a:latin typeface="Arial" panose="020B0604020202020204" pitchFamily="34" charset="0"/>
                <a:cs typeface="Arial" panose="020B0604020202020204" pitchFamily="34" charset="0"/>
              </a:rPr>
              <a:t>VKO voor arbeidskosten art. 1.9b (EIP en K&amp;I):</a:t>
            </a:r>
          </a:p>
          <a:p>
            <a:pPr algn="l">
              <a:tabLst>
                <a:tab pos="180975" algn="l"/>
              </a:tabLst>
            </a:pPr>
            <a:r>
              <a:rPr lang="nl-NL" sz="1800" dirty="0">
                <a:latin typeface="Arial" panose="020B0604020202020204" pitchFamily="34" charset="0"/>
                <a:cs typeface="Arial" panose="020B0604020202020204" pitchFamily="34" charset="0"/>
              </a:rPr>
              <a:t>- 	Overige kosten (op basis van factuur of document met gelijk-waardige bewijskracht)</a:t>
            </a:r>
          </a:p>
          <a:p>
            <a:pPr algn="l">
              <a:tabLst>
                <a:tab pos="180975" algn="l"/>
              </a:tabLst>
            </a:pPr>
            <a:r>
              <a:rPr lang="nl-NL" sz="1800" dirty="0">
                <a:latin typeface="Arial" panose="020B0604020202020204" pitchFamily="34" charset="0"/>
                <a:cs typeface="Arial" panose="020B0604020202020204" pitchFamily="34" charset="0"/>
              </a:rPr>
              <a:t>- Loonkosten en kosten eigen arbeid = 23% van de overige kosten </a:t>
            </a:r>
          </a:p>
        </p:txBody>
      </p:sp>
    </p:spTree>
    <p:extLst>
      <p:ext uri="{BB962C8B-B14F-4D97-AF65-F5344CB8AC3E}">
        <p14:creationId xmlns:p14="http://schemas.microsoft.com/office/powerpoint/2010/main" val="1934610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EFB0B-A9A9-3BA2-86C8-263EDC6264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0AE923-19E9-06D9-7D12-25A11B5F3EFF}"/>
              </a:ext>
            </a:extLst>
          </p:cNvPr>
          <p:cNvSpPr>
            <a:spLocks noGrp="1"/>
          </p:cNvSpPr>
          <p:nvPr>
            <p:ph type="title"/>
          </p:nvPr>
        </p:nvSpPr>
        <p:spPr/>
        <p:txBody>
          <a:bodyPr/>
          <a:lstStyle/>
          <a:p>
            <a:r>
              <a:rPr lang="nl-NL" dirty="0"/>
              <a:t>Berekening subsidiabele kosten (2)</a:t>
            </a:r>
          </a:p>
        </p:txBody>
      </p:sp>
      <p:sp>
        <p:nvSpPr>
          <p:cNvPr id="4" name="Tekstvak 3">
            <a:extLst>
              <a:ext uri="{FF2B5EF4-FFF2-40B4-BE49-F238E27FC236}">
                <a16:creationId xmlns:a16="http://schemas.microsoft.com/office/drawing/2014/main" id="{F7AEDE59-0024-9854-B9D2-AAE21EF2C66D}"/>
              </a:ext>
            </a:extLst>
          </p:cNvPr>
          <p:cNvSpPr txBox="1"/>
          <p:nvPr/>
        </p:nvSpPr>
        <p:spPr>
          <a:xfrm>
            <a:off x="417599" y="1275593"/>
            <a:ext cx="7915695" cy="3416320"/>
          </a:xfrm>
          <a:prstGeom prst="rect">
            <a:avLst/>
          </a:prstGeom>
          <a:noFill/>
        </p:spPr>
        <p:txBody>
          <a:bodyPr wrap="square" rtlCol="0">
            <a:spAutoFit/>
          </a:bodyPr>
          <a:lstStyle/>
          <a:p>
            <a:pPr algn="l"/>
            <a:r>
              <a:rPr lang="nl-NL" sz="1800" b="1" dirty="0">
                <a:latin typeface="Arial" panose="020B0604020202020204" pitchFamily="34" charset="0"/>
                <a:cs typeface="Arial" panose="020B0604020202020204" pitchFamily="34" charset="0"/>
              </a:rPr>
              <a:t>VKO voor overige kosten art. 1.9c (K&amp;I): </a:t>
            </a:r>
          </a:p>
          <a:p>
            <a:pPr algn="l">
              <a:tabLst>
                <a:tab pos="180975" algn="l"/>
              </a:tabLst>
            </a:pPr>
            <a:r>
              <a:rPr lang="nl-NL" sz="1800" dirty="0">
                <a:latin typeface="Arial" panose="020B0604020202020204" pitchFamily="34" charset="0"/>
                <a:cs typeface="Arial" panose="020B0604020202020204" pitchFamily="34" charset="0"/>
              </a:rPr>
              <a:t>- 	Eigen arbeid</a:t>
            </a:r>
          </a:p>
          <a:p>
            <a:pPr algn="l">
              <a:tabLst>
                <a:tab pos="180975" algn="l"/>
              </a:tabLst>
            </a:pPr>
            <a:r>
              <a:rPr lang="nl-NL" sz="1800" dirty="0">
                <a:latin typeface="Arial" panose="020B0604020202020204" pitchFamily="34" charset="0"/>
                <a:cs typeface="Arial" panose="020B0604020202020204" pitchFamily="34" charset="0"/>
              </a:rPr>
              <a:t>	€ 43,-/uur</a:t>
            </a:r>
          </a:p>
          <a:p>
            <a:pPr algn="l">
              <a:tabLst>
                <a:tab pos="180975" algn="l"/>
              </a:tabLst>
            </a:pPr>
            <a:r>
              <a:rPr lang="nl-NL" sz="1800" dirty="0">
                <a:latin typeface="Arial" panose="020B0604020202020204" pitchFamily="34" charset="0"/>
                <a:cs typeface="Arial" panose="020B0604020202020204" pitchFamily="34" charset="0"/>
              </a:rPr>
              <a:t>- 	Loonkosten</a:t>
            </a:r>
          </a:p>
          <a:p>
            <a:pPr algn="l">
              <a:tabLst>
                <a:tab pos="180975" algn="l"/>
              </a:tabLst>
            </a:pPr>
            <a:r>
              <a:rPr lang="nl-NL" sz="1800" dirty="0">
                <a:latin typeface="Arial" panose="020B0604020202020204" pitchFamily="34" charset="0"/>
                <a:cs typeface="Arial" panose="020B0604020202020204" pitchFamily="34" charset="0"/>
              </a:rPr>
              <a:t>	Uurtarief x aantal uren</a:t>
            </a:r>
          </a:p>
          <a:p>
            <a:pPr algn="l">
              <a:tabLst>
                <a:tab pos="180975" algn="l"/>
              </a:tabLst>
            </a:pPr>
            <a:r>
              <a:rPr lang="nl-NL" sz="1800" dirty="0">
                <a:latin typeface="Arial" panose="020B0604020202020204" pitchFamily="34" charset="0"/>
                <a:cs typeface="Arial" panose="020B0604020202020204" pitchFamily="34" charset="0"/>
              </a:rPr>
              <a:t>	Uurtarief = (bruto jaarloon + 44,2% werkgeverslasten) / 1.720 uur op 	basis van 40-urige werkweek of naar rato toegepast aantal uren</a:t>
            </a:r>
          </a:p>
          <a:p>
            <a:pPr algn="l">
              <a:tabLst>
                <a:tab pos="180975" algn="l"/>
              </a:tabLst>
            </a:pPr>
            <a:r>
              <a:rPr lang="nl-NL" sz="1800" dirty="0">
                <a:latin typeface="Arial" panose="020B0604020202020204" pitchFamily="34" charset="0"/>
                <a:cs typeface="Arial" panose="020B0604020202020204" pitchFamily="34" charset="0"/>
              </a:rPr>
              <a:t>- 	Overige kosten = 40% van de loonkosten + kosten eigen arbeid</a:t>
            </a:r>
          </a:p>
          <a:p>
            <a:pPr algn="l">
              <a:tabLst>
                <a:tab pos="180975" algn="l"/>
              </a:tabLst>
            </a:pPr>
            <a:endParaRPr lang="nl-NL" sz="1800" dirty="0">
              <a:latin typeface="Arial" panose="020B0604020202020204" pitchFamily="34" charset="0"/>
              <a:cs typeface="Arial" panose="020B0604020202020204" pitchFamily="34" charset="0"/>
            </a:endParaRPr>
          </a:p>
          <a:p>
            <a:pPr algn="l">
              <a:tabLst>
                <a:tab pos="180975" algn="l"/>
              </a:tabLst>
            </a:pPr>
            <a:r>
              <a:rPr lang="nl-NL" sz="1800" dirty="0">
                <a:latin typeface="Arial" panose="020B0604020202020204" pitchFamily="34" charset="0"/>
                <a:cs typeface="Arial" panose="020B0604020202020204" pitchFamily="34" charset="0"/>
              </a:rPr>
              <a:t>Let op! de overige kosten van een kennisinstelling die gebruik maakt van de integrale kostensystematiek kunnen niet worden toegerekend aan het project indien deze berekeningswijze wordt toegepast.</a:t>
            </a:r>
          </a:p>
        </p:txBody>
      </p:sp>
    </p:spTree>
    <p:extLst>
      <p:ext uri="{BB962C8B-B14F-4D97-AF65-F5344CB8AC3E}">
        <p14:creationId xmlns:p14="http://schemas.microsoft.com/office/powerpoint/2010/main" val="3549533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9675-B38D-5EE6-59B2-294DE53A94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4A0F55-3893-D579-AA35-E3CDD8F0ECFF}"/>
              </a:ext>
            </a:extLst>
          </p:cNvPr>
          <p:cNvSpPr>
            <a:spLocks noGrp="1"/>
          </p:cNvSpPr>
          <p:nvPr>
            <p:ph type="title"/>
          </p:nvPr>
        </p:nvSpPr>
        <p:spPr>
          <a:xfrm>
            <a:off x="417600" y="526120"/>
            <a:ext cx="8150203" cy="678323"/>
          </a:xfrm>
        </p:spPr>
        <p:txBody>
          <a:bodyPr>
            <a:normAutofit fontScale="90000"/>
          </a:bodyPr>
          <a:lstStyle/>
          <a:p>
            <a:r>
              <a:rPr lang="nl-NL" dirty="0"/>
              <a:t>Aandachtspunten vanuit de openstelling EIP</a:t>
            </a:r>
          </a:p>
        </p:txBody>
      </p:sp>
      <p:sp>
        <p:nvSpPr>
          <p:cNvPr id="14" name="Tijdelijke aanduiding voor inhoud 13">
            <a:extLst>
              <a:ext uri="{FF2B5EF4-FFF2-40B4-BE49-F238E27FC236}">
                <a16:creationId xmlns:a16="http://schemas.microsoft.com/office/drawing/2014/main" id="{B0DE0D2E-8B28-3CF8-E3B2-2DD80AA3E448}"/>
              </a:ext>
            </a:extLst>
          </p:cNvPr>
          <p:cNvSpPr>
            <a:spLocks noGrp="1"/>
          </p:cNvSpPr>
          <p:nvPr>
            <p:ph idx="1"/>
          </p:nvPr>
        </p:nvSpPr>
        <p:spPr>
          <a:xfrm>
            <a:off x="303252" y="1204443"/>
            <a:ext cx="8264551" cy="4600612"/>
          </a:xfrm>
        </p:spPr>
        <p:txBody>
          <a:bodyPr>
            <a:noAutofit/>
          </a:bodyPr>
          <a:lstStyle/>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er moet bij de indiening van de aanvraag gekozen worden voor een innovatief samenwerkingsproject dat inzet op: experimenteerlocaties [A], op biologische landbouw/keten [B] of op een overig innovatief samenwerkingsproject [C];</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moet gericht zijn op het ontwikkelen, valideren en verfijnen van innovaties;</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dient betrekking te hebben op de voortbrenging van landbouwproducten of handel in landbouwproducten; </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moet onderbouwd betrekking hebben op één of meerdere thema’s zoals opgenomen in art. 2.5.2 van de provinciale verordening;</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moet bijdragen aan het provinciaal beleid, met name het gestelde binnen de drie actielijnen van “Een gezonde toekomst voor de land- en tuinbouw in Limburg (2024-227);</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uit de aanvraag blijkt een aantoonbare oriëntatie op reeds uitgevoerde onderzoeken en bestaande initiatieven omtrent de betreffende innovatie;</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de aanvraag bevat een toelichting op de investeringen in bedrijfsmiddelen binnen het project;</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de aanvraag bevat het verwachte aantal personen dat van advies, opleiding, kennisuitwisseling of deelname aan de EIP groep zal profiteren door betere duurzame economische, sociale, milieu- en klimaatprestaties en prestaties op het gebied van hulpbronnenefficiëntie te leveren;</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de begunstigde dient de opgedane kennis en resultaten en een samenvatting van het project gedurende de uitvoering van het project openbaar te maken via het nationale en Europese EIP-netwerk en andere geëigende netwerken.</a:t>
            </a:r>
          </a:p>
        </p:txBody>
      </p:sp>
    </p:spTree>
    <p:extLst>
      <p:ext uri="{BB962C8B-B14F-4D97-AF65-F5344CB8AC3E}">
        <p14:creationId xmlns:p14="http://schemas.microsoft.com/office/powerpoint/2010/main" val="1218732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9675-B38D-5EE6-59B2-294DE53A94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4A0F55-3893-D579-AA35-E3CDD8F0ECFF}"/>
              </a:ext>
            </a:extLst>
          </p:cNvPr>
          <p:cNvSpPr>
            <a:spLocks noGrp="1"/>
          </p:cNvSpPr>
          <p:nvPr>
            <p:ph type="title"/>
          </p:nvPr>
        </p:nvSpPr>
        <p:spPr/>
        <p:txBody>
          <a:bodyPr>
            <a:normAutofit fontScale="90000"/>
          </a:bodyPr>
          <a:lstStyle/>
          <a:p>
            <a:r>
              <a:rPr lang="nl-NL" dirty="0"/>
              <a:t>Aandachtspunten vanuit de openstelling K&amp;I</a:t>
            </a:r>
          </a:p>
        </p:txBody>
      </p:sp>
      <p:sp>
        <p:nvSpPr>
          <p:cNvPr id="14" name="Tijdelijke aanduiding voor inhoud 13">
            <a:extLst>
              <a:ext uri="{FF2B5EF4-FFF2-40B4-BE49-F238E27FC236}">
                <a16:creationId xmlns:a16="http://schemas.microsoft.com/office/drawing/2014/main" id="{B0DE0D2E-8B28-3CF8-E3B2-2DD80AA3E448}"/>
              </a:ext>
            </a:extLst>
          </p:cNvPr>
          <p:cNvSpPr>
            <a:spLocks noGrp="1"/>
          </p:cNvSpPr>
          <p:nvPr>
            <p:ph idx="1"/>
          </p:nvPr>
        </p:nvSpPr>
        <p:spPr>
          <a:xfrm>
            <a:off x="360425" y="1620982"/>
            <a:ext cx="8264551" cy="3616036"/>
          </a:xfrm>
        </p:spPr>
        <p:txBody>
          <a:bodyPr>
            <a:noAutofit/>
          </a:bodyPr>
          <a:lstStyle/>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er moet bij de indiening van de aanvraag gekozen worden voor een kennis en informatie project wat gericht is op : biologische landbouw/keten [A], op wijnsector/keten [B] of op een overig aandachtsgebied [C];</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er moet bij de indiening van de aanvraag aangegeven worden of er sprake is van trainingen, workshops, coaching, voorlichtingsacties en demonstratieactiviteiten aan groepen van landbouwers; of</a:t>
            </a:r>
          </a:p>
          <a:p>
            <a:pPr marL="0" indent="0">
              <a:lnSpc>
                <a:spcPct val="120000"/>
              </a:lnSpc>
              <a:spcBef>
                <a:spcPts val="0"/>
              </a:spcBef>
              <a:buNone/>
              <a:tabLst>
                <a:tab pos="179388" algn="l"/>
              </a:tabLst>
            </a:pPr>
            <a:r>
              <a:rPr lang="nl-NL" sz="1300" dirty="0">
                <a:latin typeface="Arial" panose="020B0604020202020204" pitchFamily="34" charset="0"/>
                <a:cs typeface="Arial" panose="020B0604020202020204" pitchFamily="34" charset="0"/>
              </a:rPr>
              <a:t>	kennisoverdracht in de vorm van een demonstratieproject door een landbouwer op het eigen 	landbouwbedrijf.</a:t>
            </a:r>
          </a:p>
          <a:p>
            <a:pPr marL="0" indent="0">
              <a:lnSpc>
                <a:spcPct val="120000"/>
              </a:lnSpc>
              <a:spcBef>
                <a:spcPts val="0"/>
              </a:spcBef>
              <a:buNone/>
              <a:tabLst>
                <a:tab pos="179388" algn="l"/>
              </a:tabLst>
            </a:pPr>
            <a:r>
              <a:rPr lang="nl-NL" sz="1300" dirty="0">
                <a:latin typeface="Arial" panose="020B0604020202020204" pitchFamily="34" charset="0"/>
                <a:cs typeface="Arial" panose="020B0604020202020204" pitchFamily="34" charset="0"/>
              </a:rPr>
              <a:t>-	als er sprake is van een demonstratie project door een landbouwer op het eigenlandbouwbedrijf kan er 	alleen subsidie aangevraagd worden door een landbouwer of een samenwerkingsverband van 	landbouwers. Niet-landbouwers kunnen hier geen onderdeel zijn van het samenwerkingsverband.</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wisselt kennis uit aan groepen van landbouwer;</a:t>
            </a:r>
            <a:endParaRPr lang="nl-NL" sz="800" dirty="0">
              <a:latin typeface="Arial" panose="020B0604020202020204" pitchFamily="34" charset="0"/>
              <a:cs typeface="Arial" panose="020B0604020202020204" pitchFamily="34" charset="0"/>
            </a:endParaRP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dient betrekking te hebben op de voortbrenging van landbouwproducten of handel in landbouwproducten; </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moet onderbouwd betrekking hebben op één of meerdere thema’s zoals opgenomen in art. 2.10.1 van de provinciale verordening;</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het project moet bijdragen aan het provinciaal beleid, met name het gestelde binnen de drie actielijnen van “Een gezonde toekomst voor de land- en tuinbouw in Limburg (2024-227);</a:t>
            </a:r>
          </a:p>
          <a:p>
            <a:pPr marL="182563" indent="-182563">
              <a:lnSpc>
                <a:spcPct val="120000"/>
              </a:lnSpc>
              <a:spcBef>
                <a:spcPts val="0"/>
              </a:spcBef>
              <a:buFontTx/>
              <a:buChar char="-"/>
            </a:pPr>
            <a:r>
              <a:rPr lang="nl-NL" sz="1300" dirty="0">
                <a:latin typeface="Arial" panose="020B0604020202020204" pitchFamily="34" charset="0"/>
                <a:cs typeface="Arial" panose="020B0604020202020204" pitchFamily="34" charset="0"/>
              </a:rPr>
              <a:t>de aanvraag bevat het verwachte aantal personen dat deelneemt aan de kennisuitwisseling.</a:t>
            </a:r>
            <a:endParaRPr lang="nl-NL"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3524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8466-C091-EBCE-EF65-F86C149695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1A9D66-359F-22B6-03D3-E17E25CE7754}"/>
              </a:ext>
            </a:extLst>
          </p:cNvPr>
          <p:cNvSpPr>
            <a:spLocks noGrp="1"/>
          </p:cNvSpPr>
          <p:nvPr>
            <p:ph type="title"/>
          </p:nvPr>
        </p:nvSpPr>
        <p:spPr/>
        <p:txBody>
          <a:bodyPr/>
          <a:lstStyle/>
          <a:p>
            <a:r>
              <a:rPr lang="nl-NL" dirty="0"/>
              <a:t>Algemene aandachtspunten en tips</a:t>
            </a:r>
          </a:p>
        </p:txBody>
      </p:sp>
      <p:sp>
        <p:nvSpPr>
          <p:cNvPr id="4" name="Tekstvak 3">
            <a:extLst>
              <a:ext uri="{FF2B5EF4-FFF2-40B4-BE49-F238E27FC236}">
                <a16:creationId xmlns:a16="http://schemas.microsoft.com/office/drawing/2014/main" id="{197BA8A8-4A75-4AD8-FE20-24E24705FEA0}"/>
              </a:ext>
            </a:extLst>
          </p:cNvPr>
          <p:cNvSpPr txBox="1"/>
          <p:nvPr/>
        </p:nvSpPr>
        <p:spPr>
          <a:xfrm>
            <a:off x="417599" y="1260172"/>
            <a:ext cx="8150203" cy="4362733"/>
          </a:xfrm>
          <a:prstGeom prst="rect">
            <a:avLst/>
          </a:prstGeom>
          <a:noFill/>
        </p:spPr>
        <p:txBody>
          <a:bodyPr wrap="square">
            <a:spAutoFit/>
          </a:bodyPr>
          <a:lstStyle/>
          <a:p>
            <a:pPr marL="285750" indent="-285750" algn="l">
              <a:spcBef>
                <a:spcPts val="300"/>
              </a:spcBef>
              <a:buFont typeface="Wingdings" panose="05000000000000000000" pitchFamily="2" charset="2"/>
              <a:buChar char="Ø"/>
              <a:tabLst>
                <a:tab pos="180975" algn="l"/>
              </a:tabLst>
            </a:pPr>
            <a:r>
              <a:rPr lang="nl-NL" sz="1500" dirty="0">
                <a:latin typeface="Arial" panose="020B0604020202020204" pitchFamily="34" charset="0"/>
                <a:cs typeface="Arial" panose="020B0604020202020204" pitchFamily="34" charset="0"/>
              </a:rPr>
              <a:t>lees provinciale verordening en het openstellingsbesluit goed door en gebruik de factsheet en formats die beschikbaar zijn op </a:t>
            </a:r>
            <a:r>
              <a:rPr lang="nl-NL" sz="1500" dirty="0">
                <a:latin typeface="Arial" panose="020B0604020202020204" pitchFamily="34" charset="0"/>
                <a:cs typeface="Arial" panose="020B0604020202020204" pitchFamily="34" charset="0"/>
                <a:hlinkClick r:id="rId2"/>
              </a:rPr>
              <a:t>www.stimulus.nl/glb-23-27</a:t>
            </a:r>
            <a:r>
              <a:rPr lang="nl-NL" sz="1500" dirty="0">
                <a:latin typeface="Arial" panose="020B0604020202020204" pitchFamily="34" charset="0"/>
                <a:cs typeface="Arial" panose="020B0604020202020204" pitchFamily="34" charset="0"/>
              </a:rPr>
              <a:t>;</a:t>
            </a:r>
          </a:p>
          <a:p>
            <a:pPr marL="285750" indent="-285750" algn="l">
              <a:spcBef>
                <a:spcPts val="300"/>
              </a:spcBef>
              <a:buFont typeface="Wingdings" panose="05000000000000000000" pitchFamily="2" charset="2"/>
              <a:buChar char="Ø"/>
              <a:tabLst>
                <a:tab pos="180975" algn="l"/>
              </a:tabLst>
            </a:pPr>
            <a:r>
              <a:rPr lang="nl-NL" sz="1500" dirty="0">
                <a:latin typeface="Arial" panose="020B0604020202020204" pitchFamily="34" charset="0"/>
                <a:cs typeface="Arial" panose="020B0604020202020204" pitchFamily="34" charset="0"/>
              </a:rPr>
              <a:t>het betreft een tenderprocedure: d.w.z. géén aanvulling mogelijk ná sluiting van de openstelling! Alle verplichte bijlagen moeten toegevoegd zijn om de aanvraag in behandeling te kunnen nemen;</a:t>
            </a:r>
          </a:p>
          <a:p>
            <a:pPr marL="285750" indent="-285750" algn="l">
              <a:spcBef>
                <a:spcPts val="300"/>
              </a:spcBef>
              <a:buFont typeface="Wingdings" panose="05000000000000000000" pitchFamily="2" charset="2"/>
              <a:buChar char="Ø"/>
              <a:tabLst>
                <a:tab pos="180975" algn="l"/>
              </a:tabLst>
            </a:pPr>
            <a:r>
              <a:rPr lang="nl-NL" sz="1500" dirty="0">
                <a:effectLst/>
                <a:latin typeface="Arial" panose="020B0604020202020204" pitchFamily="34" charset="0"/>
                <a:ea typeface="Times New Roman" panose="02020603050405020304" pitchFamily="18" charset="0"/>
                <a:cs typeface="Arial" panose="020B0604020202020204" pitchFamily="34" charset="0"/>
              </a:rPr>
              <a:t>géén verplichtingen aangaan of starten met activiteiten voor het indienen van de aanvraag (weigeringsgrond);</a:t>
            </a:r>
            <a:endParaRPr lang="nl-NL" sz="1500" dirty="0">
              <a:effectLst/>
              <a:latin typeface="Arial" panose="020B0604020202020204" pitchFamily="34" charset="0"/>
              <a:ea typeface="Calibri" panose="020F0502020204030204" pitchFamily="34" charset="0"/>
              <a:cs typeface="Arial" panose="020B0604020202020204" pitchFamily="34" charset="0"/>
            </a:endParaRPr>
          </a:p>
          <a:p>
            <a:pPr marL="285750" indent="-285750" algn="l">
              <a:spcBef>
                <a:spcPts val="300"/>
              </a:spcBef>
              <a:buFont typeface="Wingdings" panose="05000000000000000000" pitchFamily="2" charset="2"/>
              <a:buChar char="Ø"/>
              <a:tabLst>
                <a:tab pos="180975" algn="l"/>
              </a:tabLst>
            </a:pPr>
            <a:r>
              <a:rPr lang="nl-NL" sz="1500" dirty="0">
                <a:latin typeface="Arial" panose="020B0604020202020204" pitchFamily="34" charset="0"/>
                <a:cs typeface="Arial" panose="020B0604020202020204" pitchFamily="34" charset="0"/>
              </a:rPr>
              <a:t>zorg voor voldoende onderbouwing van de begroting (stuur offertes of andere onderbouwing mee);</a:t>
            </a:r>
          </a:p>
          <a:p>
            <a:pPr marL="285750" indent="-285750" algn="l">
              <a:spcBef>
                <a:spcPts val="300"/>
              </a:spcBef>
              <a:buFont typeface="Wingdings" panose="05000000000000000000" pitchFamily="2" charset="2"/>
              <a:buChar char="Ø"/>
              <a:tabLst>
                <a:tab pos="180975" algn="l"/>
              </a:tabLst>
            </a:pPr>
            <a:r>
              <a:rPr lang="nl-NL" sz="1500" dirty="0">
                <a:latin typeface="Arial" panose="020B0604020202020204" pitchFamily="34" charset="0"/>
                <a:cs typeface="Arial" panose="020B0604020202020204" pitchFamily="34" charset="0"/>
              </a:rPr>
              <a:t>maak gebruik van de beschikbaar gestelde formats; </a:t>
            </a:r>
          </a:p>
          <a:p>
            <a:pPr marL="285750" indent="-285750" algn="l">
              <a:spcBef>
                <a:spcPts val="300"/>
              </a:spcBef>
              <a:buFont typeface="Wingdings" panose="05000000000000000000" pitchFamily="2" charset="2"/>
              <a:buChar char="Ø"/>
              <a:tabLst>
                <a:tab pos="180975" algn="l"/>
              </a:tabLst>
            </a:pPr>
            <a:r>
              <a:rPr lang="en-US" sz="1500" dirty="0">
                <a:latin typeface="Arial" panose="020B0604020202020204" pitchFamily="34" charset="0"/>
                <a:cs typeface="Arial" panose="020B0604020202020204" pitchFamily="34" charset="0"/>
              </a:rPr>
              <a:t>de aanvragen worden beoordeeld op selectiecriteria: besteed in de projectplannen ruim aandacht aan het onderbouwen waarom en op welke manier het project in uw ogen bijdraagt aan deze criteria;</a:t>
            </a:r>
          </a:p>
          <a:p>
            <a:pPr marL="285750" indent="-285750" algn="l">
              <a:spcBef>
                <a:spcPts val="300"/>
              </a:spcBef>
              <a:buFont typeface="Wingdings" panose="05000000000000000000" pitchFamily="2" charset="2"/>
              <a:buChar char="Ø"/>
              <a:tabLst>
                <a:tab pos="180975" algn="l"/>
              </a:tabLst>
            </a:pPr>
            <a:r>
              <a:rPr lang="en-US" sz="1500" dirty="0">
                <a:latin typeface="Arial" panose="020B0604020202020204" pitchFamily="34" charset="0"/>
                <a:cs typeface="Arial" panose="020B0604020202020204" pitchFamily="34" charset="0"/>
              </a:rPr>
              <a:t>v</a:t>
            </a:r>
            <a:r>
              <a:rPr lang="nl-NL" sz="1500" dirty="0">
                <a:latin typeface="Arial" panose="020B0604020202020204" pitchFamily="34" charset="0"/>
                <a:cs typeface="Arial" panose="020B0604020202020204" pitchFamily="34" charset="0"/>
              </a:rPr>
              <a:t>oer uw project uit conform projectplan en beschikking.</a:t>
            </a:r>
          </a:p>
          <a:p>
            <a:pPr marL="285750" indent="-285750" algn="l">
              <a:spcBef>
                <a:spcPts val="300"/>
              </a:spcBef>
              <a:buFont typeface="Wingdings" panose="05000000000000000000" pitchFamily="2" charset="2"/>
              <a:buChar char="Ø"/>
            </a:pPr>
            <a:endParaRPr lang="nl-NL" sz="1500" dirty="0">
              <a:latin typeface="Arial" panose="020B0604020202020204" pitchFamily="34" charset="0"/>
              <a:cs typeface="Arial" panose="020B0604020202020204" pitchFamily="34" charset="0"/>
            </a:endParaRPr>
          </a:p>
          <a:p>
            <a:pPr algn="l">
              <a:spcBef>
                <a:spcPts val="300"/>
              </a:spcBef>
            </a:pPr>
            <a:r>
              <a:rPr lang="nl-NL" sz="1500" dirty="0">
                <a:latin typeface="Arial" panose="020B0604020202020204" pitchFamily="34" charset="0"/>
                <a:cs typeface="Arial" panose="020B0604020202020204" pitchFamily="34" charset="0"/>
              </a:rPr>
              <a:t>Via </a:t>
            </a:r>
            <a:r>
              <a:rPr lang="nl-NL" sz="1500" dirty="0">
                <a:latin typeface="Arial" panose="020B0604020202020204" pitchFamily="34" charset="0"/>
                <a:cs typeface="Arial" panose="020B0604020202020204" pitchFamily="34" charset="0"/>
                <a:hlinkClick r:id="rId3"/>
              </a:rPr>
              <a:t>www.stimulus.nl</a:t>
            </a:r>
            <a:r>
              <a:rPr lang="nl-NL" sz="1500" dirty="0">
                <a:latin typeface="Arial" panose="020B0604020202020204" pitchFamily="34" charset="0"/>
                <a:cs typeface="Arial" panose="020B0604020202020204" pitchFamily="34" charset="0"/>
              </a:rPr>
              <a:t> kunt u zich aanmelden voor de nieuwsbrief GLB 2023-2027</a:t>
            </a:r>
          </a:p>
          <a:p>
            <a:pPr algn="l">
              <a:spcBef>
                <a:spcPts val="300"/>
              </a:spcBef>
            </a:pPr>
            <a:r>
              <a:rPr lang="nl-NL" sz="1500" dirty="0">
                <a:latin typeface="Arial" panose="020B0604020202020204" pitchFamily="34" charset="0"/>
                <a:cs typeface="Arial" panose="020B0604020202020204" pitchFamily="34" charset="0"/>
              </a:rPr>
              <a:t>Neem bij vragen contact op met Stimulus: </a:t>
            </a:r>
            <a:r>
              <a:rPr lang="nl-NL" sz="1500" dirty="0">
                <a:latin typeface="Arial" panose="020B0604020202020204" pitchFamily="34" charset="0"/>
                <a:cs typeface="Arial" panose="020B0604020202020204" pitchFamily="34" charset="0"/>
                <a:hlinkClick r:id="rId4"/>
              </a:rPr>
              <a:t>glb@stimulus.nl</a:t>
            </a:r>
            <a:r>
              <a:rPr lang="nl-NL" sz="1500" dirty="0">
                <a:latin typeface="Arial" panose="020B0604020202020204" pitchFamily="34" charset="0"/>
                <a:cs typeface="Arial" panose="020B0604020202020204" pitchFamily="34" charset="0"/>
              </a:rPr>
              <a:t>  of 040 – 23 75 904.</a:t>
            </a:r>
          </a:p>
        </p:txBody>
      </p:sp>
    </p:spTree>
    <p:extLst>
      <p:ext uri="{BB962C8B-B14F-4D97-AF65-F5344CB8AC3E}">
        <p14:creationId xmlns:p14="http://schemas.microsoft.com/office/powerpoint/2010/main" val="1837595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6964-A40B-FF99-139D-AB49A7DFF75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33F3389-29A8-87CA-8569-DC31586A0BDB}"/>
              </a:ext>
            </a:extLst>
          </p:cNvPr>
          <p:cNvSpPr>
            <a:spLocks noGrp="1"/>
          </p:cNvSpPr>
          <p:nvPr>
            <p:ph type="title"/>
          </p:nvPr>
        </p:nvSpPr>
        <p:spPr/>
        <p:txBody>
          <a:bodyPr/>
          <a:lstStyle/>
          <a:p>
            <a:r>
              <a:rPr lang="nl-NL" dirty="0"/>
              <a:t>Stap 4      Informatiesessie</a:t>
            </a:r>
          </a:p>
        </p:txBody>
      </p:sp>
      <p:sp>
        <p:nvSpPr>
          <p:cNvPr id="3" name="Tijdelijke aanduiding voor inhoud 2">
            <a:extLst>
              <a:ext uri="{FF2B5EF4-FFF2-40B4-BE49-F238E27FC236}">
                <a16:creationId xmlns:a16="http://schemas.microsoft.com/office/drawing/2014/main" id="{011186E6-0953-8765-ADB5-5CE9D45B316C}"/>
              </a:ext>
            </a:extLst>
          </p:cNvPr>
          <p:cNvSpPr>
            <a:spLocks noGrp="1"/>
          </p:cNvSpPr>
          <p:nvPr>
            <p:ph idx="1"/>
          </p:nvPr>
        </p:nvSpPr>
        <p:spPr/>
        <p:txBody>
          <a:bodyPr>
            <a:normAutofit fontScale="92500" lnSpcReduction="20000"/>
          </a:bodyPr>
          <a:lstStyle/>
          <a:p>
            <a:pPr marL="0" indent="0">
              <a:buNone/>
            </a:pPr>
            <a:r>
              <a:rPr lang="nl-NL" dirty="0"/>
              <a:t>1) Toelichting EIP 20 min (Provincie Limburg):</a:t>
            </a:r>
          </a:p>
          <a:p>
            <a:r>
              <a:rPr lang="nl-NL" dirty="0"/>
              <a:t>kenmerken;</a:t>
            </a:r>
          </a:p>
          <a:p>
            <a:r>
              <a:rPr lang="nl-NL" dirty="0"/>
              <a:t>beoordeling.</a:t>
            </a:r>
          </a:p>
          <a:p>
            <a:pPr marL="0" indent="0">
              <a:buNone/>
            </a:pPr>
            <a:endParaRPr lang="nl-NL" dirty="0"/>
          </a:p>
          <a:p>
            <a:pPr marL="0" indent="0">
              <a:buNone/>
            </a:pPr>
            <a:r>
              <a:rPr lang="nl-NL" dirty="0"/>
              <a:t>2) Toelichting K&amp;I 20 min (Provincie Limburg):</a:t>
            </a:r>
          </a:p>
          <a:p>
            <a:r>
              <a:rPr lang="nl-NL" dirty="0"/>
              <a:t>kenmerken;</a:t>
            </a:r>
          </a:p>
          <a:p>
            <a:r>
              <a:rPr lang="nl-NL" dirty="0"/>
              <a:t>beoordeling.</a:t>
            </a:r>
          </a:p>
          <a:p>
            <a:pPr marL="0" indent="0">
              <a:buNone/>
            </a:pPr>
            <a:endParaRPr lang="nl-NL" dirty="0"/>
          </a:p>
          <a:p>
            <a:pPr marL="0" indent="0">
              <a:buNone/>
            </a:pPr>
            <a:r>
              <a:rPr lang="nl-NL" dirty="0"/>
              <a:t>3) </a:t>
            </a:r>
            <a:r>
              <a:rPr lang="nl-NL"/>
              <a:t>Subsidietechnisch</a:t>
            </a:r>
            <a:r>
              <a:rPr lang="nl-NL" dirty="0"/>
              <a:t> 30 min (Stimulus):</a:t>
            </a:r>
          </a:p>
          <a:p>
            <a:r>
              <a:rPr lang="nl-NL" dirty="0"/>
              <a:t>financieel technische en juridisch</a:t>
            </a:r>
          </a:p>
          <a:p>
            <a:r>
              <a:rPr lang="nl-NL" dirty="0"/>
              <a:t>contactpersonen, informatie, documenten</a:t>
            </a:r>
          </a:p>
          <a:p>
            <a:pPr marL="0" indent="0">
              <a:buNone/>
            </a:pPr>
            <a:endParaRPr lang="nl-NL" dirty="0"/>
          </a:p>
          <a:p>
            <a:pPr marL="0" indent="0">
              <a:buNone/>
            </a:pPr>
            <a:r>
              <a:rPr lang="nl-NL" b="1" dirty="0">
                <a:solidFill>
                  <a:srgbClr val="0059A2"/>
                </a:solidFill>
              </a:rPr>
              <a:t>4) Vraag en antwoord 20 min overig</a:t>
            </a:r>
          </a:p>
          <a:p>
            <a:pPr marL="0" indent="0">
              <a:buNone/>
            </a:pPr>
            <a:endParaRPr lang="nl-NL" dirty="0"/>
          </a:p>
          <a:p>
            <a:pPr marL="0" indent="0">
              <a:buNone/>
            </a:pPr>
            <a:endParaRPr lang="nl-NL" dirty="0"/>
          </a:p>
        </p:txBody>
      </p:sp>
      <p:pic>
        <p:nvPicPr>
          <p:cNvPr id="5" name="Tijdelijke aanduiding voor inhoud 6">
            <a:extLst>
              <a:ext uri="{FF2B5EF4-FFF2-40B4-BE49-F238E27FC236}">
                <a16:creationId xmlns:a16="http://schemas.microsoft.com/office/drawing/2014/main" id="{AC735E20-8194-2D82-5DBB-CF1B4FADF50A}"/>
              </a:ext>
            </a:extLst>
          </p:cNvPr>
          <p:cNvPicPr>
            <a:picLocks noChangeAspect="1"/>
          </p:cNvPicPr>
          <p:nvPr/>
        </p:nvPicPr>
        <p:blipFill>
          <a:blip r:embed="rId2"/>
          <a:stretch>
            <a:fillRect/>
          </a:stretch>
        </p:blipFill>
        <p:spPr>
          <a:xfrm>
            <a:off x="5508104" y="2654703"/>
            <a:ext cx="3097188" cy="1548594"/>
          </a:xfrm>
          <a:prstGeom prst="rect">
            <a:avLst/>
          </a:prstGeom>
        </p:spPr>
      </p:pic>
    </p:spTree>
    <p:extLst>
      <p:ext uri="{BB962C8B-B14F-4D97-AF65-F5344CB8AC3E}">
        <p14:creationId xmlns:p14="http://schemas.microsoft.com/office/powerpoint/2010/main" val="2231861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71F22C-B93C-42DB-AF76-0A248144A3AD}"/>
              </a:ext>
            </a:extLst>
          </p:cNvPr>
          <p:cNvSpPr>
            <a:spLocks noGrp="1"/>
          </p:cNvSpPr>
          <p:nvPr>
            <p:ph type="title"/>
          </p:nvPr>
        </p:nvSpPr>
        <p:spPr/>
        <p:txBody>
          <a:bodyPr/>
          <a:lstStyle/>
          <a:p>
            <a:r>
              <a:rPr lang="nl-NL" dirty="0"/>
              <a:t>Dank voor uw aandacht.</a:t>
            </a:r>
          </a:p>
        </p:txBody>
      </p:sp>
      <p:pic>
        <p:nvPicPr>
          <p:cNvPr id="4" name="Tijdelijke aanduiding voor inhoud 3">
            <a:extLst>
              <a:ext uri="{FF2B5EF4-FFF2-40B4-BE49-F238E27FC236}">
                <a16:creationId xmlns:a16="http://schemas.microsoft.com/office/drawing/2014/main" id="{7748203A-D62C-4826-A89F-5B12F23F611B}"/>
              </a:ext>
            </a:extLst>
          </p:cNvPr>
          <p:cNvPicPr>
            <a:picLocks noGrp="1" noChangeAspect="1"/>
          </p:cNvPicPr>
          <p:nvPr>
            <p:ph idx="1"/>
          </p:nvPr>
        </p:nvPicPr>
        <p:blipFill>
          <a:blip r:embed="rId2"/>
          <a:stretch>
            <a:fillRect/>
          </a:stretch>
        </p:blipFill>
        <p:spPr>
          <a:xfrm>
            <a:off x="755576" y="2276872"/>
            <a:ext cx="4362450" cy="2495550"/>
          </a:xfrm>
          <a:prstGeom prst="rect">
            <a:avLst/>
          </a:prstGeom>
        </p:spPr>
      </p:pic>
    </p:spTree>
    <p:extLst>
      <p:ext uri="{BB962C8B-B14F-4D97-AF65-F5344CB8AC3E}">
        <p14:creationId xmlns:p14="http://schemas.microsoft.com/office/powerpoint/2010/main" val="2260368979"/>
      </p:ext>
    </p:extLst>
  </p:cSld>
  <p:clrMapOvr>
    <a:masterClrMapping/>
  </p:clrMapOvr>
</p:sld>
</file>

<file path=ppt/theme/theme1.xml><?xml version="1.0" encoding="utf-8"?>
<a:theme xmlns:a="http://schemas.openxmlformats.org/drawingml/2006/main" name="Presentatiesjabloon_Provincie 4-3">
  <a:themeElements>
    <a:clrScheme name="Provincie">
      <a:dk1>
        <a:sysClr val="windowText" lastClr="000000"/>
      </a:dk1>
      <a:lt1>
        <a:sysClr val="window" lastClr="FFFFFF"/>
      </a:lt1>
      <a:dk2>
        <a:srgbClr val="44546A"/>
      </a:dk2>
      <a:lt2>
        <a:srgbClr val="E7E6E6"/>
      </a:lt2>
      <a:accent1>
        <a:srgbClr val="DF2F33"/>
      </a:accent1>
      <a:accent2>
        <a:srgbClr val="308ECD"/>
      </a:accent2>
      <a:accent3>
        <a:srgbClr val="F1B700"/>
      </a:accent3>
      <a:accent4>
        <a:srgbClr val="7E2C42"/>
      </a:accent4>
      <a:accent5>
        <a:srgbClr val="0059A2"/>
      </a:accent5>
      <a:accent6>
        <a:srgbClr val="AC8500"/>
      </a:accent6>
      <a:hlink>
        <a:srgbClr val="0563C1"/>
      </a:hlink>
      <a:folHlink>
        <a:srgbClr val="954F72"/>
      </a:folHlink>
    </a:clrScheme>
    <a:fontScheme name="Provincie">
      <a:majorFont>
        <a:latin typeface="Arial"/>
        <a:ea typeface=""/>
        <a:cs typeface=""/>
      </a:majorFont>
      <a:minorFont>
        <a:latin typeface="Arial"/>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sjabloon_Provincie 4-3.potx" id="{DEBB0280-C68D-4885-830E-A509EDA422FB}" vid="{8631F690-C67D-48BC-B8D1-40E78BB16BA2}"/>
    </a:ext>
  </a:extLst>
</a:theme>
</file>

<file path=docProps/app.xml><?xml version="1.0" encoding="utf-8"?>
<Properties xmlns="http://schemas.openxmlformats.org/officeDocument/2006/extended-properties" xmlns:vt="http://schemas.openxmlformats.org/officeDocument/2006/docPropsVTypes">
  <Template>Presentatiesjabloon_Provincie 4-3</Template>
  <TotalTime>5384</TotalTime>
  <Words>3367</Words>
  <Application>Microsoft Office PowerPoint</Application>
  <PresentationFormat>Diavoorstelling (4:3)</PresentationFormat>
  <Paragraphs>286</Paragraphs>
  <Slides>35</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35</vt:i4>
      </vt:variant>
    </vt:vector>
  </HeadingPairs>
  <TitlesOfParts>
    <vt:vector size="38" baseType="lpstr">
      <vt:lpstr>Arial</vt:lpstr>
      <vt:lpstr>Wingdings</vt:lpstr>
      <vt:lpstr>Presentatiesjabloon_Provincie 4-3</vt:lpstr>
      <vt:lpstr>Informatiesessie Openstellingen 2026 Limburg  Samenwerking voor innovatie in het kader van EIP (EIP)  Kennis en informatie (K&amp;I)</vt:lpstr>
      <vt:lpstr>Stappen informatiesessie </vt:lpstr>
      <vt:lpstr>Kenmerken openstelling EIP</vt:lpstr>
      <vt:lpstr>Achtergrond en doel EIP </vt:lpstr>
      <vt:lpstr>Innovatiethema’s  - en/of                                        (1)</vt:lpstr>
      <vt:lpstr>Innovatiethema’s – en/of                                             (2)</vt:lpstr>
      <vt:lpstr>Drie deelplafonds / varianten</vt:lpstr>
      <vt:lpstr>Subsidiabele activiteiten</vt:lpstr>
      <vt:lpstr>Specifiek voor Variant [A]  Agro-experimenteerlocatie</vt:lpstr>
      <vt:lpstr>Wie kan hoeveel aanvragen ?</vt:lpstr>
      <vt:lpstr>Beoordeling: onafhankelijke adviescommissie Vier beoordelingscriteria: </vt:lpstr>
      <vt:lpstr>Waar het vaak mis gaat:</vt:lpstr>
      <vt:lpstr>Vindplaatsen actuele innovaties</vt:lpstr>
      <vt:lpstr>Stap 2 informatiesessie </vt:lpstr>
      <vt:lpstr>Kenmerken openstelling Kennis en Informatie</vt:lpstr>
      <vt:lpstr>Achtergrond en doel K&amp;I</vt:lpstr>
      <vt:lpstr>Innovatiethema’s – en/of                                               (1)</vt:lpstr>
      <vt:lpstr>Innovatiethema’s – en/of                                              (2)</vt:lpstr>
      <vt:lpstr>Drie deelplafonds</vt:lpstr>
      <vt:lpstr>Subsidiabele activiteiten</vt:lpstr>
      <vt:lpstr>Wie kan hoeveel aanvragen?</vt:lpstr>
      <vt:lpstr>Beoordeling: onafhankelijke adviescommissie Drie beoordelingscriteria:</vt:lpstr>
      <vt:lpstr>Stap 3      Informatiesessie</vt:lpstr>
      <vt:lpstr>Governance NSP</vt:lpstr>
      <vt:lpstr>Subsidietraject (Tenderprocedure)</vt:lpstr>
      <vt:lpstr>Arrangement 3</vt:lpstr>
      <vt:lpstr>Subsidiabele kosten (art. 1.8) (1)</vt:lpstr>
      <vt:lpstr>Subsidiabele kosten (art. 1.8) (2)</vt:lpstr>
      <vt:lpstr>Berekening subsidiabele kosten (1)</vt:lpstr>
      <vt:lpstr>Berekening subsidiabele kosten (2)</vt:lpstr>
      <vt:lpstr>Aandachtspunten vanuit de openstelling EIP</vt:lpstr>
      <vt:lpstr>Aandachtspunten vanuit de openstelling K&amp;I</vt:lpstr>
      <vt:lpstr>Algemene aandachtspunten en tips</vt:lpstr>
      <vt:lpstr>Stap 4      Informatiesessie</vt:lpstr>
      <vt:lpstr>Dank voor uw aandacht.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Canjels, Annemiek</dc:creator>
  <cp:lastModifiedBy>Joyce Sponselee</cp:lastModifiedBy>
  <cp:revision>35</cp:revision>
  <cp:lastPrinted>2026-09-14T12:24:09Z</cp:lastPrinted>
  <dcterms:created xsi:type="dcterms:W3CDTF">2025-08-21T06:58:16Z</dcterms:created>
  <dcterms:modified xsi:type="dcterms:W3CDTF">2026-09-16T12:52:08Z</dcterms:modified>
</cp:coreProperties>
</file>